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gFtfN9B/PFyBqXApFKr66r8Xtc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customschemas.google.com/relationships/presentationmetadata" Target="meta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g9Tfc_hNs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https://www.youtube.com/watch?v=Ig9Tfc_hNsE</a:t>
            </a:r>
            <a:r>
              <a:rPr lang="en-GB"/>
              <a:t>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4.png"/><Relationship Id="rId4" Type="http://schemas.openxmlformats.org/officeDocument/2006/relationships/hyperlink" Target="https://www.twinkl.co.uk/"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4.png"/><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3" name="Shape 83"/>
        <p:cNvGrpSpPr/>
        <p:nvPr/>
      </p:nvGrpSpPr>
      <p:grpSpPr>
        <a:xfrm>
          <a:off x="0" y="0"/>
          <a:ext cx="0" cy="0"/>
          <a:chOff x="0" y="0"/>
          <a:chExt cx="0" cy="0"/>
        </a:xfrm>
      </p:grpSpPr>
      <p:sp>
        <p:nvSpPr>
          <p:cNvPr id="84" name="Google Shape;84;p12"/>
          <p:cNvSpPr/>
          <p:nvPr/>
        </p:nvSpPr>
        <p:spPr>
          <a:xfrm>
            <a:off x="609598" y="438152"/>
            <a:ext cx="10960100"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rgbClr val="FFFFFF"/>
                </a:solidFill>
                <a:latin typeface="Arial"/>
                <a:ea typeface="Arial"/>
                <a:cs typeface="Arial"/>
                <a:sym typeface="Arial"/>
              </a:rPr>
              <a:t> </a:t>
            </a:r>
            <a:endParaRPr/>
          </a:p>
        </p:txBody>
      </p:sp>
      <p:sp>
        <p:nvSpPr>
          <p:cNvPr id="85" name="Google Shape;85;p12"/>
          <p:cNvSpPr/>
          <p:nvPr>
            <p:ph type="title"/>
          </p:nvPr>
        </p:nvSpPr>
        <p:spPr>
          <a:xfrm>
            <a:off x="609598" y="478895"/>
            <a:ext cx="10960100" cy="994306"/>
          </a:xfrm>
          <a:prstGeom prst="roundRect">
            <a:avLst>
              <a:gd fmla="val 9641"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86" name="Shape 86"/>
        <p:cNvGrpSpPr/>
        <p:nvPr/>
      </p:nvGrpSpPr>
      <p:grpSpPr>
        <a:xfrm>
          <a:off x="0" y="0"/>
          <a:ext cx="0" cy="0"/>
          <a:chOff x="0" y="0"/>
          <a:chExt cx="0" cy="0"/>
        </a:xfrm>
      </p:grpSpPr>
      <p:pic>
        <p:nvPicPr>
          <p:cNvPr id="87" name="Google Shape;87;p22"/>
          <p:cNvPicPr preferRelativeResize="0"/>
          <p:nvPr/>
        </p:nvPicPr>
        <p:blipFill rotWithShape="1">
          <a:blip r:embed="rId3">
            <a:alphaModFix/>
          </a:blip>
          <a:srcRect b="0" l="0" r="0" t="0"/>
          <a:stretch/>
        </p:blipFill>
        <p:spPr>
          <a:xfrm>
            <a:off x="11363690" y="6196126"/>
            <a:ext cx="768660" cy="580719"/>
          </a:xfrm>
          <a:prstGeom prst="rect">
            <a:avLst/>
          </a:prstGeom>
          <a:noFill/>
          <a:ln>
            <a:noFill/>
          </a:ln>
        </p:spPr>
      </p:pic>
      <p:sp>
        <p:nvSpPr>
          <p:cNvPr id="88" name="Google Shape;88;p22">
            <a:hlinkClick r:id="rId4"/>
          </p:cNvPr>
          <p:cNvSpPr/>
          <p:nvPr/>
        </p:nvSpPr>
        <p:spPr>
          <a:xfrm>
            <a:off x="5516880" y="5561814"/>
            <a:ext cx="1158240" cy="5530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ox">
  <p:cSld name="Title Slide with Box">
    <p:spTree>
      <p:nvGrpSpPr>
        <p:cNvPr id="89" name="Shape 89"/>
        <p:cNvGrpSpPr/>
        <p:nvPr/>
      </p:nvGrpSpPr>
      <p:grpSpPr>
        <a:xfrm>
          <a:off x="0" y="0"/>
          <a:ext cx="0" cy="0"/>
          <a:chOff x="0" y="0"/>
          <a:chExt cx="0" cy="0"/>
        </a:xfrm>
      </p:grpSpPr>
      <p:sp>
        <p:nvSpPr>
          <p:cNvPr id="90" name="Google Shape;90;p23"/>
          <p:cNvSpPr/>
          <p:nvPr/>
        </p:nvSpPr>
        <p:spPr>
          <a:xfrm>
            <a:off x="609598" y="438152"/>
            <a:ext cx="10960100"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rgbClr val="FFFFFF"/>
                </a:solidFill>
                <a:latin typeface="Arial"/>
                <a:ea typeface="Arial"/>
                <a:cs typeface="Arial"/>
                <a:sym typeface="Arial"/>
              </a:rPr>
              <a:t>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91" name="Shape 9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92" name="Shape 92"/>
        <p:cNvGrpSpPr/>
        <p:nvPr/>
      </p:nvGrpSpPr>
      <p:grpSpPr>
        <a:xfrm>
          <a:off x="0" y="0"/>
          <a:ext cx="0" cy="0"/>
          <a:chOff x="0" y="0"/>
          <a:chExt cx="0" cy="0"/>
        </a:xfrm>
      </p:grpSpPr>
      <p:pic>
        <p:nvPicPr>
          <p:cNvPr id="93" name="Google Shape;93;p25"/>
          <p:cNvPicPr preferRelativeResize="0"/>
          <p:nvPr/>
        </p:nvPicPr>
        <p:blipFill rotWithShape="1">
          <a:blip r:embed="rId3">
            <a:alphaModFix/>
          </a:blip>
          <a:srcRect b="0" l="0" r="0" t="0"/>
          <a:stretch/>
        </p:blipFill>
        <p:spPr>
          <a:xfrm>
            <a:off x="11363690" y="6196126"/>
            <a:ext cx="768660" cy="580719"/>
          </a:xfrm>
          <a:prstGeom prst="rect">
            <a:avLst/>
          </a:prstGeom>
          <a:noFill/>
          <a:ln>
            <a:noFill/>
          </a:ln>
        </p:spPr>
      </p:pic>
      <p:sp>
        <p:nvSpPr>
          <p:cNvPr id="94" name="Google Shape;94;p25">
            <a:hlinkClick r:id="rId4"/>
          </p:cNvPr>
          <p:cNvSpPr/>
          <p:nvPr/>
        </p:nvSpPr>
        <p:spPr>
          <a:xfrm>
            <a:off x="5516880" y="3152488"/>
            <a:ext cx="1158240" cy="5530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5183188" y="987425"/>
            <a:ext cx="6172200" cy="4873625"/>
          </a:xfrm>
          <a:prstGeom prst="rect">
            <a:avLst/>
          </a:prstGeom>
          <a:noFill/>
          <a:ln>
            <a:noFill/>
          </a:ln>
        </p:spPr>
      </p:sp>
      <p:sp>
        <p:nvSpPr>
          <p:cNvPr id="64" name="Google Shape;64;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0" name="Shape 80"/>
        <p:cNvGrpSpPr/>
        <p:nvPr/>
      </p:nvGrpSpPr>
      <p:grpSpPr>
        <a:xfrm>
          <a:off x="0" y="0"/>
          <a:ext cx="0" cy="0"/>
          <a:chOff x="0" y="0"/>
          <a:chExt cx="0" cy="0"/>
        </a:xfrm>
      </p:grpSpPr>
      <p:sp>
        <p:nvSpPr>
          <p:cNvPr id="81" name="Google Shape;81;p11"/>
          <p:cNvSpPr/>
          <p:nvPr>
            <p:ph type="title"/>
          </p:nvPr>
        </p:nvSpPr>
        <p:spPr>
          <a:xfrm>
            <a:off x="652994" y="695325"/>
            <a:ext cx="10886013" cy="1150938"/>
          </a:xfrm>
          <a:prstGeom prst="roundRect">
            <a:avLst>
              <a:gd fmla="val 9641" name="adj"/>
            </a:avLst>
          </a:prstGeom>
          <a:noFill/>
          <a:ln>
            <a:noFill/>
          </a:ln>
        </p:spPr>
        <p:txBody>
          <a:bodyPr anchorCtr="1" anchor="ctr" bIns="252000" lIns="252000" spcFirstLastPara="1" rIns="252000" wrap="square" tIns="252000">
            <a:normAutofit/>
          </a:bodyPr>
          <a:lstStyle>
            <a:lvl1pPr lvl="0" marR="0" rtl="0" algn="l">
              <a:lnSpc>
                <a:spcPct val="90000"/>
              </a:lnSpc>
              <a:spcBef>
                <a:spcPts val="0"/>
              </a:spcBef>
              <a:spcAft>
                <a:spcPts val="0"/>
              </a:spcAft>
              <a:buClr>
                <a:srgbClr val="1C1C1C"/>
              </a:buClr>
              <a:buSzPts val="4000"/>
              <a:buFont typeface="Arial"/>
              <a:buNone/>
              <a:defRPr b="1" i="0" sz="4000" u="none" cap="none" strike="noStrik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1"/>
          <p:cNvSpPr/>
          <p:nvPr>
            <p:ph idx="1" type="body"/>
          </p:nvPr>
        </p:nvSpPr>
        <p:spPr>
          <a:xfrm>
            <a:off x="652994" y="1957387"/>
            <a:ext cx="10886013" cy="4387851"/>
          </a:xfrm>
          <a:prstGeom prst="roundRect">
            <a:avLst>
              <a:gd fmla="val 2585" name="adj"/>
            </a:avLst>
          </a:prstGeom>
          <a:noFill/>
          <a:ln>
            <a:noFill/>
          </a:ln>
        </p:spPr>
        <p:txBody>
          <a:bodyPr anchorCtr="0" anchor="t" bIns="252000" lIns="252000" spcFirstLastPara="1" rIns="252000" wrap="square" tIns="252000">
            <a:norm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youtube.com/watch?v=Ig9Tfc_hNsE"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GB" sz="6000"/>
              <a:t>Why are forests important?</a:t>
            </a:r>
            <a:endParaRPr/>
          </a:p>
        </p:txBody>
      </p:sp>
      <p:sp>
        <p:nvSpPr>
          <p:cNvPr id="100" name="Google Shape;100;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01" name="Google Shape;101;p1"/>
          <p:cNvPicPr preferRelativeResize="0"/>
          <p:nvPr/>
        </p:nvPicPr>
        <p:blipFill rotWithShape="1">
          <a:blip r:embed="rId3">
            <a:alphaModFix/>
          </a:blip>
          <a:srcRect b="0" l="0" r="0" t="0"/>
          <a:stretch/>
        </p:blipFill>
        <p:spPr>
          <a:xfrm>
            <a:off x="453190" y="1690688"/>
            <a:ext cx="11300024" cy="48785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ctrTitle"/>
          </p:nvPr>
        </p:nvSpPr>
        <p:spPr>
          <a:xfrm>
            <a:off x="1385978" y="80412"/>
            <a:ext cx="9144000" cy="144824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GB"/>
              <a:t>What is deforestation?</a:t>
            </a:r>
            <a:endParaRPr/>
          </a:p>
        </p:txBody>
      </p:sp>
      <p:sp>
        <p:nvSpPr>
          <p:cNvPr id="107" name="Google Shape;10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
        <p:nvSpPr>
          <p:cNvPr descr="Drought - Africa - Justdiggit - Tree" id="108" name="Google Shape;108;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9" name="Google Shape;109;p2"/>
          <p:cNvPicPr preferRelativeResize="0"/>
          <p:nvPr/>
        </p:nvPicPr>
        <p:blipFill rotWithShape="1">
          <a:blip r:embed="rId3">
            <a:alphaModFix/>
          </a:blip>
          <a:srcRect b="0" l="0" r="0" t="0"/>
          <a:stretch/>
        </p:blipFill>
        <p:spPr>
          <a:xfrm>
            <a:off x="307975" y="1999915"/>
            <a:ext cx="5514958" cy="3678990"/>
          </a:xfrm>
          <a:prstGeom prst="rect">
            <a:avLst/>
          </a:prstGeom>
          <a:noFill/>
          <a:ln>
            <a:noFill/>
          </a:ln>
        </p:spPr>
      </p:pic>
      <p:pic>
        <p:nvPicPr>
          <p:cNvPr id="110" name="Google Shape;110;p2"/>
          <p:cNvPicPr preferRelativeResize="0"/>
          <p:nvPr/>
        </p:nvPicPr>
        <p:blipFill rotWithShape="1">
          <a:blip r:embed="rId4">
            <a:alphaModFix/>
          </a:blip>
          <a:srcRect b="0" l="0" r="0" t="0"/>
          <a:stretch/>
        </p:blipFill>
        <p:spPr>
          <a:xfrm>
            <a:off x="5887704" y="1999915"/>
            <a:ext cx="5518485" cy="36789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3"/>
          <p:cNvSpPr/>
          <p:nvPr/>
        </p:nvSpPr>
        <p:spPr>
          <a:xfrm>
            <a:off x="1968617" y="438670"/>
            <a:ext cx="8229600" cy="886790"/>
          </a:xfrm>
          <a:prstGeom prst="roundRect">
            <a:avLst>
              <a:gd fmla="val 0" name="adj"/>
            </a:avLst>
          </a:prstGeom>
          <a:noFill/>
          <a:ln>
            <a:noFill/>
          </a:ln>
        </p:spPr>
        <p:txBody>
          <a:bodyPr anchorCtr="0" anchor="ctr" bIns="91425" lIns="90000"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rgbClr val="1C1C1C"/>
                </a:solidFill>
                <a:latin typeface="Calibri"/>
                <a:ea typeface="Calibri"/>
                <a:cs typeface="Calibri"/>
                <a:sym typeface="Calibri"/>
              </a:rPr>
              <a:t>What Is Deforestation?</a:t>
            </a:r>
            <a:endParaRPr b="1" i="0" sz="4800" u="none" cap="none" strike="noStrike">
              <a:solidFill>
                <a:srgbClr val="1C1C1C"/>
              </a:solidFill>
              <a:latin typeface="Calibri"/>
              <a:ea typeface="Calibri"/>
              <a:cs typeface="Calibri"/>
              <a:sym typeface="Calibri"/>
            </a:endParaRPr>
          </a:p>
        </p:txBody>
      </p:sp>
      <p:sp>
        <p:nvSpPr>
          <p:cNvPr id="116" name="Google Shape;116;p3"/>
          <p:cNvSpPr/>
          <p:nvPr/>
        </p:nvSpPr>
        <p:spPr>
          <a:xfrm>
            <a:off x="1043796" y="1376717"/>
            <a:ext cx="10256808" cy="2901985"/>
          </a:xfrm>
          <a:prstGeom prst="roundRect">
            <a:avLst>
              <a:gd fmla="val 8398" name="adj"/>
            </a:avLst>
          </a:prstGeom>
          <a:solidFill>
            <a:schemeClr val="lt1"/>
          </a:solidFill>
          <a:ln cap="flat" cmpd="sng" w="57150">
            <a:solidFill>
              <a:srgbClr val="73BE50"/>
            </a:solidFill>
            <a:prstDash val="solid"/>
            <a:round/>
            <a:headEnd len="sm" w="sm" type="none"/>
            <a:tailEnd len="sm" w="sm" type="none"/>
          </a:ln>
        </p:spPr>
        <p:txBody>
          <a:bodyPr anchorCtr="0" anchor="ctr" bIns="180000" lIns="180000" spcFirstLastPara="1" rIns="180000" wrap="square" tIns="180000">
            <a:noAutofit/>
          </a:bodyPr>
          <a:lstStyle/>
          <a:p>
            <a:pPr indent="0" lvl="0" marL="0" marR="0" rtl="0" algn="l">
              <a:spcBef>
                <a:spcPts val="0"/>
              </a:spcBef>
              <a:spcAft>
                <a:spcPts val="0"/>
              </a:spcAft>
              <a:buNone/>
            </a:pPr>
            <a:r>
              <a:rPr lang="en-GB" sz="2800">
                <a:solidFill>
                  <a:srgbClr val="1C1C1C"/>
                </a:solidFill>
                <a:latin typeface="Calibri"/>
                <a:ea typeface="Calibri"/>
                <a:cs typeface="Calibri"/>
                <a:sym typeface="Calibri"/>
              </a:rPr>
              <a:t>Deforestation is the </a:t>
            </a:r>
            <a:r>
              <a:rPr b="1" lang="en-GB" sz="2800">
                <a:solidFill>
                  <a:srgbClr val="1C1C1C"/>
                </a:solidFill>
                <a:latin typeface="Calibri"/>
                <a:ea typeface="Calibri"/>
                <a:cs typeface="Calibri"/>
                <a:sym typeface="Calibri"/>
              </a:rPr>
              <a:t>deliberate</a:t>
            </a:r>
            <a:r>
              <a:rPr lang="en-GB" sz="2800">
                <a:solidFill>
                  <a:srgbClr val="1C1C1C"/>
                </a:solidFill>
                <a:latin typeface="Calibri"/>
                <a:ea typeface="Calibri"/>
                <a:cs typeface="Calibri"/>
                <a:sym typeface="Calibri"/>
              </a:rPr>
              <a:t> removal of forests. This is done by cutting down trees and shrubs and starting fires. This happens so that the land can be used for other things, including planting crops and grazing cattle, as well as the development of towns and cities. </a:t>
            </a:r>
            <a:endParaRPr/>
          </a:p>
        </p:txBody>
      </p:sp>
      <p:pic>
        <p:nvPicPr>
          <p:cNvPr id="117" name="Google Shape;117;p3"/>
          <p:cNvPicPr preferRelativeResize="0"/>
          <p:nvPr/>
        </p:nvPicPr>
        <p:blipFill rotWithShape="1">
          <a:blip r:embed="rId3">
            <a:alphaModFix/>
          </a:blip>
          <a:srcRect b="0" l="0" r="0" t="0"/>
          <a:stretch/>
        </p:blipFill>
        <p:spPr>
          <a:xfrm>
            <a:off x="7492722" y="3882694"/>
            <a:ext cx="4550889" cy="2881453"/>
          </a:xfrm>
          <a:prstGeom prst="roundRect">
            <a:avLst>
              <a:gd fmla="val 11485" name="adj"/>
            </a:avLst>
          </a:prstGeom>
          <a:noFill/>
          <a:ln>
            <a:noFill/>
          </a:ln>
        </p:spPr>
      </p:pic>
      <p:sp>
        <p:nvSpPr>
          <p:cNvPr id="118" name="Google Shape;118;p3"/>
          <p:cNvSpPr/>
          <p:nvPr/>
        </p:nvSpPr>
        <p:spPr>
          <a:xfrm>
            <a:off x="6512396" y="6109603"/>
            <a:ext cx="3206750" cy="769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500">
                <a:solidFill>
                  <a:srgbClr val="FFFFFF"/>
                </a:solidFill>
                <a:latin typeface="Roboto"/>
                <a:ea typeface="Roboto"/>
                <a:cs typeface="Roboto"/>
                <a:sym typeface="Roboto"/>
              </a:rPr>
              <a:t>Netflix / David Attenborough: A Life On Our Planet</a:t>
            </a:r>
            <a:endParaRPr/>
          </a:p>
        </p:txBody>
      </p:sp>
      <p:sp>
        <p:nvSpPr>
          <p:cNvPr id="119" name="Google Shape;119;p3"/>
          <p:cNvSpPr/>
          <p:nvPr/>
        </p:nvSpPr>
        <p:spPr>
          <a:xfrm>
            <a:off x="367408" y="4438145"/>
            <a:ext cx="7125314"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Did You Know…?</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Every minute, an area of rainforest the size of a football pitch is cut down. If this rate continues, there will be no rainforests in 100 years.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25" name="Google Shape;12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grpSp>
        <p:nvGrpSpPr>
          <p:cNvPr id="126" name="Google Shape;126;p4"/>
          <p:cNvGrpSpPr/>
          <p:nvPr/>
        </p:nvGrpSpPr>
        <p:grpSpPr>
          <a:xfrm>
            <a:off x="755649" y="1046747"/>
            <a:ext cx="10890920" cy="4454278"/>
            <a:chOff x="755651" y="2296827"/>
            <a:chExt cx="8252656" cy="3928606"/>
          </a:xfrm>
        </p:grpSpPr>
        <p:pic>
          <p:nvPicPr>
            <p:cNvPr id="127" name="Google Shape;127;p4"/>
            <p:cNvPicPr preferRelativeResize="0"/>
            <p:nvPr/>
          </p:nvPicPr>
          <p:blipFill rotWithShape="1">
            <a:blip r:embed="rId3">
              <a:alphaModFix/>
            </a:blip>
            <a:srcRect b="40356" l="0" r="0" t="0"/>
            <a:stretch/>
          </p:blipFill>
          <p:spPr>
            <a:xfrm>
              <a:off x="755651" y="2296827"/>
              <a:ext cx="3987898" cy="3567751"/>
            </a:xfrm>
            <a:prstGeom prst="rect">
              <a:avLst/>
            </a:prstGeom>
            <a:noFill/>
            <a:ln>
              <a:noFill/>
            </a:ln>
          </p:spPr>
        </p:pic>
        <p:sp>
          <p:nvSpPr>
            <p:cNvPr id="128" name="Google Shape;128;p4"/>
            <p:cNvSpPr/>
            <p:nvPr/>
          </p:nvSpPr>
          <p:spPr>
            <a:xfrm>
              <a:off x="4965700" y="2296827"/>
              <a:ext cx="4042607" cy="3928606"/>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lang="en-GB" sz="2800">
                  <a:solidFill>
                    <a:schemeClr val="dk1"/>
                  </a:solidFill>
                  <a:latin typeface="Calibri"/>
                  <a:ea typeface="Calibri"/>
                  <a:cs typeface="Calibri"/>
                  <a:sym typeface="Calibri"/>
                </a:rPr>
                <a:t>There are over 7 billion people on the planet. This number keeps growing. All of these people need food so land is cleared for farming. </a:t>
              </a:r>
              <a:r>
                <a:rPr lang="en-GB" sz="2800">
                  <a:solidFill>
                    <a:srgbClr val="1C1C1C"/>
                  </a:solidFill>
                  <a:latin typeface="Calibri"/>
                  <a:ea typeface="Calibri"/>
                  <a:cs typeface="Calibri"/>
                  <a:sym typeface="Calibri"/>
                </a:rPr>
                <a:t>Forests are cleared for animal grazing, which provides meat. Land is also used to grow crops,</a:t>
              </a:r>
              <a:r>
                <a:rPr b="1" lang="en-GB" sz="2800">
                  <a:solidFill>
                    <a:srgbClr val="1C1C1C"/>
                  </a:solidFill>
                  <a:latin typeface="Calibri"/>
                  <a:ea typeface="Calibri"/>
                  <a:cs typeface="Calibri"/>
                  <a:sym typeface="Calibri"/>
                </a:rPr>
                <a:t> </a:t>
              </a:r>
              <a:r>
                <a:rPr lang="en-GB" sz="2800">
                  <a:solidFill>
                    <a:srgbClr val="1C1C1C"/>
                  </a:solidFill>
                  <a:latin typeface="Calibri"/>
                  <a:ea typeface="Calibri"/>
                  <a:cs typeface="Calibri"/>
                  <a:sym typeface="Calibri"/>
                </a:rPr>
                <a:t>such as sugar cane and palm oil. Huge areas of forest are cut down to grow soya, which is used to feed cattle and pigs. </a:t>
              </a:r>
              <a:endParaRPr sz="2800">
                <a:solidFill>
                  <a:srgbClr val="1C1C1C"/>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type="title"/>
          </p:nvPr>
        </p:nvSpPr>
        <p:spPr>
          <a:xfrm>
            <a:off x="320843" y="24480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What are the effects of deforestation?</a:t>
            </a:r>
            <a:br>
              <a:rPr b="1" lang="en-GB"/>
            </a:br>
            <a:endParaRPr b="1"/>
          </a:p>
        </p:txBody>
      </p:sp>
      <p:sp>
        <p:nvSpPr>
          <p:cNvPr id="134" name="Google Shape;134;p5"/>
          <p:cNvSpPr txBox="1"/>
          <p:nvPr>
            <p:ph idx="1" type="body"/>
          </p:nvPr>
        </p:nvSpPr>
        <p:spPr>
          <a:xfrm>
            <a:off x="320843" y="1230228"/>
            <a:ext cx="8041104" cy="562777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1C1C1C"/>
              </a:buClr>
              <a:buSzPct val="100000"/>
              <a:buNone/>
            </a:pPr>
            <a:r>
              <a:rPr lang="en-GB">
                <a:solidFill>
                  <a:srgbClr val="1C1C1C"/>
                </a:solidFill>
                <a:latin typeface="Calibri"/>
                <a:ea typeface="Calibri"/>
                <a:cs typeface="Calibri"/>
                <a:sym typeface="Calibri"/>
              </a:rPr>
              <a:t>Deforestation destroys the homes (habitats) of many trees, plants, animals and other living creatures.</a:t>
            </a:r>
            <a:endParaRPr/>
          </a:p>
          <a:p>
            <a:pPr indent="0" lvl="0" marL="0" rtl="0" algn="l">
              <a:lnSpc>
                <a:spcPct val="90000"/>
              </a:lnSpc>
              <a:spcBef>
                <a:spcPts val="1000"/>
              </a:spcBef>
              <a:spcAft>
                <a:spcPts val="0"/>
              </a:spcAft>
              <a:buClr>
                <a:schemeClr val="dk1"/>
              </a:buClr>
              <a:buSzPct val="100000"/>
              <a:buNone/>
            </a:pPr>
            <a:r>
              <a:t/>
            </a:r>
            <a:endParaRPr>
              <a:solidFill>
                <a:srgbClr val="1C1C1C"/>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rPr lang="en-GB"/>
              <a:t>Tree roots help hold the soil together and stop it from being washed away. Without trees, the soil is washed into rivers and streams, causing flooding.</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Scientists believe deforestation is harmful for our climate. Trees store carbon dioxide. When they are cut down, the gas is released and builds up in the atmosphere. Carbon dioxide contributes to global warming.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solidFill>
                  <a:schemeClr val="dk1"/>
                </a:solidFill>
              </a:rPr>
              <a:t>Deforestation also means that some people who live in the rainforests are losing their homes.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solidFill>
                <a:srgbClr val="1C1C1C"/>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a:p>
        </p:txBody>
      </p:sp>
      <p:pic>
        <p:nvPicPr>
          <p:cNvPr id="135" name="Google Shape;135;p5"/>
          <p:cNvPicPr preferRelativeResize="0"/>
          <p:nvPr/>
        </p:nvPicPr>
        <p:blipFill rotWithShape="1">
          <a:blip r:embed="rId3">
            <a:alphaModFix/>
          </a:blip>
          <a:srcRect b="435" l="16617" r="29446" t="1054"/>
          <a:stretch/>
        </p:blipFill>
        <p:spPr>
          <a:xfrm>
            <a:off x="8276258" y="1916029"/>
            <a:ext cx="3802062" cy="46339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 calcmode="lin" valueType="num">
                                      <p:cBhvr additive="base">
                                        <p:cTn dur="500"/>
                                        <p:tgtEl>
                                          <p:spTgt spid="13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 calcmode="lin" valueType="num">
                                      <p:cBhvr additive="base">
                                        <p:cTn dur="500"/>
                                        <p:tgtEl>
                                          <p:spTgt spid="13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 calcmode="lin" valueType="num">
                                      <p:cBhvr additive="base">
                                        <p:cTn dur="500"/>
                                        <p:tgtEl>
                                          <p:spTgt spid="13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 calcmode="lin" valueType="num">
                                      <p:cBhvr additive="base">
                                        <p:cTn dur="500"/>
                                        <p:tgtEl>
                                          <p:spTgt spid="13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 calcmode="lin" valueType="num">
                                      <p:cBhvr additive="base">
                                        <p:cTn dur="500"/>
                                        <p:tgtEl>
                                          <p:spTgt spid="13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anim calcmode="lin" valueType="num">
                                      <p:cBhvr additive="base">
                                        <p:cTn dur="500"/>
                                        <p:tgtEl>
                                          <p:spTgt spid="13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anim calcmode="lin" valueType="num">
                                      <p:cBhvr additive="base">
                                        <p:cTn dur="500"/>
                                        <p:tgtEl>
                                          <p:spTgt spid="13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7" st="7"/>
                                            </p:txEl>
                                          </p:spTgt>
                                        </p:tgtEl>
                                        <p:attrNameLst>
                                          <p:attrName>style.visibility</p:attrName>
                                        </p:attrNameLst>
                                      </p:cBhvr>
                                      <p:to>
                                        <p:strVal val="visible"/>
                                      </p:to>
                                    </p:set>
                                    <p:anim calcmode="lin" valueType="num">
                                      <p:cBhvr additive="base">
                                        <p:cTn dur="500"/>
                                        <p:tgtEl>
                                          <p:spTgt spid="13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8" st="8"/>
                                            </p:txEl>
                                          </p:spTgt>
                                        </p:tgtEl>
                                        <p:attrNameLst>
                                          <p:attrName>style.visibility</p:attrName>
                                        </p:attrNameLst>
                                      </p:cBhvr>
                                      <p:to>
                                        <p:strVal val="visible"/>
                                      </p:to>
                                    </p:set>
                                    <p:anim calcmode="lin" valueType="num">
                                      <p:cBhvr additive="base">
                                        <p:cTn dur="500"/>
                                        <p:tgtEl>
                                          <p:spTgt spid="13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9" st="9"/>
                                            </p:txEl>
                                          </p:spTgt>
                                        </p:tgtEl>
                                        <p:attrNameLst>
                                          <p:attrName>style.visibility</p:attrName>
                                        </p:attrNameLst>
                                      </p:cBhvr>
                                      <p:to>
                                        <p:strVal val="visible"/>
                                      </p:to>
                                    </p:set>
                                    <p:anim calcmode="lin" valueType="num">
                                      <p:cBhvr additive="base">
                                        <p:cTn dur="500"/>
                                        <p:tgtEl>
                                          <p:spTgt spid="134">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10" st="10"/>
                                            </p:txEl>
                                          </p:spTgt>
                                        </p:tgtEl>
                                        <p:attrNameLst>
                                          <p:attrName>style.visibility</p:attrName>
                                        </p:attrNameLst>
                                      </p:cBhvr>
                                      <p:to>
                                        <p:strVal val="visible"/>
                                      </p:to>
                                    </p:set>
                                    <p:anim calcmode="lin" valueType="num">
                                      <p:cBhvr additive="base">
                                        <p:cTn dur="500"/>
                                        <p:tgtEl>
                                          <p:spTgt spid="134">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235"/>
              <a:buFont typeface="Calibri"/>
              <a:buNone/>
            </a:pPr>
            <a:r>
              <a:rPr b="1" lang="en-GB" sz="3955">
                <a:latin typeface="Calibri"/>
                <a:ea typeface="Calibri"/>
                <a:cs typeface="Calibri"/>
                <a:sym typeface="Calibri"/>
              </a:rPr>
              <a:t>How To Save Our Forests and Rewild Our Planet</a:t>
            </a:r>
            <a:br>
              <a:rPr b="1" lang="en-GB" sz="3955">
                <a:latin typeface="Calibri"/>
                <a:ea typeface="Calibri"/>
                <a:cs typeface="Calibri"/>
                <a:sym typeface="Calibri"/>
              </a:rPr>
            </a:br>
            <a:r>
              <a:rPr b="1" lang="en-GB" sz="3955">
                <a:latin typeface="Calibri"/>
                <a:ea typeface="Calibri"/>
                <a:cs typeface="Calibri"/>
                <a:sym typeface="Calibri"/>
              </a:rPr>
              <a:t>David Attenborough</a:t>
            </a:r>
            <a:br>
              <a:rPr b="1" lang="en-GB"/>
            </a:br>
            <a:endParaRPr b="1"/>
          </a:p>
        </p:txBody>
      </p:sp>
      <p:pic>
        <p:nvPicPr>
          <p:cNvPr descr="After centuries of clearing forest find out from Sir David Attenborough why we could soon have more forest than any of us have ever known.&#10;&#10;What is Our Planet?&#10;&#10;A Netflix original documentary series and groundbreaking collaboration between WWF, Netflix and Silverback Films, Our Planet showcases the world's natural wonders, iconic species and wildlife spectacles that still remain. We're all a part of this amazing planet, but we're changing it like never before. Discover the story of the one place we all call home.&#10;&#10;Watch Our Planet on Netflix: https://www.netflix.com/ourplanet&#10;&#10;Explore: www.ourplanet.com&#10;&#10;Subscribe: https://www.youtube.com/channel/UC5MDIy3yhWDrx0MyDo4QmYg?sub_confirmation=1" id="141" name="Google Shape;141;p6" title="How To Save Our Forests and Rewild Our Planet">
            <a:hlinkClick r:id="rId3"/>
          </p:cNvPr>
          <p:cNvPicPr preferRelativeResize="0"/>
          <p:nvPr/>
        </p:nvPicPr>
        <p:blipFill>
          <a:blip r:embed="rId4">
            <a:alphaModFix/>
          </a:blip>
          <a:stretch>
            <a:fillRect/>
          </a:stretch>
        </p:blipFill>
        <p:spPr>
          <a:xfrm>
            <a:off x="2400300" y="1260849"/>
            <a:ext cx="7272350" cy="5454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1165273" y="22179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GB" sz="5400"/>
              <a:t>How can we combat deforestation? </a:t>
            </a:r>
            <a:endParaRPr/>
          </a:p>
        </p:txBody>
      </p:sp>
      <p:pic>
        <p:nvPicPr>
          <p:cNvPr id="147" name="Google Shape;147;p7"/>
          <p:cNvPicPr preferRelativeResize="0"/>
          <p:nvPr/>
        </p:nvPicPr>
        <p:blipFill rotWithShape="1">
          <a:blip r:embed="rId3">
            <a:alphaModFix/>
          </a:blip>
          <a:srcRect b="0" l="0" r="0" t="0"/>
          <a:stretch/>
        </p:blipFill>
        <p:spPr>
          <a:xfrm>
            <a:off x="289008" y="1547362"/>
            <a:ext cx="5033610" cy="4985785"/>
          </a:xfrm>
          <a:prstGeom prst="rect">
            <a:avLst/>
          </a:prstGeom>
          <a:noFill/>
          <a:ln>
            <a:noFill/>
          </a:ln>
        </p:spPr>
      </p:pic>
      <p:pic>
        <p:nvPicPr>
          <p:cNvPr id="148" name="Google Shape;148;p7"/>
          <p:cNvPicPr preferRelativeResize="0"/>
          <p:nvPr/>
        </p:nvPicPr>
        <p:blipFill rotWithShape="1">
          <a:blip r:embed="rId4">
            <a:alphaModFix/>
          </a:blip>
          <a:srcRect b="0" l="0" r="0" t="0"/>
          <a:stretch/>
        </p:blipFill>
        <p:spPr>
          <a:xfrm>
            <a:off x="5977688" y="1547362"/>
            <a:ext cx="5428247" cy="49417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2022-12-05T10:14:21Z</dcterms:created>
  <dc:creator>Josephine Peckham</dc:creator>
</cp:coreProperties>
</file>