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69" r:id="rId3"/>
    <p:sldId id="270" r:id="rId4"/>
    <p:sldId id="268" r:id="rId5"/>
    <p:sldId id="267" r:id="rId6"/>
    <p:sldId id="258" r:id="rId7"/>
    <p:sldId id="260" r:id="rId8"/>
    <p:sldId id="264" r:id="rId9"/>
    <p:sldId id="262" r:id="rId10"/>
    <p:sldId id="266" r:id="rId11"/>
    <p:sldId id="263" r:id="rId12"/>
    <p:sldId id="265" r:id="rId13"/>
    <p:sldId id="261" r:id="rId14"/>
    <p:sldId id="25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7E8"/>
    <a:srgbClr val="009C64"/>
    <a:srgbClr val="CCCC00"/>
    <a:srgbClr val="8D4DFF"/>
    <a:srgbClr val="F6E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6FA5D-70C8-675B-4A50-EBC9057A11B0}" v="9" dt="2022-12-05T09:09:00.734"/>
    <p1510:client id="{28EB4575-B619-91BD-755B-FE7D7016A6FA}" v="5" dt="2022-11-22T13:24:03.613"/>
    <p1510:client id="{35BD17CB-95C6-798B-CA8F-2F20D5EE0159}" v="553" dt="2023-01-26T13:27:01.275"/>
    <p1510:client id="{A9B3EA8B-2263-9542-F0E6-F2C284640F95}" v="330" dt="2023-01-25T14:21:40.610"/>
    <p1510:client id="{C79AC130-60C6-BA9B-0EB5-E37F04D6FF3E}" v="6" dt="2023-01-04T13:32:57.828"/>
    <p1510:client id="{CCB1DDBE-1E62-2440-0CA3-7E91EDC59F6C}" v="703" dt="2023-01-19T11:17:34.260"/>
    <p1510:client id="{DC1B7BB0-3A6B-5E1E-539A-3E9EFF4E7358}" v="50" dt="2023-01-25T12:50:28.730"/>
    <p1510:client id="{DDE4E033-37AA-F588-395C-85FA90FBBF9A}" v="83" dt="2022-12-05T09:07:16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7077D-BDFF-43B2-B855-59D4F0A3E811}" type="datetimeFigureOut">
              <a:t>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42021-A532-4A15-93A5-16E02C66D2A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31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March – flooding in Pakistan – 1/3 country under water</a:t>
            </a:r>
          </a:p>
          <a:p>
            <a:r>
              <a:rPr lang="en-US" dirty="0">
                <a:cs typeface="Calibri"/>
              </a:rPr>
              <a:t>Summer – European wildfires.  Worst drought for 500 </a:t>
            </a:r>
            <a:r>
              <a:rPr lang="en-US" dirty="0" err="1">
                <a:cs typeface="Calibri"/>
              </a:rPr>
              <a:t>yrs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Flooding in Australia</a:t>
            </a:r>
          </a:p>
          <a:p>
            <a:r>
              <a:rPr lang="en-US" dirty="0">
                <a:cs typeface="Calibri"/>
              </a:rPr>
              <a:t>Snowstorms in USA</a:t>
            </a:r>
          </a:p>
          <a:p>
            <a:r>
              <a:rPr lang="en-US" dirty="0">
                <a:cs typeface="Calibri"/>
              </a:rPr>
              <a:t>Drought in East Africa – worst for 40 </a:t>
            </a:r>
            <a:r>
              <a:rPr lang="en-US" dirty="0" err="1">
                <a:cs typeface="Calibri"/>
              </a:rPr>
              <a:t>yrs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42021-A532-4A15-93A5-16E02C66D2A0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75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Planted over 3000 trees</a:t>
            </a:r>
          </a:p>
          <a:p>
            <a:r>
              <a:rPr lang="en-US" dirty="0">
                <a:cs typeface="Calibri"/>
              </a:rPr>
              <a:t>Installing solar panels and heat pumps</a:t>
            </a:r>
          </a:p>
          <a:p>
            <a:r>
              <a:rPr lang="en-US" dirty="0">
                <a:cs typeface="Calibri"/>
              </a:rPr>
              <a:t>Encouraging cycling</a:t>
            </a:r>
          </a:p>
          <a:p>
            <a:r>
              <a:rPr lang="en-US" dirty="0">
                <a:cs typeface="Calibri"/>
              </a:rPr>
              <a:t>Electric charging points</a:t>
            </a:r>
          </a:p>
          <a:p>
            <a:r>
              <a:rPr lang="en-US" dirty="0">
                <a:cs typeface="Calibri"/>
              </a:rPr>
              <a:t>Less rubbish to landfill</a:t>
            </a:r>
          </a:p>
          <a:p>
            <a:r>
              <a:rPr lang="en-US" dirty="0">
                <a:cs typeface="Calibri"/>
              </a:rPr>
              <a:t>Increasing biodiversity - </a:t>
            </a:r>
          </a:p>
          <a:p>
            <a:r>
              <a:rPr lang="en-US" dirty="0">
                <a:cs typeface="Calibri"/>
              </a:rPr>
              <a:t>Rewilding golf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42021-A532-4A15-93A5-16E02C66D2A0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88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5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9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1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3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2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6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9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03BC1-2108-4627-941F-852517C3654B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Iawrw_2bok?feature=oembe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53" y="393880"/>
            <a:ext cx="11509552" cy="1590612"/>
          </a:xfrm>
          <a:solidFill>
            <a:srgbClr val="00C7E8"/>
          </a:solidFill>
        </p:spPr>
        <p:txBody>
          <a:bodyPr>
            <a:normAutofit/>
          </a:bodyPr>
          <a:lstStyle/>
          <a:p>
            <a:br>
              <a:rPr lang="en-GB" dirty="0">
                <a:cs typeface="Calibri Light"/>
              </a:rPr>
            </a:b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8E842-0841-BA5C-ED6F-271D84676A7E}"/>
              </a:ext>
            </a:extLst>
          </p:cNvPr>
          <p:cNvSpPr txBox="1"/>
          <p:nvPr/>
        </p:nvSpPr>
        <p:spPr>
          <a:xfrm>
            <a:off x="310552" y="5716438"/>
            <a:ext cx="11398368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b="1" dirty="0">
                <a:latin typeface="arial"/>
                <a:cs typeface="arial"/>
              </a:rPr>
              <a:t>The possibility that humans and other life will </a:t>
            </a:r>
            <a:r>
              <a:rPr lang="en-US" sz="1900" b="1" dirty="0" err="1">
                <a:latin typeface="arial"/>
                <a:cs typeface="arial"/>
              </a:rPr>
              <a:t>florish</a:t>
            </a:r>
            <a:r>
              <a:rPr lang="en-US" sz="1900" b="1" dirty="0">
                <a:latin typeface="arial"/>
                <a:cs typeface="arial"/>
              </a:rPr>
              <a:t> for ever?      Are we living sustainably now?</a:t>
            </a:r>
            <a:endParaRPr lang="en-US" sz="19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1470F-07BE-0B2B-16E7-022855A416FB}"/>
              </a:ext>
            </a:extLst>
          </p:cNvPr>
          <p:cNvSpPr txBox="1"/>
          <p:nvPr/>
        </p:nvSpPr>
        <p:spPr>
          <a:xfrm>
            <a:off x="626642" y="214959"/>
            <a:ext cx="869479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 b="1" dirty="0">
                <a:ea typeface="+mn-lt"/>
                <a:cs typeface="+mn-lt"/>
              </a:rPr>
              <a:t>Sustainability Week </a:t>
            </a:r>
            <a:br>
              <a:rPr lang="en-GB" sz="4400" b="1" dirty="0">
                <a:ea typeface="+mn-lt"/>
                <a:cs typeface="+mn-lt"/>
              </a:rPr>
            </a:br>
            <a:r>
              <a:rPr lang="en-GB" sz="4400" b="1" dirty="0">
                <a:ea typeface="+mn-lt"/>
                <a:cs typeface="+mn-lt"/>
              </a:rPr>
              <a:t>at Brunswick Primary</a:t>
            </a:r>
            <a:endParaRPr lang="en-US" sz="4400" dirty="0"/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78B8148E-B3EC-99B5-A7F2-E1422030D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22" y="2262997"/>
            <a:ext cx="7990934" cy="307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Food in Schools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CF1326-97B9-42EE-BDF9-BE87519A0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65" y="1969249"/>
            <a:ext cx="3092030" cy="3077653"/>
          </a:xfrm>
          <a:prstGeom prst="rect">
            <a:avLst/>
          </a:prstGeom>
        </p:spPr>
      </p:pic>
      <p:pic>
        <p:nvPicPr>
          <p:cNvPr id="3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7278114-3FFE-C754-FC14-AAA80948B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90" y="1973113"/>
            <a:ext cx="4048484" cy="306992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F080437-C05D-CDFC-7931-C970424BA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388" y="3506369"/>
            <a:ext cx="4057110" cy="26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42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Water in Schools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22906A-DAA6-3799-4DBA-F96AD8A9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4" y="1968979"/>
            <a:ext cx="3648973" cy="2747513"/>
          </a:xfrm>
          <a:prstGeom prst="rect">
            <a:avLst/>
          </a:prstGeom>
        </p:spPr>
      </p:pic>
      <p:pic>
        <p:nvPicPr>
          <p:cNvPr id="4" name="Picture 5" descr="A picture containing sky, outdoor, ground, beach&#10;&#10;Description automatically generated">
            <a:extLst>
              <a:ext uri="{FF2B5EF4-FFF2-40B4-BE49-F238E27FC236}">
                <a16:creationId xmlns:a16="http://schemas.microsoft.com/office/drawing/2014/main" id="{FAA8A2E1-F5B1-FB8A-3A2A-0FC66C7B4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06" y="3694262"/>
            <a:ext cx="3303916" cy="2474343"/>
          </a:xfrm>
          <a:prstGeom prst="rect">
            <a:avLst/>
          </a:prstGeom>
        </p:spPr>
      </p:pic>
      <p:pic>
        <p:nvPicPr>
          <p:cNvPr id="6" name="Picture 6" descr="A picture containing brick, tiled&#10;&#10;Description automatically generated">
            <a:extLst>
              <a:ext uri="{FF2B5EF4-FFF2-40B4-BE49-F238E27FC236}">
                <a16:creationId xmlns:a16="http://schemas.microsoft.com/office/drawing/2014/main" id="{247548F0-58EA-7E26-FB28-0D4F5F837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249" y="1970791"/>
            <a:ext cx="4195313" cy="26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9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Biodiversity in Schools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9DB6A5-B287-263F-1E50-4B79A2568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4" y="1983356"/>
            <a:ext cx="4525991" cy="332260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EF94E044-13D8-4193-2DC1-AF2722E6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83" y="4010834"/>
            <a:ext cx="2186257" cy="218625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4C97B525-ECD6-0CB7-1F4A-FBFDC1574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462" y="2063870"/>
            <a:ext cx="4310331" cy="32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What's already happening in YOUR school?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2D698D-3948-9D05-D769-FEAC5EF5F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57" y="2016377"/>
            <a:ext cx="7689011" cy="39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What else could you do at home or at school?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78" y="2049190"/>
            <a:ext cx="3981175" cy="3909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AFD3E3E-7B32-3414-F7AB-69640D1A9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85" y="2163033"/>
            <a:ext cx="7171426" cy="35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5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F982-0295-0125-2784-DADDB3B6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Carbon Neutral 2030 annual report">
            <a:hlinkClick r:id="" action="ppaction://media"/>
            <a:extLst>
              <a:ext uri="{FF2B5EF4-FFF2-40B4-BE49-F238E27FC236}">
                <a16:creationId xmlns:a16="http://schemas.microsoft.com/office/drawing/2014/main" id="{120D46E4-E1C6-3242-1E4E-E1E9C6A2F4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3887" y="360228"/>
            <a:ext cx="10653622" cy="6175075"/>
          </a:xfrm>
        </p:spPr>
      </p:pic>
    </p:spTree>
    <p:extLst>
      <p:ext uri="{BB962C8B-B14F-4D97-AF65-F5344CB8AC3E}">
        <p14:creationId xmlns:p14="http://schemas.microsoft.com/office/powerpoint/2010/main" val="52777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B4D6-8FD0-CB7A-1726-8F8DE1A0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7" y="365125"/>
            <a:ext cx="11349486" cy="1339940"/>
          </a:xfrm>
          <a:solidFill>
            <a:srgbClr val="00C7E8"/>
          </a:solidFill>
        </p:spPr>
        <p:txBody>
          <a:bodyPr/>
          <a:lstStyle/>
          <a:p>
            <a:r>
              <a:rPr lang="en-GB" b="1" dirty="0">
                <a:cs typeface="Calibri Light"/>
              </a:rPr>
              <a:t>2022 – a year of extreme weather events</a:t>
            </a:r>
          </a:p>
        </p:txBody>
      </p:sp>
      <p:pic>
        <p:nvPicPr>
          <p:cNvPr id="4" name="Picture 4" descr="A picture containing tree, outdoor, sunset, sun&#10;&#10;Description automatically generated">
            <a:extLst>
              <a:ext uri="{FF2B5EF4-FFF2-40B4-BE49-F238E27FC236}">
                <a16:creationId xmlns:a16="http://schemas.microsoft.com/office/drawing/2014/main" id="{57E1038E-DA09-7087-4846-40A25559E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4089" y="4499812"/>
            <a:ext cx="3758275" cy="2180358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043834F-EDF9-80A5-E963-3E80B6DF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521" y="2140520"/>
            <a:ext cx="3438883" cy="2188773"/>
          </a:xfrm>
          <a:prstGeom prst="rect">
            <a:avLst/>
          </a:prstGeom>
        </p:spPr>
      </p:pic>
      <p:pic>
        <p:nvPicPr>
          <p:cNvPr id="7" name="Picture 7" descr="A picture containing outdoor, water, tree, person&#10;&#10;Description automatically generated">
            <a:extLst>
              <a:ext uri="{FF2B5EF4-FFF2-40B4-BE49-F238E27FC236}">
                <a16:creationId xmlns:a16="http://schemas.microsoft.com/office/drawing/2014/main" id="{BB0CEE9C-B310-6E82-0738-B4100E44D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79" y="2139170"/>
            <a:ext cx="3835879" cy="219147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FB837C0-5F50-F3AE-16F1-6B21C3D55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230" y="2139170"/>
            <a:ext cx="3763992" cy="2191471"/>
          </a:xfrm>
          <a:prstGeom prst="rect">
            <a:avLst/>
          </a:prstGeom>
        </p:spPr>
      </p:pic>
      <p:pic>
        <p:nvPicPr>
          <p:cNvPr id="9" name="Picture 9" descr="A picture containing text, bedclothes, sunset&#10;&#10;Description automatically generated">
            <a:extLst>
              <a:ext uri="{FF2B5EF4-FFF2-40B4-BE49-F238E27FC236}">
                <a16:creationId xmlns:a16="http://schemas.microsoft.com/office/drawing/2014/main" id="{38E84835-A6BC-88F3-9020-9A4BA4FEA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70" y="4497777"/>
            <a:ext cx="3893388" cy="2190031"/>
          </a:xfrm>
          <a:prstGeom prst="rect">
            <a:avLst/>
          </a:prstGeom>
        </p:spPr>
      </p:pic>
      <p:pic>
        <p:nvPicPr>
          <p:cNvPr id="10" name="Picture 10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1E75498D-0331-370B-2C26-62C68499D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117" y="4497778"/>
            <a:ext cx="3447690" cy="21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0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4C77-D290-63F5-1A10-4BED2706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729EB9FC-B5DA-105B-4C58-2B4D1A4B0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1" y="-158449"/>
            <a:ext cx="12188214" cy="8333864"/>
          </a:xfrm>
        </p:spPr>
      </p:pic>
      <p:pic>
        <p:nvPicPr>
          <p:cNvPr id="5" name="Picture 5" descr="A picture containing handcart&#10;&#10;Description automatically generated">
            <a:extLst>
              <a:ext uri="{FF2B5EF4-FFF2-40B4-BE49-F238E27FC236}">
                <a16:creationId xmlns:a16="http://schemas.microsoft.com/office/drawing/2014/main" id="{9F7D0C9A-2FEE-E095-076F-A67495B10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28" y="4690755"/>
            <a:ext cx="1434862" cy="826413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BA1AFE8A-C5E0-FFB1-DCD5-469FB3933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54" y="4685939"/>
            <a:ext cx="1346260" cy="83604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DD06317-148F-F2F7-E509-4937560D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079" y="5649852"/>
            <a:ext cx="1064825" cy="1093580"/>
          </a:xfrm>
          <a:prstGeom prst="rect">
            <a:avLst/>
          </a:prstGeom>
        </p:spPr>
      </p:pic>
      <p:pic>
        <p:nvPicPr>
          <p:cNvPr id="8" name="Picture 8" descr="Shape, arrow&#10;&#10;Description automatically generated">
            <a:extLst>
              <a:ext uri="{FF2B5EF4-FFF2-40B4-BE49-F238E27FC236}">
                <a16:creationId xmlns:a16="http://schemas.microsoft.com/office/drawing/2014/main" id="{3C1EF587-DF4B-4A7F-3D16-0271B447A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63" y="5650751"/>
            <a:ext cx="841256" cy="1091781"/>
          </a:xfrm>
          <a:prstGeom prst="rect">
            <a:avLst/>
          </a:prstGeom>
        </p:spPr>
      </p:pic>
      <p:pic>
        <p:nvPicPr>
          <p:cNvPr id="13" name="Picture 13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2225635F-E4E2-6727-4E50-7DF78ECD0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654" y="5644730"/>
            <a:ext cx="1241486" cy="1103822"/>
          </a:xfrm>
          <a:prstGeom prst="rect">
            <a:avLst/>
          </a:prstGeom>
        </p:spPr>
      </p:pic>
      <p:pic>
        <p:nvPicPr>
          <p:cNvPr id="14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1DB8B25-5936-F3B0-8C65-50B2DF023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783" y="3525688"/>
            <a:ext cx="1345003" cy="971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78DD2-72A0-B03F-DB5E-56D3476920F8}"/>
              </a:ext>
            </a:extLst>
          </p:cNvPr>
          <p:cNvSpPr txBox="1"/>
          <p:nvPr/>
        </p:nvSpPr>
        <p:spPr>
          <a:xfrm>
            <a:off x="350316" y="167268"/>
            <a:ext cx="1524701" cy="76944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4400" b="1" dirty="0">
                <a:cs typeface="Calibri"/>
              </a:rPr>
              <a:t>Why?</a:t>
            </a:r>
            <a:endParaRPr lang="en-GB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10A2D-CC2A-2DF9-FC72-6AFCDBF58F02}"/>
              </a:ext>
            </a:extLst>
          </p:cNvPr>
          <p:cNvSpPr txBox="1"/>
          <p:nvPr/>
        </p:nvSpPr>
        <p:spPr>
          <a:xfrm>
            <a:off x="10328201" y="167268"/>
            <a:ext cx="1596589" cy="76944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4400" b="1" dirty="0">
                <a:cs typeface="Calibri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30873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A62F898-0C23-2400-BE56-38171E0C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686" y="1589507"/>
            <a:ext cx="6654919" cy="459913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What is the world doing?</a:t>
            </a:r>
            <a:r>
              <a:rPr lang="en-GB" dirty="0">
                <a:cs typeface="Calibri Light"/>
              </a:rPr>
              <a:t>  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9C2D5FA-1AB6-BC9F-1B0B-1A23AC465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079" y="2615398"/>
            <a:ext cx="5230483" cy="23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7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What is happening in Brighton &amp; Hove?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2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3D7D934-36F6-E954-2B7C-6AB59D9EE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570" y="90577"/>
            <a:ext cx="2143125" cy="21336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2DB12EE-6940-7423-BE24-C6EBC8B4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445" y="2097387"/>
            <a:ext cx="2849412" cy="1886848"/>
          </a:xfrm>
          <a:prstGeom prst="rect">
            <a:avLst/>
          </a:prstGeom>
        </p:spPr>
      </p:pic>
      <p:pic>
        <p:nvPicPr>
          <p:cNvPr id="14" name="Picture 14" descr="A picture containing text, bus, outdoor, ground&#10;&#10;Description automatically generated">
            <a:extLst>
              <a:ext uri="{FF2B5EF4-FFF2-40B4-BE49-F238E27FC236}">
                <a16:creationId xmlns:a16="http://schemas.microsoft.com/office/drawing/2014/main" id="{D4F3133D-840D-AE73-9524-C91B46456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77" y="4354633"/>
            <a:ext cx="2619375" cy="174307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DDE2B826-5923-904F-B2D6-D5BD34814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90" y="2102509"/>
            <a:ext cx="2610748" cy="1876604"/>
          </a:xfrm>
          <a:prstGeom prst="rect">
            <a:avLst/>
          </a:prstGeom>
        </p:spPr>
      </p:pic>
      <p:pic>
        <p:nvPicPr>
          <p:cNvPr id="16" name="Picture 16" descr="A picture containing outdoor, transport&#10;&#10;Description automatically generated">
            <a:extLst>
              <a:ext uri="{FF2B5EF4-FFF2-40B4-BE49-F238E27FC236}">
                <a16:creationId xmlns:a16="http://schemas.microsoft.com/office/drawing/2014/main" id="{0678ACAA-4D8D-FABE-E330-29A36FD93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355" y="4345107"/>
            <a:ext cx="2835215" cy="1747748"/>
          </a:xfrm>
          <a:prstGeom prst="rect">
            <a:avLst/>
          </a:prstGeom>
        </p:spPr>
      </p:pic>
      <p:pic>
        <p:nvPicPr>
          <p:cNvPr id="17" name="Picture 17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C46E095-BB74-DDCC-BBF2-38E8EA494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777" y="2102509"/>
            <a:ext cx="2538861" cy="1876604"/>
          </a:xfrm>
          <a:prstGeom prst="rect">
            <a:avLst/>
          </a:prstGeom>
        </p:spPr>
      </p:pic>
      <p:pic>
        <p:nvPicPr>
          <p:cNvPr id="18" name="Picture 1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6D6080D3-FD11-76D0-1B0A-711AE3C221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777" y="4330999"/>
            <a:ext cx="2538861" cy="1747209"/>
          </a:xfrm>
          <a:prstGeom prst="rect">
            <a:avLst/>
          </a:prstGeom>
        </p:spPr>
      </p:pic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F946E532-096E-4A93-F4D4-04277A53A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0135" y="2313407"/>
            <a:ext cx="2466975" cy="1857375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6BA09FB6-BC95-EB64-C3EB-8E2843793F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0444" y="4345287"/>
            <a:ext cx="2461943" cy="17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0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What is happening in our schools?</a:t>
            </a:r>
            <a:endParaRPr lang="en-GB" dirty="0">
              <a:cs typeface="Calibri Light" panose="020F0302020204030204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7398" y="1747266"/>
            <a:ext cx="4671287" cy="4613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6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ADF2AB-EC42-6678-9BB7-72A81A169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76" y="1997735"/>
            <a:ext cx="5446142" cy="40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5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Energy in Schools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33BF00-3DA4-6E64-1730-52993B4C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154" y="4614682"/>
            <a:ext cx="1625541" cy="159678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94BFC85-62C5-1EBB-8475-2B9EB1409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253" y="1886938"/>
            <a:ext cx="3401683" cy="2609670"/>
          </a:xfrm>
          <a:prstGeom prst="rect">
            <a:avLst/>
          </a:prstGeom>
        </p:spPr>
      </p:pic>
      <p:pic>
        <p:nvPicPr>
          <p:cNvPr id="6" name="Picture 6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920CA33D-4655-272C-4F62-E19FFB8C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023" y="4155234"/>
            <a:ext cx="3548331" cy="2055610"/>
          </a:xfrm>
          <a:prstGeom prst="rect">
            <a:avLst/>
          </a:prstGeom>
        </p:spPr>
      </p:pic>
      <p:pic>
        <p:nvPicPr>
          <p:cNvPr id="7" name="Picture 9" descr="Solar panels on a roof&#10;&#10;Description automatically generated">
            <a:extLst>
              <a:ext uri="{FF2B5EF4-FFF2-40B4-BE49-F238E27FC236}">
                <a16:creationId xmlns:a16="http://schemas.microsoft.com/office/drawing/2014/main" id="{8F350883-5D57-CC2E-00C5-FC5F527E3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74" y="1884527"/>
            <a:ext cx="4295955" cy="26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8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Waste in Schools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1331570-C0EF-4E36-FDA2-1D7A56DD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041" y="3700179"/>
            <a:ext cx="5604294" cy="2318735"/>
          </a:xfrm>
          <a:prstGeom prst="rect">
            <a:avLst/>
          </a:prstGeom>
        </p:spPr>
      </p:pic>
      <p:pic>
        <p:nvPicPr>
          <p:cNvPr id="11" name="Picture 5" descr="A picture containing person, group, outdoor, posing&#10;&#10;Description automatically generated">
            <a:extLst>
              <a:ext uri="{FF2B5EF4-FFF2-40B4-BE49-F238E27FC236}">
                <a16:creationId xmlns:a16="http://schemas.microsoft.com/office/drawing/2014/main" id="{1231F400-76F0-480C-6963-EAFF3DEAB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597" y="2025501"/>
            <a:ext cx="3769563" cy="250507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0FC1E22-0A7C-8E3E-66B3-8F222096E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3" y="2028646"/>
            <a:ext cx="3692106" cy="26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3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7412FF-2959-8704-4B99-B77E5DB9B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75" y="365125"/>
            <a:ext cx="11509552" cy="1432462"/>
          </a:xfrm>
          <a:solidFill>
            <a:srgbClr val="00C7E8"/>
          </a:solidFill>
        </p:spPr>
        <p:txBody>
          <a:bodyPr>
            <a:normAutofit/>
          </a:bodyPr>
          <a:lstStyle/>
          <a:p>
            <a:r>
              <a:rPr lang="en-GB" b="1" dirty="0">
                <a:cs typeface="Calibri Light"/>
              </a:rPr>
              <a:t>Transport in Schools</a:t>
            </a:r>
            <a:endParaRPr lang="en-GB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2377" y="496435"/>
            <a:ext cx="1249478" cy="12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DBD35-42B1-6190-56DD-C857F3D0D65F}"/>
              </a:ext>
            </a:extLst>
          </p:cNvPr>
          <p:cNvSpPr txBox="1"/>
          <p:nvPr/>
        </p:nvSpPr>
        <p:spPr>
          <a:xfrm>
            <a:off x="302846" y="6310923"/>
            <a:ext cx="11508152" cy="369332"/>
          </a:xfrm>
          <a:prstGeom prst="rect">
            <a:avLst/>
          </a:prstGeom>
          <a:solidFill>
            <a:srgbClr val="009C6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cs typeface="Calibri"/>
              </a:rPr>
              <a:t>                                                                        </a:t>
            </a:r>
            <a:endParaRPr lang="en-GB" b="1" dirty="0"/>
          </a:p>
        </p:txBody>
      </p:sp>
      <p:pic>
        <p:nvPicPr>
          <p:cNvPr id="2" name="Picture 2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251E2262-6E57-188B-1FAB-2B679545F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7" y="1929981"/>
            <a:ext cx="3482915" cy="26529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162DEA3-371E-332E-BACC-9A460A96A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825471"/>
            <a:ext cx="3979652" cy="23557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344195A-C59E-E70F-2A30-7C39DFD6B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834" y="1925848"/>
            <a:ext cx="3591463" cy="2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306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 slides for 28.4.22.potx" id="{4DBBD86E-FEA5-4523-BD9A-A9257BABEC73}" vid="{C538142B-58B1-4F9F-84F9-0FB93E5410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168</Words>
  <Application>Microsoft Office PowerPoint</Application>
  <PresentationFormat>Widescreen</PresentationFormat>
  <Paragraphs>43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1_Office Theme</vt:lpstr>
      <vt:lpstr> </vt:lpstr>
      <vt:lpstr>2022 – a year of extreme weather events</vt:lpstr>
      <vt:lpstr>PowerPoint Presentation</vt:lpstr>
      <vt:lpstr>What is the world doing?  </vt:lpstr>
      <vt:lpstr>What is happening in Brighton &amp; Hove?</vt:lpstr>
      <vt:lpstr>What is happening in our schools?</vt:lpstr>
      <vt:lpstr>Energy in Schools</vt:lpstr>
      <vt:lpstr>Waste in Schools</vt:lpstr>
      <vt:lpstr>Transport in Schools</vt:lpstr>
      <vt:lpstr>Food in Schools</vt:lpstr>
      <vt:lpstr>Water in Schools</vt:lpstr>
      <vt:lpstr>Biodiversity in Schools</vt:lpstr>
      <vt:lpstr>What's already happening in YOUR school?</vt:lpstr>
      <vt:lpstr>What else could you do at home or at school?</vt:lpstr>
      <vt:lpstr>PowerPoint Presentation</vt:lpstr>
    </vt:vector>
  </TitlesOfParts>
  <Company>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Eberstein, Katie</dc:creator>
  <cp:lastModifiedBy>Katie Eberstein</cp:lastModifiedBy>
  <cp:revision>657</cp:revision>
  <dcterms:created xsi:type="dcterms:W3CDTF">2022-05-03T09:21:45Z</dcterms:created>
  <dcterms:modified xsi:type="dcterms:W3CDTF">2023-02-10T10:52:03Z</dcterms:modified>
</cp:coreProperties>
</file>