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21"/>
  </p:notesMasterIdLst>
  <p:sldIdLst>
    <p:sldId id="257" r:id="rId3"/>
    <p:sldId id="284" r:id="rId4"/>
    <p:sldId id="285" r:id="rId5"/>
    <p:sldId id="278" r:id="rId6"/>
    <p:sldId id="283" r:id="rId7"/>
    <p:sldId id="279" r:id="rId8"/>
    <p:sldId id="286" r:id="rId9"/>
    <p:sldId id="282" r:id="rId10"/>
    <p:sldId id="281" r:id="rId11"/>
    <p:sldId id="276" r:id="rId12"/>
    <p:sldId id="275" r:id="rId13"/>
    <p:sldId id="274" r:id="rId14"/>
    <p:sldId id="273" r:id="rId15"/>
    <p:sldId id="272" r:id="rId16"/>
    <p:sldId id="271" r:id="rId17"/>
    <p:sldId id="270" r:id="rId18"/>
    <p:sldId id="268" r:id="rId19"/>
    <p:sldId id="26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B14"/>
    <a:srgbClr val="CCCC00"/>
    <a:srgbClr val="009C64"/>
    <a:srgbClr val="00C7E8"/>
    <a:srgbClr val="8D4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E6FA5D-70C8-675B-4A50-EBC9057A11B0}" v="9" dt="2022-12-05T09:09:00.734"/>
    <p1510:client id="{26D4B5EA-98C6-A7F5-13D5-EB0E6015A698}" v="37" dt="2023-01-20T11:03:34.298"/>
    <p1510:client id="{28EB4575-B619-91BD-755B-FE7D7016A6FA}" v="5" dt="2022-11-22T13:24:03.613"/>
    <p1510:client id="{5AD4D8F4-662C-E7A1-A77E-A61543F1958C}" v="187" dt="2023-01-19T11:24:26.146"/>
    <p1510:client id="{6B4EBB46-E10A-ED4B-5D9B-B6C586683B43}" v="1163" dt="2023-01-19T12:43:15.343"/>
    <p1510:client id="{8FC1A2EB-73D6-EF91-8828-8E667137E3CD}" v="631" dt="2023-02-01T16:41:04.407"/>
    <p1510:client id="{C79AC130-60C6-BA9B-0EB5-E37F04D6FF3E}" v="6" dt="2023-01-04T13:32:57.828"/>
    <p1510:client id="{DDE4E033-37AA-F588-395C-85FA90FBBF9A}" v="83" dt="2022-12-05T09:07:16.5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6" d="100"/>
          <a:sy n="36" d="100"/>
        </p:scale>
        <p:origin x="11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F0AF5-0468-4F31-B750-0388EEE09721}" type="datetimeFigureOut">
              <a:t>2/10/2023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1F775-C8A7-4BAD-BA0D-08E6E555530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196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012B4-7464-4755-8A5C-8AB7D92AB02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026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012B4-7464-4755-8A5C-8AB7D92AB02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418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012B4-7464-4755-8A5C-8AB7D92AB02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840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012B4-7464-4755-8A5C-8AB7D92AB02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013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012B4-7464-4755-8A5C-8AB7D92AB02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538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Needs updating for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012B4-7464-4755-8A5C-8AB7D92AB02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694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Reminder….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012B4-7464-4755-8A5C-8AB7D92AB02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676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3BC1-2108-4627-941F-852517C3654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4661-9C15-45B5-A6AA-3628093C8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95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3BC1-2108-4627-941F-852517C3654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4661-9C15-45B5-A6AA-3628093C8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54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3BC1-2108-4627-941F-852517C3654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4661-9C15-45B5-A6AA-3628093C8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99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A698-8F21-4E53-9ACF-3CAD783D1768}" type="datetimeFigureOut">
              <a:rPr lang="en-GB" smtClean="0"/>
              <a:t>10/02/2023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1F9AB-8E28-4FCF-9836-64D781F51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752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A698-8F21-4E53-9ACF-3CAD783D1768}" type="datetimeFigureOut">
              <a:rPr lang="en-GB" smtClean="0"/>
              <a:t>10/02/2023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1F9AB-8E28-4FCF-9836-64D781F51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758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A698-8F21-4E53-9ACF-3CAD783D1768}" type="datetimeFigureOut">
              <a:rPr lang="en-GB" smtClean="0"/>
              <a:t>10/02/2023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1F9AB-8E28-4FCF-9836-64D781F51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644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A698-8F21-4E53-9ACF-3CAD783D1768}" type="datetimeFigureOut">
              <a:rPr lang="en-GB" smtClean="0"/>
              <a:t>10/02/2023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1F9AB-8E28-4FCF-9836-64D781F51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732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A698-8F21-4E53-9ACF-3CAD783D1768}" type="datetimeFigureOut">
              <a:rPr lang="en-GB" smtClean="0"/>
              <a:t>10/02/2023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1F9AB-8E28-4FCF-9836-64D781F51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649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A698-8F21-4E53-9ACF-3CAD783D1768}" type="datetimeFigureOut">
              <a:rPr lang="en-GB" smtClean="0"/>
              <a:t>10/02/2023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1F9AB-8E28-4FCF-9836-64D781F51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270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A698-8F21-4E53-9ACF-3CAD783D1768}" type="datetimeFigureOut">
              <a:rPr lang="en-GB" smtClean="0"/>
              <a:t>10/02/2023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1F9AB-8E28-4FCF-9836-64D781F51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166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A698-8F21-4E53-9ACF-3CAD783D1768}" type="datetimeFigureOut">
              <a:rPr lang="en-GB" smtClean="0"/>
              <a:t>10/02/2023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1F9AB-8E28-4FCF-9836-64D781F51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149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3BC1-2108-4627-941F-852517C3654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4661-9C15-45B5-A6AA-3628093C8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173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A698-8F21-4E53-9ACF-3CAD783D1768}" type="datetimeFigureOut">
              <a:rPr lang="en-GB" smtClean="0"/>
              <a:t>10/02/2023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1F9AB-8E28-4FCF-9836-64D781F51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9207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A698-8F21-4E53-9ACF-3CAD783D1768}" type="datetimeFigureOut">
              <a:rPr lang="en-GB" smtClean="0"/>
              <a:t>10/02/2023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1F9AB-8E28-4FCF-9836-64D781F51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2932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A698-8F21-4E53-9ACF-3CAD783D1768}" type="datetimeFigureOut">
              <a:rPr lang="en-GB" smtClean="0"/>
              <a:t>10/02/2023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1F9AB-8E28-4FCF-9836-64D781F51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105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3BC1-2108-4627-941F-852517C3654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4661-9C15-45B5-A6AA-3628093C8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78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3BC1-2108-4627-941F-852517C3654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4661-9C15-45B5-A6AA-3628093C8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35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3BC1-2108-4627-941F-852517C3654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4661-9C15-45B5-A6AA-3628093C8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40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3BC1-2108-4627-941F-852517C3654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4661-9C15-45B5-A6AA-3628093C8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32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3BC1-2108-4627-941F-852517C3654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4661-9C15-45B5-A6AA-3628093C8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68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3BC1-2108-4627-941F-852517C3654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4661-9C15-45B5-A6AA-3628093C8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45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3BC1-2108-4627-941F-852517C3654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4661-9C15-45B5-A6AA-3628093C8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95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03BC1-2108-4627-941F-852517C3654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54661-9C15-45B5-A6AA-3628093C8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8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EA698-8F21-4E53-9ACF-3CAD783D1768}" type="datetimeFigureOut">
              <a:rPr lang="en-GB" smtClean="0"/>
              <a:t>10/02/2023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1F9AB-8E28-4FCF-9836-64D781F51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244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paul.turner@sustrans.org.u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g0UphSAprCw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tionforcleanair.org.uk/campaigns/clean-air-day/campaign-resources/school-resource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85988" y="-121920"/>
            <a:ext cx="2006012" cy="6973348"/>
          </a:xfrm>
          <a:prstGeom prst="rect">
            <a:avLst/>
          </a:prstGeom>
          <a:solidFill>
            <a:srgbClr val="00C7E8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21691" y="-65314"/>
            <a:ext cx="278674" cy="6923314"/>
          </a:xfrm>
          <a:prstGeom prst="rect">
            <a:avLst/>
          </a:prstGeom>
          <a:solidFill>
            <a:srgbClr val="009C64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45512" y="-64411"/>
            <a:ext cx="176800" cy="6931860"/>
          </a:xfrm>
          <a:prstGeom prst="rect">
            <a:avLst/>
          </a:prstGeom>
          <a:solidFill>
            <a:srgbClr val="F6EB14"/>
          </a:solidFill>
          <a:ln>
            <a:solidFill>
              <a:srgbClr val="F6EB1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95051" y="171286"/>
            <a:ext cx="1848903" cy="1848903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187412FF-2959-8704-4B99-B77E5DB9B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38" y="427148"/>
            <a:ext cx="9151088" cy="1343283"/>
          </a:xfrm>
          <a:solidFill>
            <a:srgbClr val="00C7E8"/>
          </a:solidFill>
        </p:spPr>
        <p:txBody>
          <a:bodyPr/>
          <a:lstStyle/>
          <a:p>
            <a:r>
              <a:rPr lang="en-GB" b="1">
                <a:cs typeface="Calibri Light"/>
              </a:rPr>
              <a:t>Transport and Air Quality</a:t>
            </a:r>
            <a:endParaRPr lang="en-GB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8C2E41-459C-D2F0-0191-5AE88443924C}"/>
              </a:ext>
            </a:extLst>
          </p:cNvPr>
          <p:cNvSpPr txBox="1"/>
          <p:nvPr/>
        </p:nvSpPr>
        <p:spPr>
          <a:xfrm>
            <a:off x="344650" y="2222839"/>
            <a:ext cx="2563854" cy="3416320"/>
          </a:xfrm>
          <a:prstGeom prst="rect">
            <a:avLst/>
          </a:prstGeom>
          <a:solidFill>
            <a:srgbClr val="F6EB1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>
                <a:cs typeface="Calibri"/>
              </a:rPr>
              <a:t>Take a deep breath</a:t>
            </a:r>
          </a:p>
          <a:p>
            <a:endParaRPr lang="en-GB" sz="2400">
              <a:cs typeface="Calibri"/>
            </a:endParaRPr>
          </a:p>
          <a:p>
            <a:endParaRPr lang="en-GB" sz="2400">
              <a:cs typeface="Calibri"/>
            </a:endParaRPr>
          </a:p>
          <a:p>
            <a:r>
              <a:rPr lang="en-GB" sz="2400">
                <a:cs typeface="Calibri"/>
              </a:rPr>
              <a:t>We all take approximately 20,000 breaths every day</a:t>
            </a:r>
          </a:p>
          <a:p>
            <a:endParaRPr lang="en-GB" sz="2400">
              <a:cs typeface="Calibri"/>
            </a:endParaRPr>
          </a:p>
          <a:p>
            <a:endParaRPr lang="en-GB" sz="2400">
              <a:cs typeface="Calibri"/>
            </a:endParaRPr>
          </a:p>
        </p:txBody>
      </p:sp>
      <p:pic>
        <p:nvPicPr>
          <p:cNvPr id="10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C5D5C702-4D7A-E137-7230-1829E30E6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554" y="2194460"/>
            <a:ext cx="6357814" cy="34460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7951F92-DA53-FA96-970D-AB181D834F32}"/>
              </a:ext>
            </a:extLst>
          </p:cNvPr>
          <p:cNvSpPr txBox="1"/>
          <p:nvPr/>
        </p:nvSpPr>
        <p:spPr>
          <a:xfrm>
            <a:off x="435708" y="5906477"/>
            <a:ext cx="9073661" cy="646331"/>
          </a:xfrm>
          <a:prstGeom prst="rect">
            <a:avLst/>
          </a:prstGeom>
          <a:solidFill>
            <a:srgbClr val="CCCC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Today we're going to have think more about the air we breathe</a:t>
            </a:r>
          </a:p>
          <a:p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1376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sustrans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50" y="5775325"/>
            <a:ext cx="152558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9964" y="23813"/>
            <a:ext cx="3322637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1463" y="5805488"/>
            <a:ext cx="3314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631950" y="-3163888"/>
            <a:ext cx="6346825" cy="637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367809" y="1556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847529" y="1700809"/>
            <a:ext cx="864095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800" b="1">
                <a:solidFill>
                  <a:schemeClr val="tx2">
                    <a:lumMod val="50000"/>
                  </a:schemeClr>
                </a:solidFill>
              </a:rPr>
              <a:t>What is air pollution?</a:t>
            </a:r>
          </a:p>
        </p:txBody>
      </p:sp>
    </p:spTree>
    <p:extLst>
      <p:ext uri="{BB962C8B-B14F-4D97-AF65-F5344CB8AC3E}">
        <p14:creationId xmlns:p14="http://schemas.microsoft.com/office/powerpoint/2010/main" val="2846438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sustrans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50" y="5775325"/>
            <a:ext cx="152558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9964" y="23813"/>
            <a:ext cx="3322637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1463" y="5805488"/>
            <a:ext cx="3314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367809" y="1556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2280294" y="1124745"/>
            <a:ext cx="7704138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400" b="1">
                <a:solidFill>
                  <a:schemeClr val="tx2">
                    <a:lumMod val="50000"/>
                  </a:schemeClr>
                </a:solidFill>
              </a:rPr>
              <a:t>Air pollution is gases, dust, fumes (smoke) and smells that are harmful to people, animals and plants.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b="1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400" b="1">
                <a:solidFill>
                  <a:schemeClr val="tx2">
                    <a:lumMod val="50000"/>
                  </a:schemeClr>
                </a:solidFill>
              </a:rPr>
              <a:t>You can’t always see it.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400" b="1">
                <a:solidFill>
                  <a:schemeClr val="tx2">
                    <a:lumMod val="50000"/>
                  </a:schemeClr>
                </a:solidFill>
              </a:rPr>
              <a:t>You can’t always smell it. </a:t>
            </a:r>
          </a:p>
        </p:txBody>
      </p:sp>
    </p:spTree>
    <p:extLst>
      <p:ext uri="{BB962C8B-B14F-4D97-AF65-F5344CB8AC3E}">
        <p14:creationId xmlns:p14="http://schemas.microsoft.com/office/powerpoint/2010/main" val="132955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ustrans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5" y="5774799"/>
            <a:ext cx="1525587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20137" y="24036"/>
            <a:ext cx="3322637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256" y="5805264"/>
            <a:ext cx="33147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1157" y="-3163664"/>
            <a:ext cx="6346825" cy="637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47529" y="1700808"/>
            <a:ext cx="864095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800" b="1">
                <a:solidFill>
                  <a:schemeClr val="tx2">
                    <a:lumMod val="50000"/>
                  </a:schemeClr>
                </a:solidFill>
              </a:rPr>
              <a:t>Where does air pollution come from?</a:t>
            </a:r>
          </a:p>
        </p:txBody>
      </p:sp>
    </p:spTree>
    <p:extLst>
      <p:ext uri="{BB962C8B-B14F-4D97-AF65-F5344CB8AC3E}">
        <p14:creationId xmlns:p14="http://schemas.microsoft.com/office/powerpoint/2010/main" val="3176393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ustrans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5" y="5774799"/>
            <a:ext cx="1525587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20137" y="24036"/>
            <a:ext cx="3322637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256" y="5805264"/>
            <a:ext cx="33147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52614" y="1061222"/>
            <a:ext cx="8815387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571500" indent="-571500">
              <a:spcBef>
                <a:spcPct val="0"/>
              </a:spcBef>
              <a:defRPr/>
            </a:pPr>
            <a:r>
              <a:rPr lang="en-GB" altLang="en-US" sz="3600" b="1">
                <a:solidFill>
                  <a:schemeClr val="tx2">
                    <a:lumMod val="50000"/>
                  </a:schemeClr>
                </a:solidFill>
              </a:rPr>
              <a:t>Fumes from cars, lorries, trains, planes and boats</a:t>
            </a:r>
          </a:p>
          <a:p>
            <a:pPr marL="571500" indent="-571500">
              <a:spcBef>
                <a:spcPct val="0"/>
              </a:spcBef>
              <a:defRPr/>
            </a:pPr>
            <a:r>
              <a:rPr lang="en-GB" altLang="en-US" sz="3600" b="1">
                <a:solidFill>
                  <a:schemeClr val="tx2">
                    <a:lumMod val="50000"/>
                  </a:schemeClr>
                </a:solidFill>
              </a:rPr>
              <a:t>Factories</a:t>
            </a:r>
          </a:p>
          <a:p>
            <a:pPr marL="571500" indent="-571500">
              <a:spcBef>
                <a:spcPct val="0"/>
              </a:spcBef>
              <a:defRPr/>
            </a:pPr>
            <a:r>
              <a:rPr lang="en-GB" altLang="en-US" sz="3600" b="1">
                <a:solidFill>
                  <a:schemeClr val="tx2">
                    <a:lumMod val="50000"/>
                  </a:schemeClr>
                </a:solidFill>
              </a:rPr>
              <a:t>Producing heating and electricity for our homes</a:t>
            </a:r>
          </a:p>
          <a:p>
            <a:pPr marL="571500" indent="-571500">
              <a:spcBef>
                <a:spcPct val="0"/>
              </a:spcBef>
              <a:defRPr/>
            </a:pPr>
            <a:r>
              <a:rPr lang="en-GB" altLang="en-US" sz="3600" b="1">
                <a:solidFill>
                  <a:schemeClr val="tx2">
                    <a:lumMod val="50000"/>
                  </a:schemeClr>
                </a:solidFill>
              </a:rPr>
              <a:t>House hold cleaning products</a:t>
            </a:r>
          </a:p>
          <a:p>
            <a:pPr marL="571500" indent="-571500">
              <a:spcBef>
                <a:spcPct val="0"/>
              </a:spcBef>
              <a:defRPr/>
            </a:pPr>
            <a:r>
              <a:rPr lang="en-GB" altLang="en-US" sz="3600" b="1">
                <a:solidFill>
                  <a:schemeClr val="tx2">
                    <a:lumMod val="50000"/>
                  </a:schemeClr>
                </a:solidFill>
              </a:rPr>
              <a:t>Chemicals used on farms</a:t>
            </a:r>
          </a:p>
          <a:p>
            <a:pPr marL="571500" indent="-571500">
              <a:spcBef>
                <a:spcPct val="0"/>
              </a:spcBef>
              <a:defRPr/>
            </a:pPr>
            <a:r>
              <a:rPr lang="en-GB" altLang="en-US" sz="3600" b="1">
                <a:solidFill>
                  <a:schemeClr val="tx2">
                    <a:lumMod val="50000"/>
                  </a:schemeClr>
                </a:solidFill>
              </a:rPr>
              <a:t>Livestock…cows!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sz="3600" b="1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sz="3600" b="1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03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ustrans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5" y="5774799"/>
            <a:ext cx="1525587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20137" y="24036"/>
            <a:ext cx="3322637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256" y="5805264"/>
            <a:ext cx="33147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1157" y="-3163664"/>
            <a:ext cx="6346825" cy="637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47529" y="1700809"/>
            <a:ext cx="864095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800" b="1">
                <a:solidFill>
                  <a:schemeClr val="tx2">
                    <a:lumMod val="50000"/>
                  </a:schemeClr>
                </a:solidFill>
              </a:rPr>
              <a:t>Why is air pollution bad?</a:t>
            </a:r>
          </a:p>
        </p:txBody>
      </p:sp>
    </p:spTree>
    <p:extLst>
      <p:ext uri="{BB962C8B-B14F-4D97-AF65-F5344CB8AC3E}">
        <p14:creationId xmlns:p14="http://schemas.microsoft.com/office/powerpoint/2010/main" val="253949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ustrans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5" y="5774799"/>
            <a:ext cx="1525587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20137" y="24036"/>
            <a:ext cx="3322637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256" y="5805264"/>
            <a:ext cx="33147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03512" y="1268761"/>
            <a:ext cx="953817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4600" b="1">
                <a:solidFill>
                  <a:schemeClr val="tx2">
                    <a:lumMod val="50000"/>
                  </a:schemeClr>
                </a:solidFill>
              </a:rPr>
              <a:t>Asthma</a:t>
            </a:r>
          </a:p>
          <a:p>
            <a:pPr marL="685800" indent="-6858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4600" b="1">
                <a:solidFill>
                  <a:schemeClr val="tx2">
                    <a:lumMod val="50000"/>
                  </a:schemeClr>
                </a:solidFill>
              </a:rPr>
              <a:t>Damages our lungs</a:t>
            </a:r>
          </a:p>
          <a:p>
            <a:pPr marL="685800" indent="-6858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4600" b="1">
                <a:solidFill>
                  <a:schemeClr val="tx2">
                    <a:lumMod val="50000"/>
                  </a:schemeClr>
                </a:solidFill>
              </a:rPr>
              <a:t>Contributes to heart disease</a:t>
            </a:r>
          </a:p>
          <a:p>
            <a:pPr marL="685800" indent="-6858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4600" b="1">
                <a:solidFill>
                  <a:schemeClr val="tx2">
                    <a:lumMod val="50000"/>
                  </a:schemeClr>
                </a:solidFill>
              </a:rPr>
              <a:t>Can cause cancer</a:t>
            </a: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900" b="1">
              <a:solidFill>
                <a:schemeClr val="tx2">
                  <a:lumMod val="50000"/>
                </a:schemeClr>
              </a:solidFill>
            </a:endParaRPr>
          </a:p>
          <a:p>
            <a:pPr marL="857250" indent="-8572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6600" b="1">
                <a:solidFill>
                  <a:schemeClr val="tx2">
                    <a:lumMod val="50000"/>
                  </a:schemeClr>
                </a:solidFill>
              </a:rPr>
              <a:t>Damage the planet!</a:t>
            </a:r>
          </a:p>
        </p:txBody>
      </p:sp>
    </p:spTree>
    <p:extLst>
      <p:ext uri="{BB962C8B-B14F-4D97-AF65-F5344CB8AC3E}">
        <p14:creationId xmlns:p14="http://schemas.microsoft.com/office/powerpoint/2010/main" val="3863641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ustrans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5" y="5774799"/>
            <a:ext cx="1525587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20137" y="24036"/>
            <a:ext cx="3322637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256" y="5805264"/>
            <a:ext cx="33147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1157" y="-3163664"/>
            <a:ext cx="6346825" cy="637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42800" y="1134244"/>
            <a:ext cx="864095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800" b="1">
                <a:solidFill>
                  <a:schemeClr val="tx2">
                    <a:lumMod val="50000"/>
                  </a:schemeClr>
                </a:solidFill>
              </a:rPr>
              <a:t>How can we reduce air pollution?</a:t>
            </a:r>
          </a:p>
        </p:txBody>
      </p:sp>
    </p:spTree>
    <p:extLst>
      <p:ext uri="{BB962C8B-B14F-4D97-AF65-F5344CB8AC3E}">
        <p14:creationId xmlns:p14="http://schemas.microsoft.com/office/powerpoint/2010/main" val="3894424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ustrans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5" y="5774799"/>
            <a:ext cx="1525587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20137" y="24036"/>
            <a:ext cx="3322637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256" y="5805264"/>
            <a:ext cx="33147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1157" y="-3163664"/>
            <a:ext cx="6346825" cy="637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127450" y="716504"/>
            <a:ext cx="9865095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7200" b="1">
                <a:solidFill>
                  <a:schemeClr val="tx2">
                    <a:lumMod val="50000"/>
                  </a:schemeClr>
                </a:solidFill>
              </a:rPr>
              <a:t>September 22nd  2023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5" y="1916833"/>
            <a:ext cx="6895877" cy="403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51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ustrans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5" y="5774799"/>
            <a:ext cx="1525587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20137" y="24036"/>
            <a:ext cx="3322637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256" y="5805264"/>
            <a:ext cx="33147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1157" y="-3163664"/>
            <a:ext cx="6346825" cy="637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847529" y="2132856"/>
            <a:ext cx="864095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>
                <a:solidFill>
                  <a:srgbClr val="7030A0"/>
                </a:solidFill>
              </a:rPr>
              <a:t>Work together to help reduce air pollution at our school!</a:t>
            </a:r>
          </a:p>
        </p:txBody>
      </p:sp>
    </p:spTree>
    <p:extLst>
      <p:ext uri="{BB962C8B-B14F-4D97-AF65-F5344CB8AC3E}">
        <p14:creationId xmlns:p14="http://schemas.microsoft.com/office/powerpoint/2010/main" val="2723512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85988" y="-121920"/>
            <a:ext cx="2006012" cy="6973348"/>
          </a:xfrm>
          <a:prstGeom prst="rect">
            <a:avLst/>
          </a:prstGeom>
          <a:solidFill>
            <a:srgbClr val="00C7E8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21691" y="-65314"/>
            <a:ext cx="278674" cy="6923314"/>
          </a:xfrm>
          <a:prstGeom prst="rect">
            <a:avLst/>
          </a:prstGeom>
          <a:solidFill>
            <a:srgbClr val="009C64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45512" y="-64411"/>
            <a:ext cx="176800" cy="6931860"/>
          </a:xfrm>
          <a:prstGeom prst="rect">
            <a:avLst/>
          </a:prstGeom>
          <a:solidFill>
            <a:srgbClr val="F6EB14"/>
          </a:solidFill>
          <a:ln>
            <a:solidFill>
              <a:srgbClr val="F6EB1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95051" y="171286"/>
            <a:ext cx="1848903" cy="1848903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187412FF-2959-8704-4B99-B77E5DB9B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38" y="427148"/>
            <a:ext cx="9151088" cy="1343283"/>
          </a:xfrm>
          <a:solidFill>
            <a:srgbClr val="00C7E8"/>
          </a:solidFill>
        </p:spPr>
        <p:txBody>
          <a:bodyPr/>
          <a:lstStyle/>
          <a:p>
            <a:r>
              <a:rPr lang="en-GB" b="1">
                <a:cs typeface="Calibri Light"/>
              </a:rPr>
              <a:t>Transport and Air Quality</a:t>
            </a:r>
            <a:endParaRPr lang="en-GB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8C2E41-459C-D2F0-0191-5AE88443924C}"/>
              </a:ext>
            </a:extLst>
          </p:cNvPr>
          <p:cNvSpPr txBox="1"/>
          <p:nvPr/>
        </p:nvSpPr>
        <p:spPr>
          <a:xfrm>
            <a:off x="531555" y="2021556"/>
            <a:ext cx="3484005" cy="461665"/>
          </a:xfrm>
          <a:prstGeom prst="rect">
            <a:avLst/>
          </a:prstGeom>
          <a:solidFill>
            <a:srgbClr val="F6EB1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cs typeface="Calibri"/>
              </a:rPr>
              <a:t>What is air pollution?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951F92-DA53-FA96-970D-AB181D834F32}"/>
              </a:ext>
            </a:extLst>
          </p:cNvPr>
          <p:cNvSpPr txBox="1"/>
          <p:nvPr/>
        </p:nvSpPr>
        <p:spPr>
          <a:xfrm>
            <a:off x="435708" y="6136515"/>
            <a:ext cx="9073661" cy="369332"/>
          </a:xfrm>
          <a:prstGeom prst="rect">
            <a:avLst/>
          </a:prstGeom>
          <a:solidFill>
            <a:srgbClr val="00B05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1D0999-B7EA-DC34-2019-CD826A31F31A}"/>
              </a:ext>
            </a:extLst>
          </p:cNvPr>
          <p:cNvSpPr txBox="1"/>
          <p:nvPr/>
        </p:nvSpPr>
        <p:spPr>
          <a:xfrm>
            <a:off x="531556" y="4106273"/>
            <a:ext cx="3484004" cy="461665"/>
          </a:xfrm>
          <a:prstGeom prst="rect">
            <a:avLst/>
          </a:prstGeom>
          <a:solidFill>
            <a:srgbClr val="F6EB1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cs typeface="Calibri"/>
              </a:rPr>
              <a:t>Is it bad?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938F1F-B4F5-42AC-0E3E-B2C8FE43C299}"/>
              </a:ext>
            </a:extLst>
          </p:cNvPr>
          <p:cNvSpPr txBox="1"/>
          <p:nvPr/>
        </p:nvSpPr>
        <p:spPr>
          <a:xfrm>
            <a:off x="531555" y="3114235"/>
            <a:ext cx="3527137" cy="461665"/>
          </a:xfrm>
          <a:prstGeom prst="rect">
            <a:avLst/>
          </a:prstGeom>
          <a:solidFill>
            <a:srgbClr val="F6EB1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cs typeface="Calibri"/>
              </a:rPr>
              <a:t>Where does it come from?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06EA84-A95E-5ECE-5E33-56643BD399FE}"/>
              </a:ext>
            </a:extLst>
          </p:cNvPr>
          <p:cNvSpPr txBox="1"/>
          <p:nvPr/>
        </p:nvSpPr>
        <p:spPr>
          <a:xfrm>
            <a:off x="488422" y="5040801"/>
            <a:ext cx="3527137" cy="461665"/>
          </a:xfrm>
          <a:prstGeom prst="rect">
            <a:avLst/>
          </a:prstGeom>
          <a:solidFill>
            <a:srgbClr val="F6EB1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cs typeface="Calibri"/>
              </a:rPr>
              <a:t>What can we do about it?</a:t>
            </a:r>
          </a:p>
        </p:txBody>
      </p:sp>
      <p:pic>
        <p:nvPicPr>
          <p:cNvPr id="13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26B2C16-7ADB-3314-1762-2DB1D9BE4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219" y="1967992"/>
            <a:ext cx="5293563" cy="354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45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80D87-A90B-D3DF-C1EF-75B22E9C9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558" y="198976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>
                <a:cs typeface="Calibri Light"/>
              </a:rPr>
              <a:t>OR </a:t>
            </a:r>
            <a:br>
              <a:rPr lang="en-GB" dirty="0">
                <a:cs typeface="Calibri Light"/>
              </a:rPr>
            </a:br>
            <a:br>
              <a:rPr lang="en-GB" dirty="0">
                <a:cs typeface="Calibri Light"/>
              </a:rPr>
            </a:br>
            <a:r>
              <a:rPr lang="en-GB" dirty="0">
                <a:cs typeface="Calibri Light"/>
              </a:rPr>
              <a:t>Book an assembly on air quality with Paul Turner, Clean Air Officer for </a:t>
            </a:r>
            <a:r>
              <a:rPr lang="en-GB" dirty="0" err="1">
                <a:cs typeface="Calibri Light"/>
              </a:rPr>
              <a:t>Sustrans</a:t>
            </a:r>
            <a:br>
              <a:rPr lang="en-GB" dirty="0">
                <a:cs typeface="Calibri Light"/>
              </a:rPr>
            </a:br>
            <a:br>
              <a:rPr lang="en-GB" dirty="0">
                <a:cs typeface="Calibri Light"/>
              </a:rPr>
            </a:br>
            <a:r>
              <a:rPr lang="en-GB" dirty="0">
                <a:cs typeface="Calibri Light"/>
                <a:hlinkClick r:id="rId2"/>
              </a:rPr>
              <a:t>paul.turner@sustrans.org.uk</a:t>
            </a:r>
            <a:br>
              <a:rPr lang="en-GB" dirty="0">
                <a:cs typeface="Calibri Light"/>
              </a:rPr>
            </a:br>
            <a:br>
              <a:rPr lang="en-GB" dirty="0">
                <a:cs typeface="Calibri Light"/>
              </a:rPr>
            </a:br>
            <a:r>
              <a:rPr lang="en-GB" dirty="0">
                <a:cs typeface="Calibri Light"/>
              </a:rPr>
              <a:t>You could use part of the recorded assembly on the next slide</a:t>
            </a:r>
          </a:p>
        </p:txBody>
      </p:sp>
    </p:spTree>
    <p:extLst>
      <p:ext uri="{BB962C8B-B14F-4D97-AF65-F5344CB8AC3E}">
        <p14:creationId xmlns:p14="http://schemas.microsoft.com/office/powerpoint/2010/main" val="4188116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222F87-F258-B00B-20C9-DA5236428B00}"/>
              </a:ext>
            </a:extLst>
          </p:cNvPr>
          <p:cNvSpPr txBox="1"/>
          <p:nvPr/>
        </p:nvSpPr>
        <p:spPr>
          <a:xfrm>
            <a:off x="637953" y="451883"/>
            <a:ext cx="10588255" cy="369332"/>
          </a:xfrm>
          <a:prstGeom prst="rect">
            <a:avLst/>
          </a:prstGeom>
          <a:solidFill>
            <a:srgbClr val="00C7E8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cs typeface="Calibri"/>
              </a:rPr>
              <a:t>Here's Paul from </a:t>
            </a:r>
            <a:r>
              <a:rPr lang="en-GB" err="1">
                <a:cs typeface="Calibri"/>
              </a:rPr>
              <a:t>Sustrans</a:t>
            </a:r>
            <a:r>
              <a:rPr lang="en-GB">
                <a:cs typeface="Calibri"/>
              </a:rPr>
              <a:t> talking to a local school about air quality</a:t>
            </a:r>
            <a:endParaRPr lang="en-GB" err="1"/>
          </a:p>
        </p:txBody>
      </p:sp>
      <p:pic>
        <p:nvPicPr>
          <p:cNvPr id="4" name="Online Media 3" title="Queen's Park Primary - Intro Assembly">
            <a:hlinkClick r:id="" action="ppaction://media"/>
            <a:extLst>
              <a:ext uri="{FF2B5EF4-FFF2-40B4-BE49-F238E27FC236}">
                <a16:creationId xmlns:a16="http://schemas.microsoft.com/office/drawing/2014/main" id="{FA360889-858F-2A32-8DD6-B2A1EE848ED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59047" y="965939"/>
            <a:ext cx="7572742" cy="50944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EA0DC2-9E1B-E661-115D-09CDB8D0DBEA}"/>
              </a:ext>
            </a:extLst>
          </p:cNvPr>
          <p:cNvSpPr txBox="1"/>
          <p:nvPr/>
        </p:nvSpPr>
        <p:spPr>
          <a:xfrm>
            <a:off x="637118" y="6220046"/>
            <a:ext cx="10590092" cy="498727"/>
          </a:xfrm>
          <a:prstGeom prst="rect">
            <a:avLst/>
          </a:prstGeom>
          <a:solidFill>
            <a:srgbClr val="00B05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b="1" dirty="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913AED-2133-F575-3B9C-03955A65D10C}"/>
              </a:ext>
            </a:extLst>
          </p:cNvPr>
          <p:cNvSpPr txBox="1"/>
          <p:nvPr/>
        </p:nvSpPr>
        <p:spPr>
          <a:xfrm>
            <a:off x="8692115" y="1213884"/>
            <a:ext cx="2498651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cs typeface="Calibri"/>
              </a:rPr>
              <a:t>Suggested sections:</a:t>
            </a:r>
          </a:p>
          <a:p>
            <a:endParaRPr lang="en-GB">
              <a:cs typeface="Calibri"/>
            </a:endParaRPr>
          </a:p>
          <a:p>
            <a:r>
              <a:rPr lang="en-GB">
                <a:cs typeface="Calibri"/>
              </a:rPr>
              <a:t>2.55 - 6.38 min.  What is air pollution and why we need to create change</a:t>
            </a:r>
          </a:p>
          <a:p>
            <a:endParaRPr lang="en-GB">
              <a:cs typeface="Calibri"/>
            </a:endParaRPr>
          </a:p>
          <a:p>
            <a:r>
              <a:rPr lang="en-GB">
                <a:cs typeface="Calibri"/>
              </a:rPr>
              <a:t>10.00 - 11.34 How to improve air quality</a:t>
            </a:r>
          </a:p>
          <a:p>
            <a:endParaRPr lang="en-GB">
              <a:cs typeface="Calibri"/>
            </a:endParaRPr>
          </a:p>
          <a:p>
            <a:r>
              <a:rPr lang="en-GB">
                <a:cs typeface="Calibri"/>
              </a:rPr>
              <a:t>11.50 - 12.30 School streets</a:t>
            </a:r>
          </a:p>
          <a:p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4980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85988" y="-121920"/>
            <a:ext cx="2006012" cy="6973348"/>
          </a:xfrm>
          <a:prstGeom prst="rect">
            <a:avLst/>
          </a:prstGeom>
          <a:solidFill>
            <a:srgbClr val="00C7E8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21691" y="-65314"/>
            <a:ext cx="278674" cy="6923314"/>
          </a:xfrm>
          <a:prstGeom prst="rect">
            <a:avLst/>
          </a:prstGeom>
          <a:solidFill>
            <a:srgbClr val="009C64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45512" y="-64411"/>
            <a:ext cx="176800" cy="6931860"/>
          </a:xfrm>
          <a:prstGeom prst="rect">
            <a:avLst/>
          </a:prstGeom>
          <a:solidFill>
            <a:srgbClr val="F6EB14"/>
          </a:solidFill>
          <a:ln>
            <a:solidFill>
              <a:srgbClr val="F6EB1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95051" y="171286"/>
            <a:ext cx="1848903" cy="1848903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187412FF-2959-8704-4B99-B77E5DB9B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38" y="427148"/>
            <a:ext cx="9151088" cy="1343283"/>
          </a:xfrm>
          <a:solidFill>
            <a:srgbClr val="00C7E8"/>
          </a:solidFill>
        </p:spPr>
        <p:txBody>
          <a:bodyPr/>
          <a:lstStyle/>
          <a:p>
            <a:r>
              <a:rPr lang="en-GB" b="1" dirty="0">
                <a:cs typeface="Calibri Light"/>
              </a:rPr>
              <a:t>More about Air Quality</a:t>
            </a:r>
            <a:endParaRPr lang="en-GB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8C2E41-459C-D2F0-0191-5AE88443924C}"/>
              </a:ext>
            </a:extLst>
          </p:cNvPr>
          <p:cNvSpPr txBox="1"/>
          <p:nvPr/>
        </p:nvSpPr>
        <p:spPr>
          <a:xfrm>
            <a:off x="402159" y="1949669"/>
            <a:ext cx="2563854" cy="4524315"/>
          </a:xfrm>
          <a:prstGeom prst="rect">
            <a:avLst/>
          </a:prstGeom>
          <a:solidFill>
            <a:srgbClr val="F6EB1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cs typeface="Calibri"/>
              </a:rPr>
              <a:t>Lichen grow on trees.  They can be crusty, leafy or bushy.</a:t>
            </a:r>
            <a:endParaRPr lang="en-US" dirty="0"/>
          </a:p>
          <a:p>
            <a:endParaRPr lang="en-GB" sz="2400" dirty="0">
              <a:cs typeface="Calibri"/>
            </a:endParaRPr>
          </a:p>
          <a:p>
            <a:r>
              <a:rPr lang="en-GB" sz="2400" dirty="0">
                <a:cs typeface="Calibri"/>
              </a:rPr>
              <a:t>Bushy lichen can only grow in clean air.  It’s a good indicator of good air quality.</a:t>
            </a:r>
            <a:endParaRPr lang="en-GB" dirty="0">
              <a:cs typeface="Calibri"/>
            </a:endParaRPr>
          </a:p>
          <a:p>
            <a:endParaRPr lang="en-GB" sz="2400" dirty="0">
              <a:cs typeface="Calibri"/>
            </a:endParaRPr>
          </a:p>
          <a:p>
            <a:endParaRPr lang="en-GB" sz="2400"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951F92-DA53-FA96-970D-AB181D834F32}"/>
              </a:ext>
            </a:extLst>
          </p:cNvPr>
          <p:cNvSpPr txBox="1"/>
          <p:nvPr/>
        </p:nvSpPr>
        <p:spPr>
          <a:xfrm>
            <a:off x="3095519" y="4670024"/>
            <a:ext cx="4228490" cy="1785104"/>
          </a:xfrm>
          <a:prstGeom prst="rect">
            <a:avLst/>
          </a:prstGeom>
          <a:solidFill>
            <a:srgbClr val="CCCC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200" dirty="0">
                <a:cs typeface="Calibri"/>
              </a:rPr>
              <a:t>Can you spot any bushy lichen in your playground or local park ?</a:t>
            </a:r>
          </a:p>
          <a:p>
            <a:endParaRPr lang="en-GB" sz="2200" dirty="0">
              <a:cs typeface="Calibri"/>
            </a:endParaRPr>
          </a:p>
          <a:p>
            <a:r>
              <a:rPr lang="en-GB" sz="2200" dirty="0">
                <a:cs typeface="Calibri"/>
              </a:rPr>
              <a:t>Find out where the best air quality is in your neighbourhood.   </a:t>
            </a:r>
          </a:p>
        </p:txBody>
      </p:sp>
      <p:pic>
        <p:nvPicPr>
          <p:cNvPr id="2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F2559A0C-643F-0B83-0227-356F556D0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908" y="1943999"/>
            <a:ext cx="4239164" cy="2639324"/>
          </a:xfrm>
          <a:prstGeom prst="rect">
            <a:avLst/>
          </a:prstGeom>
        </p:spPr>
      </p:pic>
      <p:pic>
        <p:nvPicPr>
          <p:cNvPr id="6" name="Picture 11" descr="A picture containing plant, tree&#10;&#10;Description automatically generated">
            <a:extLst>
              <a:ext uri="{FF2B5EF4-FFF2-40B4-BE49-F238E27FC236}">
                <a16:creationId xmlns:a16="http://schemas.microsoft.com/office/drawing/2014/main" id="{234981D3-E16D-D6C1-7595-E63431F6CC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9564" y="1945527"/>
            <a:ext cx="2057400" cy="22193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ABDB475-3779-6F54-407B-F05397DF0E09}"/>
              </a:ext>
            </a:extLst>
          </p:cNvPr>
          <p:cNvSpPr txBox="1"/>
          <p:nvPr/>
        </p:nvSpPr>
        <p:spPr>
          <a:xfrm>
            <a:off x="7485529" y="4422588"/>
            <a:ext cx="2136588" cy="2031325"/>
          </a:xfrm>
          <a:prstGeom prst="rect">
            <a:avLst/>
          </a:prstGeom>
          <a:solidFill>
            <a:srgbClr val="F6EB1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cs typeface="Calibri"/>
              </a:rPr>
              <a:t>Trees and hedges are good at absorbing air pollution.  </a:t>
            </a:r>
          </a:p>
          <a:p>
            <a:r>
              <a:rPr lang="en-GB" dirty="0">
                <a:cs typeface="Calibri"/>
              </a:rPr>
              <a:t>Can you plant any more trees in or around your school?</a:t>
            </a:r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7557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6EBB5A-6012-8539-1912-B7747C05F65E}"/>
              </a:ext>
            </a:extLst>
          </p:cNvPr>
          <p:cNvSpPr txBox="1"/>
          <p:nvPr/>
        </p:nvSpPr>
        <p:spPr>
          <a:xfrm>
            <a:off x="673395" y="372139"/>
            <a:ext cx="10969255" cy="1138773"/>
          </a:xfrm>
          <a:prstGeom prst="rect">
            <a:avLst/>
          </a:prstGeom>
          <a:solidFill>
            <a:srgbClr val="00C7E8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400" b="1" dirty="0">
                <a:cs typeface="Calibri"/>
              </a:rPr>
              <a:t>School Streets in Brighton &amp; Hove</a:t>
            </a:r>
          </a:p>
          <a:p>
            <a:endParaRPr lang="en-GB" sz="2400" b="1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6F92C6-DD56-FA6B-6AE1-6AF440BAD109}"/>
              </a:ext>
            </a:extLst>
          </p:cNvPr>
          <p:cNvSpPr txBox="1"/>
          <p:nvPr/>
        </p:nvSpPr>
        <p:spPr>
          <a:xfrm>
            <a:off x="744278" y="5174511"/>
            <a:ext cx="4580860" cy="1200329"/>
          </a:xfrm>
          <a:prstGeom prst="rect">
            <a:avLst/>
          </a:prstGeom>
          <a:solidFill>
            <a:srgbClr val="009C6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>
                <a:cs typeface="Calibri"/>
              </a:rPr>
              <a:t>What else could your school do to improve air quality around your school?</a:t>
            </a:r>
          </a:p>
        </p:txBody>
      </p:sp>
      <p:pic>
        <p:nvPicPr>
          <p:cNvPr id="4" name="Picture 4" descr="A picture containing text, sky, outdoor, sign&#10;&#10;Description automatically generated">
            <a:extLst>
              <a:ext uri="{FF2B5EF4-FFF2-40B4-BE49-F238E27FC236}">
                <a16:creationId xmlns:a16="http://schemas.microsoft.com/office/drawing/2014/main" id="{93F09969-F591-85C7-B39A-76B2BFD0A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121" y="4169581"/>
            <a:ext cx="2982432" cy="2204792"/>
          </a:xfrm>
          <a:prstGeom prst="rect">
            <a:avLst/>
          </a:prstGeom>
        </p:spPr>
      </p:pic>
      <p:pic>
        <p:nvPicPr>
          <p:cNvPr id="5" name="Picture 5" descr="A picture containing text, outdoor, sky, road&#10;&#10;Description automatically generated">
            <a:extLst>
              <a:ext uri="{FF2B5EF4-FFF2-40B4-BE49-F238E27FC236}">
                <a16:creationId xmlns:a16="http://schemas.microsoft.com/office/drawing/2014/main" id="{85788411-129F-2FBF-96E7-424A50817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6168" y="4168954"/>
            <a:ext cx="2920409" cy="2206048"/>
          </a:xfrm>
          <a:prstGeom prst="rect">
            <a:avLst/>
          </a:prstGeom>
        </p:spPr>
      </p:pic>
      <p:pic>
        <p:nvPicPr>
          <p:cNvPr id="6" name="Picture 6" descr="A picture containing road, outdoor, sky, way&#10;&#10;Description automatically generated">
            <a:extLst>
              <a:ext uri="{FF2B5EF4-FFF2-40B4-BE49-F238E27FC236}">
                <a16:creationId xmlns:a16="http://schemas.microsoft.com/office/drawing/2014/main" id="{0BA68F15-2A52-7A17-FA1D-DA20A76D9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1610" y="1384811"/>
            <a:ext cx="2884967" cy="219224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D4E49267-B8F7-3B06-DF41-4B47402DDC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4010" y="1387881"/>
            <a:ext cx="2982653" cy="22038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EC0E1C-8CFE-5206-D61D-68E0E23FF50C}"/>
              </a:ext>
            </a:extLst>
          </p:cNvPr>
          <p:cNvSpPr txBox="1"/>
          <p:nvPr/>
        </p:nvSpPr>
        <p:spPr>
          <a:xfrm>
            <a:off x="673395" y="1311349"/>
            <a:ext cx="4651741" cy="3046988"/>
          </a:xfrm>
          <a:prstGeom prst="rect">
            <a:avLst/>
          </a:prstGeom>
          <a:solidFill>
            <a:srgbClr val="F6EB1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>
                <a:ea typeface="+mn-lt"/>
                <a:cs typeface="+mn-lt"/>
              </a:rPr>
              <a:t>Streets around schools are closed during drop off and pick up to allow safer walking, scooting and cycling and also improve air quality around a school</a:t>
            </a:r>
            <a:endParaRPr lang="en-US">
              <a:ea typeface="+mn-lt"/>
              <a:cs typeface="+mn-lt"/>
            </a:endParaRPr>
          </a:p>
          <a:p>
            <a:r>
              <a:rPr lang="en-GB" sz="2400">
                <a:cs typeface="Calibri"/>
              </a:rPr>
              <a:t>There are 8 school streets already in Brighton &amp; Hove and 7 more being planned</a:t>
            </a:r>
            <a:endParaRPr lang="en-US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AC05EF-5F2F-4388-57A0-F01B7B684B18}"/>
              </a:ext>
            </a:extLst>
          </p:cNvPr>
          <p:cNvSpPr txBox="1"/>
          <p:nvPr/>
        </p:nvSpPr>
        <p:spPr>
          <a:xfrm>
            <a:off x="744279" y="4527697"/>
            <a:ext cx="4580857" cy="461665"/>
          </a:xfrm>
          <a:prstGeom prst="rect">
            <a:avLst/>
          </a:prstGeom>
          <a:solidFill>
            <a:srgbClr val="CCCC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>
                <a:cs typeface="Calibri"/>
              </a:rPr>
              <a:t>Are 'School Street's a good idea?</a:t>
            </a:r>
          </a:p>
        </p:txBody>
      </p:sp>
    </p:spTree>
    <p:extLst>
      <p:ext uri="{BB962C8B-B14F-4D97-AF65-F5344CB8AC3E}">
        <p14:creationId xmlns:p14="http://schemas.microsoft.com/office/powerpoint/2010/main" val="2473585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85988" y="-121920"/>
            <a:ext cx="2006012" cy="6973348"/>
          </a:xfrm>
          <a:prstGeom prst="rect">
            <a:avLst/>
          </a:prstGeom>
          <a:solidFill>
            <a:srgbClr val="00C7E8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21691" y="-65314"/>
            <a:ext cx="278674" cy="6923314"/>
          </a:xfrm>
          <a:prstGeom prst="rect">
            <a:avLst/>
          </a:prstGeom>
          <a:solidFill>
            <a:srgbClr val="009C64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45512" y="-64411"/>
            <a:ext cx="176800" cy="6931860"/>
          </a:xfrm>
          <a:prstGeom prst="rect">
            <a:avLst/>
          </a:prstGeom>
          <a:solidFill>
            <a:srgbClr val="F6EB14"/>
          </a:solidFill>
          <a:ln>
            <a:solidFill>
              <a:srgbClr val="F6EB1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95051" y="171286"/>
            <a:ext cx="1848903" cy="1848903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187412FF-2959-8704-4B99-B77E5DB9B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38" y="427148"/>
            <a:ext cx="9151088" cy="1343283"/>
          </a:xfrm>
          <a:solidFill>
            <a:srgbClr val="00C7E8"/>
          </a:solidFill>
        </p:spPr>
        <p:txBody>
          <a:bodyPr/>
          <a:lstStyle/>
          <a:p>
            <a:r>
              <a:rPr lang="en-GB" b="1" dirty="0">
                <a:cs typeface="Calibri Light"/>
              </a:rPr>
              <a:t>Clean Air Day  - 15 June 2023</a:t>
            </a:r>
            <a:endParaRPr lang="en-GB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951F92-DA53-FA96-970D-AB181D834F32}"/>
              </a:ext>
            </a:extLst>
          </p:cNvPr>
          <p:cNvSpPr txBox="1"/>
          <p:nvPr/>
        </p:nvSpPr>
        <p:spPr>
          <a:xfrm>
            <a:off x="435708" y="5906477"/>
            <a:ext cx="9073661" cy="646331"/>
          </a:xfrm>
          <a:prstGeom prst="rect">
            <a:avLst/>
          </a:prstGeom>
          <a:solidFill>
            <a:srgbClr val="CCCC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dirty="0">
              <a:cs typeface="Calibri"/>
            </a:endParaRPr>
          </a:p>
          <a:p>
            <a:endParaRPr lang="en-GB"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76AC36-1036-A5B3-BB46-0537623CCFA5}"/>
              </a:ext>
            </a:extLst>
          </p:cNvPr>
          <p:cNvSpPr txBox="1"/>
          <p:nvPr/>
        </p:nvSpPr>
        <p:spPr>
          <a:xfrm>
            <a:off x="799382" y="2467155"/>
            <a:ext cx="6668218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Lots of resources available on the website below</a:t>
            </a:r>
            <a:endParaRPr lang="en-US" dirty="0"/>
          </a:p>
          <a:p>
            <a:endParaRPr lang="en-US" dirty="0"/>
          </a:p>
          <a:p>
            <a:endParaRPr lang="en-US" dirty="0">
              <a:cs typeface="Calibri" panose="020F0502020204030204"/>
            </a:endParaRPr>
          </a:p>
          <a:p>
            <a:endParaRPr lang="en-US" dirty="0"/>
          </a:p>
          <a:p>
            <a:r>
              <a:rPr lang="en-US" dirty="0">
                <a:hlinkClick r:id="rId3"/>
              </a:rPr>
              <a:t>For Clean Air Day | Schools resources (actionforcleanair.org.uk)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5229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D62B6-B99D-C5F9-FF0C-9257A3D73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521" y="192597"/>
            <a:ext cx="11218984" cy="1325563"/>
          </a:xfrm>
          <a:solidFill>
            <a:srgbClr val="00C7E8"/>
          </a:solidFill>
        </p:spPr>
        <p:txBody>
          <a:bodyPr/>
          <a:lstStyle/>
          <a:p>
            <a:r>
              <a:rPr lang="en-GB" b="1" dirty="0">
                <a:cs typeface="Calibri Light"/>
              </a:rPr>
              <a:t>Get ready for our next assembly: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172BDD8-0F7A-0796-C041-2DD59A17C8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1096" y="1624449"/>
            <a:ext cx="6450221" cy="487239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7357E0-C0C4-BA15-2133-CD7EB4FC51AE}"/>
              </a:ext>
            </a:extLst>
          </p:cNvPr>
          <p:cNvSpPr txBox="1"/>
          <p:nvPr/>
        </p:nvSpPr>
        <p:spPr>
          <a:xfrm>
            <a:off x="3516396" y="2761645"/>
            <a:ext cx="3602181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200" dirty="0">
                <a:cs typeface="Calibri"/>
              </a:rPr>
              <a:t>What do you think about transport in Brighton &amp; Hove?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72A5D6-869A-CA5B-1089-E3CC5CFA3459}"/>
              </a:ext>
            </a:extLst>
          </p:cNvPr>
          <p:cNvSpPr txBox="1"/>
          <p:nvPr/>
        </p:nvSpPr>
        <p:spPr>
          <a:xfrm>
            <a:off x="508000" y="6281616"/>
            <a:ext cx="11215075" cy="429845"/>
          </a:xfrm>
          <a:prstGeom prst="rect">
            <a:avLst/>
          </a:prstGeom>
          <a:solidFill>
            <a:srgbClr val="009C6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396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A5A8DA-F076-24E2-A898-4155444FAD5E}"/>
              </a:ext>
            </a:extLst>
          </p:cNvPr>
          <p:cNvSpPr txBox="1"/>
          <p:nvPr/>
        </p:nvSpPr>
        <p:spPr>
          <a:xfrm>
            <a:off x="2904869" y="1795038"/>
            <a:ext cx="5969000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dirty="0">
                <a:cs typeface="Calibri"/>
              </a:rPr>
              <a:t> Or Alternative slides borrowed from a </a:t>
            </a:r>
            <a:r>
              <a:rPr lang="en-GB" sz="4000" dirty="0" err="1">
                <a:cs typeface="Calibri"/>
              </a:rPr>
              <a:t>Sustrans</a:t>
            </a:r>
            <a:r>
              <a:rPr lang="en-GB" sz="4000" dirty="0">
                <a:cs typeface="Calibri"/>
              </a:rPr>
              <a:t> assembly</a:t>
            </a:r>
            <a:endParaRPr lang="en-GB" sz="4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346543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L slides for 28.4.22.potx" id="{4DBBD86E-FEA5-4523-BD9A-A9257BABEC73}" vid="{C538142B-58B1-4F9F-84F9-0FB93E5410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482</Words>
  <Application>Microsoft Office PowerPoint</Application>
  <PresentationFormat>Widescreen</PresentationFormat>
  <Paragraphs>74</Paragraphs>
  <Slides>18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1_Office Theme</vt:lpstr>
      <vt:lpstr>Office Theme</vt:lpstr>
      <vt:lpstr>Transport and Air Quality</vt:lpstr>
      <vt:lpstr>Transport and Air Quality</vt:lpstr>
      <vt:lpstr>OR   Book an assembly on air quality with Paul Turner, Clean Air Officer for Sustrans  paul.turner@sustrans.org.uk  You could use part of the recorded assembly on the next slide</vt:lpstr>
      <vt:lpstr>PowerPoint Presentation</vt:lpstr>
      <vt:lpstr>More about Air Quality</vt:lpstr>
      <vt:lpstr>PowerPoint Presentation</vt:lpstr>
      <vt:lpstr>Clean Air Day  - 15 June 2023</vt:lpstr>
      <vt:lpstr>Get ready for our next assembly: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SWT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Eberstein, Katie</dc:creator>
  <cp:lastModifiedBy>Katie Eberstein</cp:lastModifiedBy>
  <cp:revision>137</cp:revision>
  <dcterms:created xsi:type="dcterms:W3CDTF">2022-05-03T09:21:45Z</dcterms:created>
  <dcterms:modified xsi:type="dcterms:W3CDTF">2023-02-10T10:44:42Z</dcterms:modified>
</cp:coreProperties>
</file>