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80" r:id="rId3"/>
    <p:sldId id="260" r:id="rId4"/>
    <p:sldId id="269" r:id="rId5"/>
    <p:sldId id="268" r:id="rId6"/>
    <p:sldId id="279" r:id="rId7"/>
    <p:sldId id="270" r:id="rId8"/>
    <p:sldId id="262" r:id="rId9"/>
    <p:sldId id="271" r:id="rId10"/>
    <p:sldId id="272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6EB14"/>
    <a:srgbClr val="009C64"/>
    <a:srgbClr val="00C7E8"/>
    <a:srgbClr val="8D4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6FA5D-70C8-675B-4A50-EBC9057A11B0}" v="9" dt="2022-12-05T09:09:00.734"/>
    <p1510:client id="{0504B976-A1A3-CD70-F576-EBA46998EB6A}" v="362" dt="2023-01-20T11:01:42.086"/>
    <p1510:client id="{247E883B-5FFB-9A15-C358-79C2F36F2065}" v="4" dt="2023-01-04T13:35:52.392"/>
    <p1510:client id="{28EB4575-B619-91BD-755B-FE7D7016A6FA}" v="5" dt="2022-11-22T13:24:03.613"/>
    <p1510:client id="{397DA355-B9B7-5C5E-B7A9-DFF605C91667}" v="203" dt="2023-01-04T13:54:33.792"/>
    <p1510:client id="{3F08FEF1-F7F3-2203-0F92-F856D154E046}" v="10" dt="2023-01-04T14:00:58.152"/>
    <p1510:client id="{85BEA6EF-CB46-8A85-D8D3-B3E8D27E464D}" v="1246" dt="2023-01-19T10:42:10.290"/>
    <p1510:client id="{C79AC130-60C6-BA9B-0EB5-E37F04D6FF3E}" v="6" dt="2023-01-04T13:32:57.828"/>
    <p1510:client id="{C828E2E8-875E-74E6-9F6C-C1EA8DF3DFEF}" v="543" dt="2023-01-12T15:12:26.530"/>
    <p1510:client id="{C8A59D4D-5D1D-96FA-02E2-09F42ED3FAA5}" v="1120" dt="2023-01-17T15:06:56.582"/>
    <p1510:client id="{DD414057-59BE-D6F2-10F6-F6C0484B156F}" v="30" dt="2023-02-01T16:41:28.752"/>
    <p1510:client id="{DDE4E033-37AA-F588-395C-85FA90FBBF9A}" v="83" dt="2022-12-05T09:07:16.5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95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99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39" y="182879"/>
            <a:ext cx="1170432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1" y="3869636"/>
            <a:ext cx="8767860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1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21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408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1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06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000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128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36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246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5752" y="1097280"/>
            <a:ext cx="5532851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0847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17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7795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8810" y="1069848"/>
            <a:ext cx="5676937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7795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099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20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1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3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7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83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4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3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9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3BC1-2108-4627-941F-852517C3654B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54661-9C15-45B5-A6AA-3628093C8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3840" y="182880"/>
            <a:ext cx="1170432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2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30"/>
            <a:ext cx="23290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1D809C67-4E5E-4FB7-9B61-E34319DCDFDA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9" y="6223830"/>
            <a:ext cx="4717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2" y="6223830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7103299-50EC-4DB0-B9C9-6AA1A8698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00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t3k96f/articles/zyyw8hv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F9AD-E862-BB02-2070-332FA2704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cs typeface="Calibri Light"/>
              </a:rPr>
              <a:t>Note to teachers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D0577-C0CE-62D5-E1BC-805175D89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cs typeface="Calibri"/>
              </a:rPr>
              <a:t>These 6 slides on transport are for each school to use and adapt as needed.  Please send in any additional slides we can share with other schools</a:t>
            </a:r>
            <a:endParaRPr lang="en-US" dirty="0"/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>
              <a:cs typeface="Calibri"/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5C38F157-CE8E-41E6-F72C-33BC65350430}"/>
              </a:ext>
            </a:extLst>
          </p:cNvPr>
          <p:cNvSpPr txBox="1"/>
          <p:nvPr/>
        </p:nvSpPr>
        <p:spPr>
          <a:xfrm>
            <a:off x="953292" y="3480391"/>
            <a:ext cx="7904671" cy="203132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Assembly 1 – Transport and climate change</a:t>
            </a:r>
          </a:p>
          <a:p>
            <a:r>
              <a:rPr lang="en-US"/>
              <a:t>Assembly 2 - Transport and air quality</a:t>
            </a:r>
            <a:endParaRPr lang="en-US" dirty="0">
              <a:cs typeface="Calibri"/>
            </a:endParaRPr>
          </a:p>
          <a:p>
            <a:r>
              <a:rPr lang="en-US" dirty="0"/>
              <a:t>Assembly 3 – Transport in Brighton &amp; Hove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Assembly 4 – How do you get to school?  Including B&amp;H Walking Festival 2023</a:t>
            </a:r>
            <a:endParaRPr lang="en-US" dirty="0"/>
          </a:p>
          <a:p>
            <a:r>
              <a:rPr lang="en-US" dirty="0"/>
              <a:t>Assembly 5 – Personal pledges</a:t>
            </a:r>
            <a:endParaRPr lang="en-US" dirty="0">
              <a:cs typeface="Calibri"/>
            </a:endParaRPr>
          </a:p>
          <a:p>
            <a:r>
              <a:rPr lang="en-US" dirty="0"/>
              <a:t>Assembly 6 -</a:t>
            </a:r>
            <a:r>
              <a:rPr lang="en-US" dirty="0">
                <a:ea typeface="+mn-lt"/>
                <a:cs typeface="+mn-lt"/>
              </a:rPr>
              <a:t> School pledges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E7C615-C631-FE3D-5FED-A9C54B0969E6}"/>
              </a:ext>
            </a:extLst>
          </p:cNvPr>
          <p:cNvSpPr txBox="1"/>
          <p:nvPr/>
        </p:nvSpPr>
        <p:spPr>
          <a:xfrm>
            <a:off x="976923" y="5949461"/>
            <a:ext cx="10414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Assembly 1 slide 8 – you will need to click on the video embedded in the webpage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36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D62B6-B99D-C5F9-FF0C-9257A3D7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521" y="192597"/>
            <a:ext cx="11218984" cy="1325563"/>
          </a:xfrm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Get ready for our next assembly: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172BDD8-0F7A-0796-C041-2DD59A17C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1096" y="1624449"/>
            <a:ext cx="6450221" cy="4872395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7357E0-C0C4-BA15-2133-CD7EB4FC51AE}"/>
              </a:ext>
            </a:extLst>
          </p:cNvPr>
          <p:cNvSpPr txBox="1"/>
          <p:nvPr/>
        </p:nvSpPr>
        <p:spPr>
          <a:xfrm>
            <a:off x="3560698" y="2424947"/>
            <a:ext cx="3602181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200" dirty="0">
                <a:cs typeface="Calibri"/>
              </a:rPr>
              <a:t>What do you know about air pollution and how we can make our air cleaner?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72A5D6-869A-CA5B-1089-E3CC5CFA3459}"/>
              </a:ext>
            </a:extLst>
          </p:cNvPr>
          <p:cNvSpPr txBox="1"/>
          <p:nvPr/>
        </p:nvSpPr>
        <p:spPr>
          <a:xfrm>
            <a:off x="508000" y="6281616"/>
            <a:ext cx="11215075" cy="429845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04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CDF0CB-72DE-800A-9809-28C5BC73F042}"/>
              </a:ext>
            </a:extLst>
          </p:cNvPr>
          <p:cNvSpPr txBox="1"/>
          <p:nvPr/>
        </p:nvSpPr>
        <p:spPr>
          <a:xfrm>
            <a:off x="380999" y="283534"/>
            <a:ext cx="11421139" cy="1323439"/>
          </a:xfrm>
          <a:prstGeom prst="rect">
            <a:avLst/>
          </a:prstGeom>
          <a:solidFill>
            <a:srgbClr val="00C7E8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200" b="1" dirty="0">
                <a:cs typeface="Calibri"/>
              </a:rPr>
              <a:t>In the next 6 assemblies, we're going to be thinking about </a:t>
            </a:r>
            <a:endParaRPr lang="en-US" sz="3200" dirty="0">
              <a:cs typeface="Calibri"/>
            </a:endParaRPr>
          </a:p>
          <a:p>
            <a:r>
              <a:rPr lang="en-GB" sz="4800" b="1" dirty="0">
                <a:cs typeface="Calibri"/>
              </a:rPr>
              <a:t>travel and transport</a:t>
            </a:r>
            <a:endParaRPr lang="en-US" sz="4800" dirty="0">
              <a:cs typeface="Calibri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2753" y="383654"/>
            <a:ext cx="1113486" cy="111348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89347" y="1718753"/>
            <a:ext cx="4420737" cy="2407447"/>
          </a:xfrm>
          <a:solidFill>
            <a:srgbClr val="F6EB14"/>
          </a:solidFill>
        </p:spPr>
        <p:txBody>
          <a:bodyPr>
            <a:normAutofit fontScale="90000"/>
          </a:bodyPr>
          <a:lstStyle/>
          <a:p>
            <a:br>
              <a:rPr lang="en-US" dirty="0">
                <a:cs typeface="Calibri Light"/>
              </a:rPr>
            </a:br>
            <a:r>
              <a:rPr lang="en-US" b="1" dirty="0">
                <a:cs typeface="Calibri Light"/>
              </a:rPr>
              <a:t>How many different forms of transport can you think of?</a:t>
            </a:r>
            <a:br>
              <a:rPr lang="en-US" dirty="0">
                <a:cs typeface="Calibri Light"/>
              </a:rPr>
            </a:br>
            <a:endParaRPr lang="en-US" dirty="0">
              <a:cs typeface="Calibri Light"/>
            </a:endParaRPr>
          </a:p>
        </p:txBody>
      </p:sp>
      <p:pic>
        <p:nvPicPr>
          <p:cNvPr id="2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D722676F-79D9-72AB-71C3-4C0520C73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696" y="1710086"/>
            <a:ext cx="6841424" cy="49487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A9A88B-1E8D-F7CC-B2BF-1F1D46ED0B11}"/>
              </a:ext>
            </a:extLst>
          </p:cNvPr>
          <p:cNvSpPr txBox="1"/>
          <p:nvPr/>
        </p:nvSpPr>
        <p:spPr>
          <a:xfrm>
            <a:off x="7434809" y="4353832"/>
            <a:ext cx="4376382" cy="2308324"/>
          </a:xfrm>
          <a:prstGeom prst="rect">
            <a:avLst/>
          </a:prstGeom>
          <a:solidFill>
            <a:srgbClr val="CCCC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cs typeface="Calibri"/>
              </a:rPr>
              <a:t>Transport is very useful..........</a:t>
            </a:r>
          </a:p>
          <a:p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  <a:p>
            <a:endParaRPr lang="en-GB" sz="2400" dirty="0">
              <a:cs typeface="Calibri"/>
            </a:endParaRPr>
          </a:p>
          <a:p>
            <a:r>
              <a:rPr lang="en-GB" sz="2400" dirty="0">
                <a:cs typeface="Calibri"/>
              </a:rPr>
              <a:t>                                                 but....</a:t>
            </a:r>
          </a:p>
        </p:txBody>
      </p:sp>
    </p:spTree>
    <p:extLst>
      <p:ext uri="{BB962C8B-B14F-4D97-AF65-F5344CB8AC3E}">
        <p14:creationId xmlns:p14="http://schemas.microsoft.com/office/powerpoint/2010/main" val="3699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A6A18-1524-253B-DB4D-0000CA39A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62" y="3663"/>
            <a:ext cx="10515600" cy="1325563"/>
          </a:xfrm>
        </p:spPr>
        <p:txBody>
          <a:bodyPr/>
          <a:lstStyle/>
          <a:p>
            <a:endParaRPr lang="en-GB" dirty="0">
              <a:cs typeface="Calibri Light"/>
            </a:endParaRPr>
          </a:p>
        </p:txBody>
      </p:sp>
      <p:pic>
        <p:nvPicPr>
          <p:cNvPr id="4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E9F581CC-1D10-C12F-DBF1-17E6AFA2B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9869" y="1329166"/>
            <a:ext cx="4649070" cy="3623950"/>
          </a:xfrm>
        </p:spPr>
      </p:pic>
      <p:pic>
        <p:nvPicPr>
          <p:cNvPr id="6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8AFDC72-D124-7504-239A-6FDC0CF12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806" y="2072594"/>
            <a:ext cx="5183664" cy="19281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626EE8C-51B3-0B8C-B641-EE547F55A615}"/>
              </a:ext>
            </a:extLst>
          </p:cNvPr>
          <p:cNvSpPr txBox="1"/>
          <p:nvPr/>
        </p:nvSpPr>
        <p:spPr>
          <a:xfrm>
            <a:off x="634999" y="4308231"/>
            <a:ext cx="4728307" cy="908538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A0D39E-167C-0FF1-C5EF-0F3DCF074071}"/>
              </a:ext>
            </a:extLst>
          </p:cNvPr>
          <p:cNvSpPr txBox="1"/>
          <p:nvPr/>
        </p:nvSpPr>
        <p:spPr>
          <a:xfrm>
            <a:off x="636658" y="4886826"/>
            <a:ext cx="516792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Most cars, buses, planes and trains still run on fossil fuels like petrol or diesel.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1F471B-43B2-0664-BAD6-118C03ED239B}"/>
              </a:ext>
            </a:extLst>
          </p:cNvPr>
          <p:cNvSpPr txBox="1"/>
          <p:nvPr/>
        </p:nvSpPr>
        <p:spPr>
          <a:xfrm>
            <a:off x="6363271" y="4886826"/>
            <a:ext cx="497253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cs typeface="Calibri"/>
              </a:rPr>
              <a:t>And when these fuels are used, engines produce harmful gases, dust and smoke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12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9DCDE-40A1-B5DF-6B68-99287010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 descr="Graphical user interface, calendar&#10;&#10;Description automatically generated">
            <a:extLst>
              <a:ext uri="{FF2B5EF4-FFF2-40B4-BE49-F238E27FC236}">
                <a16:creationId xmlns:a16="http://schemas.microsoft.com/office/drawing/2014/main" id="{A0F1760A-52BE-D256-833D-66B32E87E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3" y="-1039"/>
            <a:ext cx="6890970" cy="686166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923885-61AE-8998-EFF9-56320606447C}"/>
              </a:ext>
            </a:extLst>
          </p:cNvPr>
          <p:cNvSpPr txBox="1"/>
          <p:nvPr/>
        </p:nvSpPr>
        <p:spPr>
          <a:xfrm>
            <a:off x="375285" y="249760"/>
            <a:ext cx="621157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cs typeface="Calibri"/>
              </a:rPr>
              <a:t>Petrol and diesel come from oil which is made from organisms that lived and died millions of years ago. </a:t>
            </a:r>
            <a:r>
              <a:rPr lang="en-GB" b="1" dirty="0">
                <a:cs typeface="Calibri"/>
              </a:rPr>
              <a:t> </a:t>
            </a:r>
            <a:endParaRPr lang="en-GB" b="1">
              <a:cs typeface="Calibri"/>
            </a:endParaRPr>
          </a:p>
        </p:txBody>
      </p:sp>
      <p:pic>
        <p:nvPicPr>
          <p:cNvPr id="6" name="Picture 6" descr="Diagram&#10;&#10;Description automatically generated">
            <a:extLst>
              <a:ext uri="{FF2B5EF4-FFF2-40B4-BE49-F238E27FC236}">
                <a16:creationId xmlns:a16="http://schemas.microsoft.com/office/drawing/2014/main" id="{6FFF3DF3-0243-274B-B689-A4ADCE79F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6864" y="368344"/>
            <a:ext cx="4767729" cy="46806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B06804-8CDF-624D-4A30-C659F51659A2}"/>
              </a:ext>
            </a:extLst>
          </p:cNvPr>
          <p:cNvSpPr txBox="1"/>
          <p:nvPr/>
        </p:nvSpPr>
        <p:spPr>
          <a:xfrm>
            <a:off x="7031297" y="5096037"/>
            <a:ext cx="501482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/>
              <a:t>When we remove oil from the ground and use it as fuel, carbon dioxide is released.  This contributes to global warming. </a:t>
            </a:r>
            <a:r>
              <a:rPr lang="en-GB" sz="2400" b="1" dirty="0"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33386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50EA6-10AB-C63A-81C4-B6ED57955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365523" cy="1345101"/>
          </a:xfrm>
          <a:solidFill>
            <a:srgbClr val="00C7E8"/>
          </a:solidFill>
        </p:spPr>
        <p:txBody>
          <a:bodyPr/>
          <a:lstStyle/>
          <a:p>
            <a:r>
              <a:rPr lang="en-GB" b="1" dirty="0">
                <a:cs typeface="Calibri Light"/>
              </a:rPr>
              <a:t>Can you see how much of </a:t>
            </a:r>
            <a:r>
              <a:rPr lang="en-GB" b="1" dirty="0" err="1">
                <a:cs typeface="Calibri Light"/>
              </a:rPr>
              <a:t>of</a:t>
            </a:r>
            <a:r>
              <a:rPr lang="en-GB" b="1" dirty="0">
                <a:cs typeface="Calibri Light"/>
              </a:rPr>
              <a:t> the UKs greenhouse gases are produced by transport?</a:t>
            </a:r>
            <a:endParaRPr lang="en-GB" b="1" dirty="0"/>
          </a:p>
        </p:txBody>
      </p:sp>
      <p:pic>
        <p:nvPicPr>
          <p:cNvPr id="4" name="Picture 4" descr="Chart, pie chart&#10;&#10;Description automatically generated">
            <a:extLst>
              <a:ext uri="{FF2B5EF4-FFF2-40B4-BE49-F238E27FC236}">
                <a16:creationId xmlns:a16="http://schemas.microsoft.com/office/drawing/2014/main" id="{9317C98B-857E-83EB-402B-6462A620BC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7622" y="1806087"/>
            <a:ext cx="7362064" cy="4947261"/>
          </a:xfrm>
        </p:spPr>
      </p:pic>
    </p:spTree>
    <p:extLst>
      <p:ext uri="{BB962C8B-B14F-4D97-AF65-F5344CB8AC3E}">
        <p14:creationId xmlns:p14="http://schemas.microsoft.com/office/powerpoint/2010/main" val="4056057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text, sky, aircraft&#10;&#10;Description automatically generated">
            <a:extLst>
              <a:ext uri="{FF2B5EF4-FFF2-40B4-BE49-F238E27FC236}">
                <a16:creationId xmlns:a16="http://schemas.microsoft.com/office/drawing/2014/main" id="{D61E4374-5C9D-57E9-8C2A-053E7E4B5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28" y="1284164"/>
            <a:ext cx="8915990" cy="51000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DD7120-C3B4-5792-401C-DB72D6C5D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371" y="325821"/>
            <a:ext cx="11276093" cy="772416"/>
          </a:xfrm>
          <a:solidFill>
            <a:srgbClr val="00C7E8"/>
          </a:solidFill>
        </p:spPr>
        <p:txBody>
          <a:bodyPr>
            <a:normAutofit/>
          </a:bodyPr>
          <a:lstStyle/>
          <a:p>
            <a:r>
              <a:rPr lang="en-GB" sz="3600" b="1" dirty="0">
                <a:cs typeface="Calibri Light"/>
              </a:rPr>
              <a:t>Let's find out more about transport and climate change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A62DBB-44C2-88CD-2219-7E35726FCF14}"/>
              </a:ext>
            </a:extLst>
          </p:cNvPr>
          <p:cNvSpPr txBox="1"/>
          <p:nvPr/>
        </p:nvSpPr>
        <p:spPr>
          <a:xfrm>
            <a:off x="9814173" y="3166939"/>
            <a:ext cx="1040822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>
                <a:ea typeface="+mn-lt"/>
                <a:cs typeface="+mn-lt"/>
                <a:hlinkClick r:id="rId3"/>
              </a:rPr>
              <a:t>Click here </a:t>
            </a:r>
            <a:r>
              <a:rPr lang="en-GB" sz="2400" dirty="0">
                <a:ea typeface="+mn-lt"/>
                <a:cs typeface="+mn-lt"/>
              </a:rPr>
              <a:t> </a:t>
            </a:r>
            <a:endParaRPr lang="en-GB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23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85988" y="-1986"/>
            <a:ext cx="2021131" cy="6858330"/>
          </a:xfrm>
          <a:prstGeom prst="rect">
            <a:avLst/>
          </a:prstGeom>
          <a:solidFill>
            <a:srgbClr val="00C7E8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3644" y="-2889"/>
            <a:ext cx="331637" cy="6856344"/>
          </a:xfrm>
          <a:prstGeom prst="rect">
            <a:avLst/>
          </a:prstGeom>
          <a:solidFill>
            <a:srgbClr val="009C64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98477" y="983"/>
            <a:ext cx="152590" cy="6852088"/>
          </a:xfrm>
          <a:prstGeom prst="rect">
            <a:avLst/>
          </a:prstGeom>
          <a:solidFill>
            <a:srgbClr val="F6EB14"/>
          </a:solidFill>
          <a:ln>
            <a:solidFill>
              <a:srgbClr val="F6EB1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3170" y="102460"/>
            <a:ext cx="1848903" cy="184890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5336" cy="1339940"/>
          </a:xfrm>
        </p:spPr>
        <p:txBody>
          <a:bodyPr/>
          <a:lstStyle/>
          <a:p>
            <a:r>
              <a:rPr lang="en-US" b="1" dirty="0">
                <a:cs typeface="Calibri Light"/>
              </a:rPr>
              <a:t>Which form of transport produces the most emissions per passenger / km ?</a:t>
            </a:r>
            <a:endParaRPr lang="en-US" b="1" dirty="0"/>
          </a:p>
        </p:txBody>
      </p:sp>
      <p:pic>
        <p:nvPicPr>
          <p:cNvPr id="6" name="Picture 8">
            <a:extLst>
              <a:ext uri="{FF2B5EF4-FFF2-40B4-BE49-F238E27FC236}">
                <a16:creationId xmlns:a16="http://schemas.microsoft.com/office/drawing/2014/main" id="{44934CA9-84A4-7EAD-E04D-6F9F8C878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2363732"/>
            <a:ext cx="2743200" cy="1497932"/>
          </a:xfrm>
          <a:prstGeom prst="rect">
            <a:avLst/>
          </a:prstGeom>
        </p:spPr>
      </p:pic>
      <p:pic>
        <p:nvPicPr>
          <p:cNvPr id="9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4FC5C2-A0AA-3EB5-EE1C-294414CC7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058" y="4298561"/>
            <a:ext cx="2076450" cy="2200275"/>
          </a:xfrm>
          <a:prstGeom prst="rect">
            <a:avLst/>
          </a:prstGeom>
        </p:spPr>
      </p:pic>
      <p:pic>
        <p:nvPicPr>
          <p:cNvPr id="10" name="Picture 10" descr="Diagram&#10;&#10;Description automatically generated">
            <a:extLst>
              <a:ext uri="{FF2B5EF4-FFF2-40B4-BE49-F238E27FC236}">
                <a16:creationId xmlns:a16="http://schemas.microsoft.com/office/drawing/2014/main" id="{07F14170-13CC-3856-3D16-D2A257C0C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989" y="2088221"/>
            <a:ext cx="2438400" cy="1876425"/>
          </a:xfrm>
          <a:prstGeom prst="rect">
            <a:avLst/>
          </a:prstGeom>
        </p:spPr>
      </p:pic>
      <p:pic>
        <p:nvPicPr>
          <p:cNvPr id="11" name="Picture 11" descr="A picture containing clipart&#10;&#10;Description automatically generated">
            <a:extLst>
              <a:ext uri="{FF2B5EF4-FFF2-40B4-BE49-F238E27FC236}">
                <a16:creationId xmlns:a16="http://schemas.microsoft.com/office/drawing/2014/main" id="{38C28ECD-88B2-CAC5-E09E-96CF828559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4098" y="4882142"/>
            <a:ext cx="2743200" cy="1291905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DA29DED6-D84A-1247-5F9D-432C2D3C97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4212" y="1954872"/>
            <a:ext cx="2143125" cy="2143125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A1DCF8C3-9F44-E097-5F6C-C21FCAE203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73607" y="4154608"/>
            <a:ext cx="2531313" cy="250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1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9747F-2925-325A-7B55-31B68D76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F1A039-AD2D-4932-DC18-9DF4DB46E646}"/>
              </a:ext>
            </a:extLst>
          </p:cNvPr>
          <p:cNvSpPr txBox="1"/>
          <p:nvPr/>
        </p:nvSpPr>
        <p:spPr>
          <a:xfrm>
            <a:off x="9751770" y="5634290"/>
            <a:ext cx="1888009" cy="954107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cs typeface="Calibri"/>
              </a:rPr>
              <a:t>What does this tell us?</a:t>
            </a:r>
            <a:endParaRPr lang="en-GB" sz="2800" b="1" dirty="0"/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CD43A2D7-CB2D-67C3-8471-75D0B03FD1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193" y="1224492"/>
            <a:ext cx="7329576" cy="55422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EF0492-2A42-18A9-3FE8-6C8975CA896E}"/>
              </a:ext>
            </a:extLst>
          </p:cNvPr>
          <p:cNvSpPr txBox="1"/>
          <p:nvPr/>
        </p:nvSpPr>
        <p:spPr>
          <a:xfrm>
            <a:off x="455828" y="84957"/>
            <a:ext cx="11740419" cy="1200329"/>
          </a:xfrm>
          <a:prstGeom prst="rect">
            <a:avLst/>
          </a:prstGeom>
          <a:solidFill>
            <a:srgbClr val="00C7E8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b="1" dirty="0">
                <a:cs typeface="Calibri"/>
              </a:rPr>
              <a:t>The Carbon Emissions from Different Types of Transport </a:t>
            </a:r>
            <a:endParaRPr lang="en-GB" b="1" dirty="0">
              <a:cs typeface="Calibri"/>
            </a:endParaRPr>
          </a:p>
          <a:p>
            <a:r>
              <a:rPr lang="en-GB" dirty="0">
                <a:cs typeface="Calibri"/>
              </a:rPr>
              <a:t>grams C02 per passenger Km</a:t>
            </a:r>
          </a:p>
          <a:p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6515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84AB-9E0D-D72D-4CBF-D57EF6A65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6" descr="Chart, pie chart&#10;&#10;Description automatically generated">
            <a:extLst>
              <a:ext uri="{FF2B5EF4-FFF2-40B4-BE49-F238E27FC236}">
                <a16:creationId xmlns:a16="http://schemas.microsoft.com/office/drawing/2014/main" id="{50116CDB-BAAC-7853-90B4-21FA2CF3F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91" y="1442104"/>
            <a:ext cx="8335991" cy="5487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094676-21F1-8C62-C09D-C4F3D4A6E30B}"/>
              </a:ext>
            </a:extLst>
          </p:cNvPr>
          <p:cNvSpPr txBox="1"/>
          <p:nvPr/>
        </p:nvSpPr>
        <p:spPr>
          <a:xfrm>
            <a:off x="9072222" y="1713611"/>
            <a:ext cx="2681050" cy="1200329"/>
          </a:xfrm>
          <a:prstGeom prst="rect">
            <a:avLst/>
          </a:prstGeom>
          <a:solidFill>
            <a:srgbClr val="F6EB1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cs typeface="Calibri"/>
              </a:rPr>
              <a:t>Passenger cars create the greatest emissions.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0453E-51BE-DC5C-52EC-6790976A2254}"/>
              </a:ext>
            </a:extLst>
          </p:cNvPr>
          <p:cNvSpPr txBox="1"/>
          <p:nvPr/>
        </p:nvSpPr>
        <p:spPr>
          <a:xfrm>
            <a:off x="455828" y="84957"/>
            <a:ext cx="11740419" cy="1477328"/>
          </a:xfrm>
          <a:prstGeom prst="rect">
            <a:avLst/>
          </a:prstGeom>
          <a:solidFill>
            <a:srgbClr val="00C7E8"/>
          </a:solidFill>
          <a:ln>
            <a:solidFill>
              <a:srgbClr val="4472C4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b="1" dirty="0">
                <a:cs typeface="Calibri"/>
              </a:rPr>
              <a:t>Overall Global Carbon Emissions from Different Types of Transport </a:t>
            </a:r>
            <a:endParaRPr lang="en-GB" b="1" dirty="0">
              <a:cs typeface="Calibri"/>
            </a:endParaRPr>
          </a:p>
          <a:p>
            <a:endParaRPr lang="en-GB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F051A-4D65-0609-8038-CB46CD164472}"/>
              </a:ext>
            </a:extLst>
          </p:cNvPr>
          <p:cNvSpPr txBox="1"/>
          <p:nvPr/>
        </p:nvSpPr>
        <p:spPr>
          <a:xfrm>
            <a:off x="9075615" y="3057769"/>
            <a:ext cx="2676768" cy="1938992"/>
          </a:xfrm>
          <a:prstGeom prst="rect">
            <a:avLst/>
          </a:prstGeom>
          <a:solidFill>
            <a:srgbClr val="CCCC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2400" b="1" dirty="0">
                <a:latin typeface="Calibri"/>
              </a:rPr>
              <a:t>In the UK, 4/10 journeys made by car are less than 3miles long.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06477-3FDB-76BD-F562-B3E75CC554A7}"/>
              </a:ext>
            </a:extLst>
          </p:cNvPr>
          <p:cNvSpPr txBox="1"/>
          <p:nvPr/>
        </p:nvSpPr>
        <p:spPr>
          <a:xfrm>
            <a:off x="9075615" y="5119076"/>
            <a:ext cx="2676769" cy="1579429"/>
          </a:xfrm>
          <a:prstGeom prst="rect">
            <a:avLst/>
          </a:prstGeom>
          <a:solidFill>
            <a:srgbClr val="009C6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cs typeface="Calibri"/>
              </a:rPr>
              <a:t>How could trucks and shipping be connected to your school?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117493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L slides for 28.4.22.potx" id="{4DBBD86E-FEA5-4523-BD9A-A9257BABEC73}" vid="{C538142B-58B1-4F9F-84F9-0FB93E541060}"/>
    </a:ext>
  </a:extLst>
</a:theme>
</file>

<file path=ppt/theme/theme2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Corbel</vt:lpstr>
      <vt:lpstr>1_Office Theme</vt:lpstr>
      <vt:lpstr>Basis</vt:lpstr>
      <vt:lpstr>Note to teachers</vt:lpstr>
      <vt:lpstr> How many different forms of transport can you think of? </vt:lpstr>
      <vt:lpstr>PowerPoint Presentation</vt:lpstr>
      <vt:lpstr>PowerPoint Presentation</vt:lpstr>
      <vt:lpstr>Can you see how much of of the UKs greenhouse gases are produced by transport?</vt:lpstr>
      <vt:lpstr>Let's find out more about transport and climate change</vt:lpstr>
      <vt:lpstr>Which form of transport produces the most emissions per passenger / km ?</vt:lpstr>
      <vt:lpstr>PowerPoint Presentation</vt:lpstr>
      <vt:lpstr>PowerPoint Presentation</vt:lpstr>
      <vt:lpstr>Get ready for our next assembly:</vt:lpstr>
    </vt:vector>
  </TitlesOfParts>
  <Company>SWT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Eberstein, Katie</dc:creator>
  <cp:lastModifiedBy>Katie Eberstein</cp:lastModifiedBy>
  <cp:revision>606</cp:revision>
  <dcterms:created xsi:type="dcterms:W3CDTF">2022-05-03T09:21:45Z</dcterms:created>
  <dcterms:modified xsi:type="dcterms:W3CDTF">2023-02-10T10:44:13Z</dcterms:modified>
</cp:coreProperties>
</file>