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48" r:id="rId2"/>
    <p:sldMasterId id="2147483696" r:id="rId3"/>
    <p:sldMasterId id="2147483660" r:id="rId4"/>
  </p:sldMasterIdLst>
  <p:notesMasterIdLst>
    <p:notesMasterId r:id="rId21"/>
  </p:notesMasterIdLst>
  <p:sldIdLst>
    <p:sldId id="257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85" r:id="rId16"/>
    <p:sldId id="287" r:id="rId17"/>
    <p:sldId id="260" r:id="rId18"/>
    <p:sldId id="289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64"/>
    <a:srgbClr val="CCCC00"/>
    <a:srgbClr val="F6EB14"/>
    <a:srgbClr val="00C7E8"/>
    <a:srgbClr val="8D4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6FA5D-70C8-675B-4A50-EBC9057A11B0}" v="9" dt="2022-12-05T09:09:00.734"/>
    <p1510:client id="{0E0ED85B-5C60-33F3-0526-539D12792D00}" v="33" dt="2023-01-20T11:05:24.874"/>
    <p1510:client id="{243512D9-21F9-6544-5FF2-7BFA31D8D553}" v="200" dt="2023-01-19T09:24:03.716"/>
    <p1510:client id="{28EB4575-B619-91BD-755B-FE7D7016A6FA}" v="5" dt="2022-11-22T13:24:03.613"/>
    <p1510:client id="{5A297340-351E-9955-0CFF-E0335D8B555B}" v="97" dt="2023-02-01T16:37:12.074"/>
    <p1510:client id="{C79AC130-60C6-BA9B-0EB5-E37F04D6FF3E}" v="6" dt="2023-01-04T13:32:57.828"/>
    <p1510:client id="{DBFC7B8A-7950-799B-D9AD-FF4FDF7C6096}" v="651" dt="2023-01-19T13:09:58.532"/>
    <p1510:client id="{DDE4E033-37AA-F588-395C-85FA90FBBF9A}" v="83" dt="2022-12-05T09:07:16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DC30D-3E73-4762-82FC-DA91F3C1652D}" type="datetimeFigureOut">
              <a:t>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09204-C204-4A1C-8234-87879DA84DE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0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9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5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9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C88-A041-4029-A502-89D87515716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3FE-4929-4099-917F-B1418ABA1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16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C88-A041-4029-A502-89D87515716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3FE-4929-4099-917F-B1418ABA1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65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C88-A041-4029-A502-89D87515716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3FE-4929-4099-917F-B1418ABA1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222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C88-A041-4029-A502-89D87515716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3FE-4929-4099-917F-B1418ABA1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53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C88-A041-4029-A502-89D87515716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3FE-4929-4099-917F-B1418ABA1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9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C88-A041-4029-A502-89D87515716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3FE-4929-4099-917F-B1418ABA1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997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C88-A041-4029-A502-89D87515716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3FE-4929-4099-917F-B1418ABA1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60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C88-A041-4029-A502-89D87515716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3FE-4929-4099-917F-B1418ABA1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71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17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C88-A041-4029-A502-89D87515716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3FE-4929-4099-917F-B1418ABA1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22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C88-A041-4029-A502-89D87515716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3FE-4929-4099-917F-B1418ABA1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460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CC88-A041-4029-A502-89D87515716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3FE-4929-4099-917F-B1418ABA1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78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39" y="182879"/>
            <a:ext cx="1170432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09C67-4E5E-4FB7-9B61-E34319DCDFD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103299-50EC-4DB0-B9C9-6AA1A869842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1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2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C67-4E5E-4FB7-9B61-E34319DCDFD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3299-50EC-4DB0-B9C9-6AA1A8698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08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C67-4E5E-4FB7-9B61-E34319DCDFD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3299-50EC-4DB0-B9C9-6AA1A869842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06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C67-4E5E-4FB7-9B61-E34319DCDFD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3299-50EC-4DB0-B9C9-6AA1A8698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00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C67-4E5E-4FB7-9B61-E34319DCDFD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3299-50EC-4DB0-B9C9-6AA1A8698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12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C67-4E5E-4FB7-9B61-E34319DCDFD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3299-50EC-4DB0-B9C9-6AA1A8698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536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C67-4E5E-4FB7-9B61-E34319DCDFD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3299-50EC-4DB0-B9C9-6AA1A8698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4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78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2" y="1097280"/>
            <a:ext cx="553285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C67-4E5E-4FB7-9B61-E34319DCDFD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3299-50EC-4DB0-B9C9-6AA1A8698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084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0" y="1069848"/>
            <a:ext cx="5676937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C67-4E5E-4FB7-9B61-E34319DCDFD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3299-50EC-4DB0-B9C9-6AA1A8698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99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C67-4E5E-4FB7-9B61-E34319DCDFD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3299-50EC-4DB0-B9C9-6AA1A8698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52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C67-4E5E-4FB7-9B61-E34319DCDFD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3299-50EC-4DB0-B9C9-6AA1A8698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30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 rot="17769892">
            <a:off x="9833770" y="4604544"/>
            <a:ext cx="2392362" cy="3111500"/>
          </a:xfrm>
          <a:prstGeom prst="rect">
            <a:avLst/>
          </a:prstGeom>
          <a:solidFill>
            <a:srgbClr val="6600FF"/>
          </a:solidFill>
          <a:ln w="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 rot="19873204">
            <a:off x="8206317" y="5670550"/>
            <a:ext cx="1828800" cy="1371600"/>
          </a:xfrm>
          <a:prstGeom prst="rect">
            <a:avLst/>
          </a:prstGeom>
          <a:solidFill>
            <a:srgbClr val="CC0099">
              <a:alpha val="57001"/>
            </a:srgbClr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11" descr="BHCC_logo_wo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630834" y="5424488"/>
            <a:ext cx="1849967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 userDrawn="1"/>
        </p:nvSpPr>
        <p:spPr bwMode="auto">
          <a:xfrm rot="374028">
            <a:off x="11480801" y="4664075"/>
            <a:ext cx="1318684" cy="996950"/>
          </a:xfrm>
          <a:prstGeom prst="rect">
            <a:avLst/>
          </a:prstGeom>
          <a:solidFill>
            <a:srgbClr val="CC0099">
              <a:alpha val="57001"/>
            </a:srgbClr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 rot="19873204">
            <a:off x="11277600" y="5580063"/>
            <a:ext cx="1828800" cy="1371600"/>
          </a:xfrm>
          <a:prstGeom prst="rect">
            <a:avLst/>
          </a:prstGeom>
          <a:solidFill>
            <a:srgbClr val="6600FF"/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 rot="17769892">
            <a:off x="10555023" y="5466028"/>
            <a:ext cx="1354138" cy="1877483"/>
          </a:xfrm>
          <a:prstGeom prst="rect">
            <a:avLst/>
          </a:prstGeom>
          <a:solidFill>
            <a:srgbClr val="A80063">
              <a:alpha val="67842"/>
            </a:srgbClr>
          </a:solidFill>
          <a:ln w="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6" name="Straight Connector 3"/>
          <p:cNvCxnSpPr>
            <a:cxnSpLocks noChangeShapeType="1"/>
          </p:cNvCxnSpPr>
          <p:nvPr userDrawn="1"/>
        </p:nvCxnSpPr>
        <p:spPr bwMode="auto">
          <a:xfrm>
            <a:off x="762000" y="928688"/>
            <a:ext cx="10820400" cy="1587"/>
          </a:xfrm>
          <a:prstGeom prst="line">
            <a:avLst/>
          </a:prstGeom>
          <a:noFill/>
          <a:ln w="9525" algn="ctr">
            <a:solidFill>
              <a:srgbClr val="000080"/>
            </a:solidFill>
            <a:round/>
            <a:headEnd/>
            <a:tailEnd/>
          </a:ln>
        </p:spPr>
      </p:cxnSp>
      <p:pic>
        <p:nvPicPr>
          <p:cNvPr id="7" name="Picture 11" descr="BHCC_logo_wo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11368" y="5867400"/>
            <a:ext cx="127423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1371600"/>
            <a:ext cx="10509769" cy="46482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8127-A426-421D-9FDB-914086CD76A9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CAC6-B764-4F7F-9084-822C5DE13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3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3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6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4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9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663" r:id="rId3"/>
    <p:sldLayoutId id="2147483664" r:id="rId4"/>
    <p:sldLayoutId id="2147483665" r:id="rId5"/>
    <p:sldLayoutId id="2147483666" r:id="rId6"/>
    <p:sldLayoutId id="2147483711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BCC88-A041-4029-A502-89D87515716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E73FE-4929-4099-917F-B1418ABA1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5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09C67-4E5E-4FB7-9B61-E34319DCDFDA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7103299-50EC-4DB0-B9C9-6AA1A8698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00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2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008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Georgia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Georgia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Georgia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7412FF-2959-8704-4B99-B77E5DB9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3693" cy="1343283"/>
          </a:xfrm>
          <a:solidFill>
            <a:srgbClr val="00C7E8"/>
          </a:solidFill>
        </p:spPr>
        <p:txBody>
          <a:bodyPr/>
          <a:lstStyle/>
          <a:p>
            <a:r>
              <a:rPr lang="en-GB" b="1" dirty="0">
                <a:cs typeface="Calibri Light"/>
              </a:rPr>
              <a:t>How did you get to school today?</a:t>
            </a:r>
            <a:endParaRPr lang="en-GB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2515" y="437100"/>
            <a:ext cx="1202090" cy="1202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9E1B79-9FE4-D156-773A-9ED966972339}"/>
              </a:ext>
            </a:extLst>
          </p:cNvPr>
          <p:cNvSpPr txBox="1"/>
          <p:nvPr/>
        </p:nvSpPr>
        <p:spPr>
          <a:xfrm>
            <a:off x="470513" y="6162794"/>
            <a:ext cx="11137604" cy="461665"/>
          </a:xfrm>
          <a:prstGeom prst="rect">
            <a:avLst/>
          </a:prstGeom>
          <a:solidFill>
            <a:srgbClr val="009C6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Let's start by looking at some</a:t>
            </a:r>
            <a:r>
              <a:rPr lang="en-GB" sz="2400" b="1" dirty="0">
                <a:cs typeface="Calibri"/>
              </a:rPr>
              <a:t> extreme </a:t>
            </a:r>
            <a:r>
              <a:rPr lang="en-GB" dirty="0">
                <a:cs typeface="Calibri"/>
              </a:rPr>
              <a:t>journeys that children across the world make to get to school</a:t>
            </a:r>
            <a:endParaRPr lang="en-GB" dirty="0"/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AE94AC78-B144-7952-0407-5657F9852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1" y="1883158"/>
            <a:ext cx="6654410" cy="4281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90207D-31F7-BD87-F8B2-AEF1655A876C}"/>
              </a:ext>
            </a:extLst>
          </p:cNvPr>
          <p:cNvSpPr txBox="1"/>
          <p:nvPr/>
        </p:nvSpPr>
        <p:spPr>
          <a:xfrm>
            <a:off x="7766538" y="1885461"/>
            <a:ext cx="3731846" cy="286232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GB" b="1" dirty="0">
                <a:solidFill>
                  <a:srgbClr val="000000"/>
                </a:solidFill>
                <a:latin typeface="Calibri"/>
              </a:rPr>
              <a:t>How did children from state primary schools in</a:t>
            </a:r>
            <a:r>
              <a:rPr lang="en-GB" b="1" dirty="0">
                <a:latin typeface="Calibri"/>
              </a:rPr>
              <a:t> Brighton and Hove get to school last year?</a:t>
            </a:r>
            <a:endParaRPr lang="en-GB" b="1" dirty="0">
              <a:latin typeface="Calibri"/>
              <a:cs typeface="Calibri"/>
            </a:endParaRPr>
          </a:p>
          <a:p>
            <a:endParaRPr lang="en-GB" dirty="0">
              <a:latin typeface="Calibri"/>
            </a:endParaRPr>
          </a:p>
          <a:p>
            <a:r>
              <a:rPr lang="en-GB" dirty="0">
                <a:latin typeface="Calibri"/>
              </a:rPr>
              <a:t>Walk -  55.5 % </a:t>
            </a:r>
            <a:endParaRPr lang="en-GB" dirty="0">
              <a:latin typeface="Calibri"/>
              <a:cs typeface="Calibri"/>
            </a:endParaRPr>
          </a:p>
          <a:p>
            <a:r>
              <a:rPr lang="en-GB" dirty="0">
                <a:latin typeface="Calibri"/>
              </a:rPr>
              <a:t>Car – 37.5%</a:t>
            </a:r>
            <a:endParaRPr lang="en-GB" dirty="0">
              <a:latin typeface="Calibri"/>
              <a:cs typeface="Calibri"/>
            </a:endParaRPr>
          </a:p>
          <a:p>
            <a:r>
              <a:rPr lang="en-GB" dirty="0">
                <a:latin typeface="Calibri"/>
              </a:rPr>
              <a:t>Bike – 2.3%</a:t>
            </a:r>
            <a:endParaRPr lang="en-GB" dirty="0">
              <a:latin typeface="Calibri"/>
              <a:cs typeface="Calibri"/>
            </a:endParaRPr>
          </a:p>
          <a:p>
            <a:r>
              <a:rPr lang="en-GB" dirty="0">
                <a:latin typeface="Calibri"/>
              </a:rPr>
              <a:t>Bus – 4%</a:t>
            </a:r>
            <a:endParaRPr lang="en-GB" dirty="0">
              <a:latin typeface="Calibri"/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37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ildren-going-to-school-around-the-world-2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4"/>
          <a:stretch/>
        </p:blipFill>
        <p:spPr bwMode="auto">
          <a:xfrm>
            <a:off x="0" y="-18661"/>
            <a:ext cx="12192000" cy="68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1791" y="0"/>
            <a:ext cx="2627290" cy="950026"/>
          </a:xfrm>
          <a:prstGeom prst="rect">
            <a:avLst/>
          </a:prstGeom>
          <a:solidFill>
            <a:srgbClr val="262626">
              <a:alpha val="5098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Myanmar</a:t>
            </a: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endParaRPr lang="en-GB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3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ildren-going-to-school-around-the-world-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554548" cy="686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ildren-going-to-school-around-the-world-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6"/>
          <a:stretch/>
        </p:blipFill>
        <p:spPr bwMode="auto">
          <a:xfrm flipH="1">
            <a:off x="9554547" y="-3903"/>
            <a:ext cx="2612571" cy="686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54547" y="-7805"/>
            <a:ext cx="2593908" cy="6873609"/>
          </a:xfrm>
          <a:prstGeom prst="rect">
            <a:avLst/>
          </a:prstGeom>
          <a:solidFill>
            <a:srgbClr val="262626">
              <a:alpha val="50980"/>
            </a:srgbClr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Delhi, India</a:t>
            </a: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endParaRPr lang="en-GB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89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3331-93AA-0E64-47A3-28067A1D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93" y="365125"/>
            <a:ext cx="5695507" cy="864819"/>
          </a:xfrm>
          <a:solidFill>
            <a:srgbClr val="00C7E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b="1" dirty="0">
                <a:cs typeface="Calibri Light"/>
              </a:rPr>
              <a:t>Think about your journey to school today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416E-5BF2-A37F-CA2B-E365F7F8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293" y="1524369"/>
            <a:ext cx="5695507" cy="4351338"/>
          </a:xfrm>
          <a:solidFill>
            <a:srgbClr val="CCCC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Did you enjoy it?</a:t>
            </a:r>
            <a:endParaRPr lang="en-US" dirty="0"/>
          </a:p>
          <a:p>
            <a:r>
              <a:rPr lang="en-GB" dirty="0">
                <a:cs typeface="Calibri"/>
              </a:rPr>
              <a:t>Did you travel with friends or family?</a:t>
            </a:r>
          </a:p>
          <a:p>
            <a:r>
              <a:rPr lang="en-GB" dirty="0">
                <a:cs typeface="Calibri"/>
              </a:rPr>
              <a:t>Were there any dangers?</a:t>
            </a:r>
          </a:p>
          <a:p>
            <a:r>
              <a:rPr lang="en-GB" dirty="0">
                <a:cs typeface="Calibri"/>
              </a:rPr>
              <a:t>How did you overcome it?</a:t>
            </a:r>
          </a:p>
          <a:p>
            <a:r>
              <a:rPr lang="en-GB" dirty="0">
                <a:cs typeface="Calibri"/>
              </a:rPr>
              <a:t>Was your journey sustainable?</a:t>
            </a:r>
          </a:p>
          <a:p>
            <a:r>
              <a:rPr lang="en-GB" dirty="0">
                <a:cs typeface="Calibri"/>
              </a:rPr>
              <a:t>Could it be more sustainable?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5649E5-17DF-4BEB-0BC0-A2BF65605FFA}"/>
              </a:ext>
            </a:extLst>
          </p:cNvPr>
          <p:cNvSpPr txBox="1">
            <a:spLocks/>
          </p:cNvSpPr>
          <p:nvPr/>
        </p:nvSpPr>
        <p:spPr>
          <a:xfrm>
            <a:off x="450112" y="366897"/>
            <a:ext cx="5048693" cy="864820"/>
          </a:xfrm>
          <a:prstGeom prst="rect">
            <a:avLst/>
          </a:prstGeom>
          <a:solidFill>
            <a:srgbClr val="00C7E8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cs typeface="Calibri Light"/>
              </a:rPr>
              <a:t>Think about these children's journey to school </a:t>
            </a:r>
            <a:endParaRPr lang="en-GB" sz="32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69D2F2-FE53-77DF-CD34-317D358566AB}"/>
              </a:ext>
            </a:extLst>
          </p:cNvPr>
          <p:cNvSpPr txBox="1">
            <a:spLocks/>
          </p:cNvSpPr>
          <p:nvPr/>
        </p:nvSpPr>
        <p:spPr>
          <a:xfrm>
            <a:off x="450112" y="1526141"/>
            <a:ext cx="5048694" cy="4351338"/>
          </a:xfrm>
          <a:prstGeom prst="rect">
            <a:avLst/>
          </a:prstGeom>
          <a:solidFill>
            <a:srgbClr val="F6EB14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cs typeface="Calibri"/>
              </a:rPr>
              <a:t>Do you think they enjoyed it?</a:t>
            </a:r>
            <a:endParaRPr lang="en-US" dirty="0"/>
          </a:p>
          <a:p>
            <a:r>
              <a:rPr lang="en-GB" dirty="0">
                <a:cs typeface="Calibri"/>
              </a:rPr>
              <a:t>Did they travel with friends or family?</a:t>
            </a:r>
          </a:p>
          <a:p>
            <a:r>
              <a:rPr lang="en-GB" dirty="0">
                <a:cs typeface="Calibri"/>
              </a:rPr>
              <a:t>Were there any dangers?</a:t>
            </a:r>
          </a:p>
          <a:p>
            <a:r>
              <a:rPr lang="en-GB" dirty="0">
                <a:cs typeface="Calibri"/>
              </a:rPr>
              <a:t>How did they overcome it?</a:t>
            </a:r>
          </a:p>
          <a:p>
            <a:r>
              <a:rPr lang="en-GB" dirty="0">
                <a:cs typeface="Calibri"/>
              </a:rPr>
              <a:t>Was their journey sustainable?</a:t>
            </a:r>
          </a:p>
          <a:p>
            <a:endParaRPr lang="en-GB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F58EB-DB77-7C61-AC8B-9A3E8720F663}"/>
              </a:ext>
            </a:extLst>
          </p:cNvPr>
          <p:cNvSpPr txBox="1"/>
          <p:nvPr/>
        </p:nvSpPr>
        <p:spPr>
          <a:xfrm>
            <a:off x="451883" y="6122581"/>
            <a:ext cx="10898370" cy="443023"/>
          </a:xfrm>
          <a:prstGeom prst="rect">
            <a:avLst/>
          </a:prstGeom>
          <a:solidFill>
            <a:srgbClr val="009C6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14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3331-93AA-0E64-47A3-28067A1D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93" y="365125"/>
            <a:ext cx="5695507" cy="864819"/>
          </a:xfrm>
          <a:solidFill>
            <a:srgbClr val="00C7E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b="1" dirty="0">
                <a:cs typeface="Calibri Light"/>
              </a:rPr>
              <a:t> Part sustainable travel to school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416E-5BF2-A37F-CA2B-E365F7F8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293" y="1524369"/>
            <a:ext cx="5695507" cy="4351338"/>
          </a:xfrm>
          <a:solidFill>
            <a:srgbClr val="CCCC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5649E5-17DF-4BEB-0BC0-A2BF65605FFA}"/>
              </a:ext>
            </a:extLst>
          </p:cNvPr>
          <p:cNvSpPr txBox="1">
            <a:spLocks/>
          </p:cNvSpPr>
          <p:nvPr/>
        </p:nvSpPr>
        <p:spPr>
          <a:xfrm>
            <a:off x="450112" y="366897"/>
            <a:ext cx="5048693" cy="864820"/>
          </a:xfrm>
          <a:prstGeom prst="rect">
            <a:avLst/>
          </a:prstGeom>
          <a:solidFill>
            <a:srgbClr val="00C7E8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cs typeface="Calibri Light"/>
              </a:rPr>
              <a:t>Sustainable travel to school</a:t>
            </a:r>
            <a:endParaRPr lang="en-GB" sz="32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69D2F2-FE53-77DF-CD34-317D358566AB}"/>
              </a:ext>
            </a:extLst>
          </p:cNvPr>
          <p:cNvSpPr txBox="1">
            <a:spLocks/>
          </p:cNvSpPr>
          <p:nvPr/>
        </p:nvSpPr>
        <p:spPr>
          <a:xfrm>
            <a:off x="450112" y="1526141"/>
            <a:ext cx="5048694" cy="4351338"/>
          </a:xfrm>
          <a:prstGeom prst="rect">
            <a:avLst/>
          </a:prstGeom>
          <a:solidFill>
            <a:srgbClr val="F6EB14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F58EB-DB77-7C61-AC8B-9A3E8720F663}"/>
              </a:ext>
            </a:extLst>
          </p:cNvPr>
          <p:cNvSpPr txBox="1"/>
          <p:nvPr/>
        </p:nvSpPr>
        <p:spPr>
          <a:xfrm>
            <a:off x="451883" y="6122581"/>
            <a:ext cx="10898370" cy="443023"/>
          </a:xfrm>
          <a:prstGeom prst="rect">
            <a:avLst/>
          </a:prstGeom>
          <a:solidFill>
            <a:srgbClr val="009C6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2" descr="A picture containing person, little, child&#10;&#10;Description automatically generated">
            <a:extLst>
              <a:ext uri="{FF2B5EF4-FFF2-40B4-BE49-F238E27FC236}">
                <a16:creationId xmlns:a16="http://schemas.microsoft.com/office/drawing/2014/main" id="{6EA996FA-8E1E-3597-B569-52AE71529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t="26584" r="19221" b="20726"/>
          <a:stretch/>
        </p:blipFill>
        <p:spPr bwMode="auto">
          <a:xfrm>
            <a:off x="5907904" y="1728948"/>
            <a:ext cx="2109332" cy="197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A double decker bus on the street&#10;&#10;Description automatically generated">
            <a:extLst>
              <a:ext uri="{FF2B5EF4-FFF2-40B4-BE49-F238E27FC236}">
                <a16:creationId xmlns:a16="http://schemas.microsoft.com/office/drawing/2014/main" id="{7D7BFF7A-783C-50B6-595A-CAA6B56B2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24478" r="20791" b="21648"/>
          <a:stretch/>
        </p:blipFill>
        <p:spPr bwMode="auto">
          <a:xfrm>
            <a:off x="8385393" y="2816344"/>
            <a:ext cx="2714933" cy="187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833048-E6BD-55A8-7BFC-A67836BC01A6}"/>
              </a:ext>
            </a:extLst>
          </p:cNvPr>
          <p:cNvSpPr txBox="1"/>
          <p:nvPr/>
        </p:nvSpPr>
        <p:spPr>
          <a:xfrm>
            <a:off x="5499799" y="379326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Park and Stride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748465-EC0E-9830-326C-C9F7243B274F}"/>
              </a:ext>
            </a:extLst>
          </p:cNvPr>
          <p:cNvSpPr txBox="1"/>
          <p:nvPr/>
        </p:nvSpPr>
        <p:spPr>
          <a:xfrm>
            <a:off x="8287927" y="474702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Bus and Stride</a:t>
            </a:r>
          </a:p>
        </p:txBody>
      </p:sp>
      <p:pic>
        <p:nvPicPr>
          <p:cNvPr id="16" name="Picture 2" descr="A picture containing grass, person, outdoor&#10;&#10;Description automatically generated">
            <a:extLst>
              <a:ext uri="{FF2B5EF4-FFF2-40B4-BE49-F238E27FC236}">
                <a16:creationId xmlns:a16="http://schemas.microsoft.com/office/drawing/2014/main" id="{E8171D10-FE7D-4216-C3FD-2CFDEAAA9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0" t="24800" r="32437" b="15100"/>
          <a:stretch/>
        </p:blipFill>
        <p:spPr bwMode="auto">
          <a:xfrm>
            <a:off x="2104474" y="3491455"/>
            <a:ext cx="1487264" cy="228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A picture containing ground, person, outdoor&#10;&#10;Description automatically generated">
            <a:extLst>
              <a:ext uri="{FF2B5EF4-FFF2-40B4-BE49-F238E27FC236}">
                <a16:creationId xmlns:a16="http://schemas.microsoft.com/office/drawing/2014/main" id="{9C3CB6DC-BE2E-8CF1-5D93-B6CCB2E04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5" t="27688" r="21620" b="22898"/>
          <a:stretch/>
        </p:blipFill>
        <p:spPr bwMode="auto">
          <a:xfrm>
            <a:off x="635000" y="1615762"/>
            <a:ext cx="2960356" cy="177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B45FF0F3-1CD5-6785-971F-CA2160C97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5" t="23558" r="34550" b="16050"/>
          <a:stretch/>
        </p:blipFill>
        <p:spPr bwMode="auto">
          <a:xfrm>
            <a:off x="3729004" y="3425055"/>
            <a:ext cx="1587794" cy="240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http://i.dailymail.co.uk/i/pix/2015/03/21/16/26DD775F00000578-3005531-image-a-25_1426954351638.jpg">
            <a:extLst>
              <a:ext uri="{FF2B5EF4-FFF2-40B4-BE49-F238E27FC236}">
                <a16:creationId xmlns:a16="http://schemas.microsoft.com/office/drawing/2014/main" id="{423F33C5-617F-B43E-FACF-BF33577FE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3797" r="16250"/>
          <a:stretch>
            <a:fillRect/>
          </a:stretch>
        </p:blipFill>
        <p:spPr bwMode="auto">
          <a:xfrm>
            <a:off x="577897" y="3488716"/>
            <a:ext cx="1370271" cy="2285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325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1984" cy="1345101"/>
          </a:xfrm>
          <a:solidFill>
            <a:srgbClr val="00C7E8"/>
          </a:solidFill>
        </p:spPr>
        <p:txBody>
          <a:bodyPr/>
          <a:lstStyle/>
          <a:p>
            <a:r>
              <a:rPr lang="en-US" b="1" dirty="0">
                <a:cs typeface="Calibri Light"/>
              </a:rPr>
              <a:t>Walk to School Week – June 2023</a:t>
            </a:r>
            <a:br>
              <a:rPr lang="en-US" dirty="0">
                <a:cs typeface="Calibri Light"/>
              </a:rPr>
            </a:b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4170" y="473691"/>
            <a:ext cx="1116211" cy="1116211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6763B2A3-E5C0-0D1B-DD07-BDC13926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705" y="1901460"/>
            <a:ext cx="5520591" cy="3406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F7B9B3-3719-5962-0427-151CC60B726D}"/>
              </a:ext>
            </a:extLst>
          </p:cNvPr>
          <p:cNvSpPr txBox="1"/>
          <p:nvPr/>
        </p:nvSpPr>
        <p:spPr>
          <a:xfrm>
            <a:off x="898768" y="5568462"/>
            <a:ext cx="10042769" cy="923330"/>
          </a:xfrm>
          <a:prstGeom prst="rect">
            <a:avLst/>
          </a:prstGeom>
          <a:solidFill>
            <a:srgbClr val="009C6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Will your school get involved?</a:t>
            </a:r>
          </a:p>
          <a:p>
            <a:r>
              <a:rPr lang="en-GB" dirty="0">
                <a:cs typeface="Calibri"/>
              </a:rPr>
              <a:t>How can you encourage more people to walk?</a:t>
            </a:r>
          </a:p>
          <a:p>
            <a:r>
              <a:rPr lang="en-GB" dirty="0">
                <a:cs typeface="Calibri"/>
              </a:rPr>
              <a:t>Look out for schools posters, record sheets, stickers and banners</a:t>
            </a:r>
          </a:p>
        </p:txBody>
      </p:sp>
    </p:spTree>
    <p:extLst>
      <p:ext uri="{BB962C8B-B14F-4D97-AF65-F5344CB8AC3E}">
        <p14:creationId xmlns:p14="http://schemas.microsoft.com/office/powerpoint/2010/main" val="369950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2D440BD0-C1C6-0C67-8DDB-EB39DFA06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709" y="2383137"/>
            <a:ext cx="1695450" cy="26955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2541" y="523276"/>
            <a:ext cx="11250134" cy="1776421"/>
          </a:xfrm>
          <a:solidFill>
            <a:srgbClr val="00C7E8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cs typeface="Calibri Light"/>
              </a:rPr>
            </a:br>
            <a:r>
              <a:rPr lang="en-US" b="1" dirty="0">
                <a:cs typeface="Calibri Light"/>
              </a:rPr>
              <a:t>The first ever </a:t>
            </a:r>
            <a:br>
              <a:rPr lang="en-US" b="1" dirty="0">
                <a:cs typeface="Calibri Light"/>
              </a:rPr>
            </a:br>
            <a:r>
              <a:rPr lang="en-US" b="1" dirty="0">
                <a:cs typeface="Calibri Light"/>
              </a:rPr>
              <a:t>Brighton &amp; Hove Walking Festival</a:t>
            </a:r>
            <a:br>
              <a:rPr lang="en-US" b="1" dirty="0">
                <a:cs typeface="Calibri Light"/>
              </a:rPr>
            </a:br>
            <a:r>
              <a:rPr lang="en-US" b="1" dirty="0">
                <a:cs typeface="Calibri Light"/>
              </a:rPr>
              <a:t>24 June – 9 July 2023</a:t>
            </a:r>
            <a:br>
              <a:rPr lang="en-US" dirty="0">
                <a:cs typeface="Calibri Light"/>
              </a:rPr>
            </a:b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45945" y="574332"/>
            <a:ext cx="1676927" cy="1676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F7B9B3-3719-5962-0427-151CC60B726D}"/>
              </a:ext>
            </a:extLst>
          </p:cNvPr>
          <p:cNvSpPr txBox="1"/>
          <p:nvPr/>
        </p:nvSpPr>
        <p:spPr>
          <a:xfrm>
            <a:off x="6692843" y="2391066"/>
            <a:ext cx="3357297" cy="2123658"/>
          </a:xfrm>
          <a:prstGeom prst="rect">
            <a:avLst/>
          </a:prstGeom>
          <a:solidFill>
            <a:srgbClr val="009C6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cs typeface="Calibri"/>
              </a:rPr>
              <a:t>Where will you go?!</a:t>
            </a:r>
          </a:p>
          <a:p>
            <a:endParaRPr lang="en-GB" sz="4400" b="1" dirty="0">
              <a:cs typeface="Calibri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E59B81A-C2A5-6A0A-C74F-95E59FCD7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53" y="4325253"/>
            <a:ext cx="11412747" cy="260696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D634AF8-D953-EF9B-A70A-76E75EE3E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53" y="2387734"/>
            <a:ext cx="3145766" cy="1938757"/>
          </a:xfrm>
          <a:prstGeom prst="rect">
            <a:avLst/>
          </a:prstGeom>
        </p:spPr>
      </p:pic>
      <p:pic>
        <p:nvPicPr>
          <p:cNvPr id="7" name="Picture 8" descr="A picture containing nature, stone&#10;&#10;Description automatically generated">
            <a:extLst>
              <a:ext uri="{FF2B5EF4-FFF2-40B4-BE49-F238E27FC236}">
                <a16:creationId xmlns:a16="http://schemas.microsoft.com/office/drawing/2014/main" id="{6E6E8849-277A-82CF-F8EF-F44A714EA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6162" y="2384935"/>
            <a:ext cx="2720016" cy="19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56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62B6-B99D-C5F9-FF0C-9257A3D7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21" y="192597"/>
            <a:ext cx="11218984" cy="1325563"/>
          </a:xfrm>
          <a:solidFill>
            <a:srgbClr val="00C7E8"/>
          </a:solidFill>
        </p:spPr>
        <p:txBody>
          <a:bodyPr/>
          <a:lstStyle/>
          <a:p>
            <a:r>
              <a:rPr lang="en-GB" b="1" dirty="0">
                <a:cs typeface="Calibri Light"/>
              </a:rPr>
              <a:t>Get ready for our next assembly: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72BDD8-0F7A-0796-C041-2DD59A17C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096" y="1624449"/>
            <a:ext cx="6450221" cy="487239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357E0-C0C4-BA15-2133-CD7EB4FC51AE}"/>
              </a:ext>
            </a:extLst>
          </p:cNvPr>
          <p:cNvSpPr txBox="1"/>
          <p:nvPr/>
        </p:nvSpPr>
        <p:spPr>
          <a:xfrm>
            <a:off x="3560698" y="2424947"/>
            <a:ext cx="360218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>
                <a:cs typeface="Calibri"/>
              </a:rPr>
              <a:t>What could you do to make your journey to school </a:t>
            </a:r>
            <a:r>
              <a:rPr lang="en-GB" sz="3200">
                <a:cs typeface="Calibri"/>
              </a:rPr>
              <a:t>more sustainable</a:t>
            </a:r>
            <a:r>
              <a:rPr lang="en-GB" sz="3200" dirty="0">
                <a:cs typeface="Calibri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2A5D6-869A-CA5B-1089-E3CC5CFA3459}"/>
              </a:ext>
            </a:extLst>
          </p:cNvPr>
          <p:cNvSpPr txBox="1"/>
          <p:nvPr/>
        </p:nvSpPr>
        <p:spPr>
          <a:xfrm>
            <a:off x="508000" y="6281616"/>
            <a:ext cx="11215075" cy="429845"/>
          </a:xfrm>
          <a:prstGeom prst="rect">
            <a:avLst/>
          </a:prstGeom>
          <a:solidFill>
            <a:srgbClr val="009C6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9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ldren-going-to-school-around-the-world-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0"/>
          <a:stretch/>
        </p:blipFill>
        <p:spPr bwMode="auto">
          <a:xfrm>
            <a:off x="0" y="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7693" y="0"/>
            <a:ext cx="3014144" cy="3376246"/>
          </a:xfrm>
          <a:solidFill>
            <a:srgbClr val="262626">
              <a:alpha val="50980"/>
            </a:srgbClr>
          </a:solidFill>
        </p:spPr>
        <p:txBody>
          <a:bodyPr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10 meters above a river</a:t>
            </a: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Padang, Sumatra, Indonesia</a:t>
            </a: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endParaRPr lang="en-GB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5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ildren-going-to-school-around-the-world-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6"/>
            <a:ext cx="9188540" cy="68496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ildren-going-to-school-around-the-world-4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4"/>
          <a:stretch/>
        </p:blipFill>
        <p:spPr bwMode="auto">
          <a:xfrm flipH="1">
            <a:off x="9188540" y="8361"/>
            <a:ext cx="2978578" cy="68496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88540" y="0"/>
            <a:ext cx="3007411" cy="6858000"/>
          </a:xfrm>
          <a:prstGeom prst="rect">
            <a:avLst/>
          </a:prstGeom>
          <a:solidFill>
            <a:srgbClr val="262626">
              <a:alpha val="50980"/>
            </a:srgbClr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7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Crossing a river</a:t>
            </a:r>
          </a:p>
          <a:p>
            <a:br>
              <a:rPr lang="en-GB" sz="37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r>
              <a:rPr lang="en-GB" sz="37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Rizal Province, Philippines</a:t>
            </a:r>
            <a:br>
              <a:rPr lang="en-GB" sz="4000" b="1" dirty="0"/>
            </a:b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77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ildren-going-to-school-around-the-world-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6169" y="0"/>
            <a:ext cx="3400183" cy="1840675"/>
          </a:xfrm>
          <a:prstGeom prst="rect">
            <a:avLst/>
          </a:prstGeom>
          <a:solidFill>
            <a:srgbClr val="262626">
              <a:alpha val="5098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5-hour journey</a:t>
            </a:r>
          </a:p>
          <a:p>
            <a:endParaRPr lang="en-GB" sz="36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r>
              <a:rPr lang="en-GB" sz="3600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Gulu</a:t>
            </a:r>
            <a: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, China</a:t>
            </a: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endParaRPr lang="en-GB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9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ildren-going-to-school-around-the-world-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6"/>
          <a:stretch/>
        </p:blipFill>
        <p:spPr bwMode="auto">
          <a:xfrm>
            <a:off x="4038600" y="389"/>
            <a:ext cx="81534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hildren-going-to-school-around-the-world-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6" r="49771"/>
          <a:stretch/>
        </p:blipFill>
        <p:spPr bwMode="auto">
          <a:xfrm flipH="1">
            <a:off x="-18662" y="389"/>
            <a:ext cx="4095361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8133" y="-1"/>
            <a:ext cx="3468584" cy="1793175"/>
          </a:xfrm>
          <a:prstGeom prst="rect">
            <a:avLst/>
          </a:prstGeom>
          <a:solidFill>
            <a:srgbClr val="262626">
              <a:alpha val="5098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Zhang </a:t>
            </a:r>
            <a:r>
              <a:rPr lang="en-GB" sz="3600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Jiawan</a:t>
            </a:r>
            <a: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 Village, Southern China</a:t>
            </a: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endParaRPr lang="en-GB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0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ildren-going-to-school-around-the-world-5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5" b="8312"/>
          <a:stretch/>
        </p:blipFill>
        <p:spPr bwMode="auto">
          <a:xfrm>
            <a:off x="0" y="-18661"/>
            <a:ext cx="12194593" cy="68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6255" y="0"/>
            <a:ext cx="2837205" cy="3657600"/>
          </a:xfrm>
          <a:prstGeom prst="rect">
            <a:avLst/>
          </a:prstGeom>
          <a:solidFill>
            <a:srgbClr val="262626">
              <a:alpha val="5098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Traveling to a boarding school</a:t>
            </a:r>
          </a:p>
          <a:p>
            <a:endParaRPr lang="en-GB" sz="36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r>
              <a:rPr lang="en-GB" sz="3600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Zanskar</a:t>
            </a:r>
            <a: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, Indian Himalayas</a:t>
            </a: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endParaRPr lang="en-GB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6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Pupils Crossing A Damaged Suspension Bridge, </a:t>
            </a:r>
            <a:r>
              <a:rPr lang="en-GB" b="1" dirty="0" err="1"/>
              <a:t>Lebak</a:t>
            </a:r>
            <a:r>
              <a:rPr lang="en-GB" b="1" dirty="0"/>
              <a:t>, Indonesia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hildren-going-to-school-around-the-world-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5"/>
          <a:stretch/>
        </p:blipFill>
        <p:spPr bwMode="auto">
          <a:xfrm>
            <a:off x="6220" y="9330"/>
            <a:ext cx="9909110" cy="68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ildren-going-to-school-around-the-world-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6" b="10445"/>
          <a:stretch/>
        </p:blipFill>
        <p:spPr bwMode="auto">
          <a:xfrm flipH="1">
            <a:off x="9909110" y="9330"/>
            <a:ext cx="2295331" cy="68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9110" y="0"/>
            <a:ext cx="2295331" cy="6858000"/>
          </a:xfrm>
          <a:prstGeom prst="rect">
            <a:avLst/>
          </a:prstGeom>
          <a:solidFill>
            <a:srgbClr val="262626">
              <a:alpha val="50980"/>
            </a:srgbClr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Lebak</a:t>
            </a:r>
            <a: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, Indonesia</a:t>
            </a:r>
            <a:endParaRPr lang="en-GB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0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Kids Flying 800m On A Steel Cable 400m Above The Rio Negro River, Colombia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hildren-going-to-school-around-the-world-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0"/>
          <a:stretch/>
        </p:blipFill>
        <p:spPr bwMode="auto">
          <a:xfrm flipH="1">
            <a:off x="0" y="0"/>
            <a:ext cx="12192000" cy="684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0539" y="0"/>
            <a:ext cx="3001512" cy="3218213"/>
          </a:xfrm>
          <a:prstGeom prst="rect">
            <a:avLst/>
          </a:prstGeom>
          <a:solidFill>
            <a:srgbClr val="262626">
              <a:alpha val="5098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Flying 800m  400m above the Rio Negro River.</a:t>
            </a:r>
          </a:p>
          <a:p>
            <a:endParaRPr lang="en-GB" sz="36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Colombia</a:t>
            </a: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endParaRPr lang="en-GB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2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Pupils Canoeing To School, Riau, Indonesia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hildren-going-to-school-around-the-world-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3"/>
          <a:stretch/>
        </p:blipFill>
        <p:spPr bwMode="auto">
          <a:xfrm>
            <a:off x="0" y="0"/>
            <a:ext cx="12192000" cy="6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9382" y="0"/>
            <a:ext cx="2754078" cy="1318161"/>
          </a:xfrm>
          <a:prstGeom prst="rect">
            <a:avLst/>
          </a:prstGeom>
          <a:solidFill>
            <a:srgbClr val="262626">
              <a:alpha val="5098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Riau, Indonesia</a:t>
            </a: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br>
              <a:rPr lang="en-GB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endParaRPr lang="en-GB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341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 slides for 28.4.22.potx" id="{4DBBD86E-FEA5-4523-BD9A-A9257BABEC73}" vid="{C538142B-58B1-4F9F-84F9-0FB93E5410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346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Berlin Sans FB Demi</vt:lpstr>
      <vt:lpstr>Calibri</vt:lpstr>
      <vt:lpstr>Calibri Light</vt:lpstr>
      <vt:lpstr>Corbel</vt:lpstr>
      <vt:lpstr>Georgia</vt:lpstr>
      <vt:lpstr>1_Office Theme</vt:lpstr>
      <vt:lpstr>Office Theme</vt:lpstr>
      <vt:lpstr>Basis</vt:lpstr>
      <vt:lpstr>Office Theme</vt:lpstr>
      <vt:lpstr>How did you get to school today?</vt:lpstr>
      <vt:lpstr>10 meters above a river  Padang, Sumatra, Indonesia  </vt:lpstr>
      <vt:lpstr>PowerPoint Presentation</vt:lpstr>
      <vt:lpstr>PowerPoint Presentation</vt:lpstr>
      <vt:lpstr>PowerPoint Presentation</vt:lpstr>
      <vt:lpstr>PowerPoint Presentation</vt:lpstr>
      <vt:lpstr>Pupils Crossing A Damaged Suspension Bridge, Lebak, Indonesia </vt:lpstr>
      <vt:lpstr>Kids Flying 800m On A Steel Cable 400m Above The Rio Negro River, Colombia </vt:lpstr>
      <vt:lpstr>Pupils Canoeing To School, Riau, Indonesia </vt:lpstr>
      <vt:lpstr>PowerPoint Presentation</vt:lpstr>
      <vt:lpstr>PowerPoint Presentation</vt:lpstr>
      <vt:lpstr>Think about your journey to school today</vt:lpstr>
      <vt:lpstr> Part sustainable travel to school</vt:lpstr>
      <vt:lpstr>Walk to School Week – June 2023 </vt:lpstr>
      <vt:lpstr> The first ever  Brighton &amp; Hove Walking Festival 24 June – 9 July 2023 </vt:lpstr>
      <vt:lpstr>Get ready for our next assembly:</vt:lpstr>
    </vt:vector>
  </TitlesOfParts>
  <Company>SWT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Eberstein, Katie</dc:creator>
  <cp:lastModifiedBy>Katie Eberstein</cp:lastModifiedBy>
  <cp:revision>272</cp:revision>
  <dcterms:created xsi:type="dcterms:W3CDTF">2022-05-03T09:21:45Z</dcterms:created>
  <dcterms:modified xsi:type="dcterms:W3CDTF">2023-02-10T10:45:35Z</dcterms:modified>
</cp:coreProperties>
</file>