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64" r:id="rId3"/>
    <p:sldId id="257" r:id="rId4"/>
    <p:sldId id="265" r:id="rId5"/>
    <p:sldId id="258" r:id="rId6"/>
    <p:sldId id="263" r:id="rId7"/>
    <p:sldId id="259" r:id="rId8"/>
    <p:sldId id="260" r:id="rId9"/>
    <p:sldId id="261" r:id="rId10"/>
    <p:sldId id="262" r:id="rId11"/>
  </p:sldIdLst>
  <p:sldSz cx="18288000" cy="10287000"/>
  <p:notesSz cx="6858000" cy="9144000"/>
  <p:embeddedFontLst>
    <p:embeddedFont>
      <p:font typeface="Poppins" panose="020B0604020202020204" charset="0"/>
      <p:regular r:id="rId13"/>
      <p:bold r:id="rId14"/>
      <p:italic r:id="rId15"/>
      <p:boldItalic r:id="rId16"/>
    </p:embeddedFont>
    <p:embeddedFont>
      <p:font typeface="Calibri" panose="020F0502020204030204" pitchFamily="34" charset="0"/>
      <p:regular r:id="rId17"/>
      <p:bold r:id="rId18"/>
      <p:italic r:id="rId19"/>
      <p:boldItalic r:id="rId20"/>
    </p:embeddedFont>
    <p:embeddedFont>
      <p:font typeface="Poppins Medium"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9062" autoAdjust="0"/>
  </p:normalViewPr>
  <p:slideViewPr>
    <p:cSldViewPr snapToGrid="0">
      <p:cViewPr varScale="1">
        <p:scale>
          <a:sx n="61" d="100"/>
          <a:sy n="61" d="100"/>
        </p:scale>
        <p:origin x="-125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482666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Antarctica is covered in ice - which is great at reflecting large amounts of</a:t>
            </a:r>
          </a:p>
          <a:p>
            <a:pPr marL="0" lvl="0" indent="0" algn="l" rtl="0">
              <a:spcBef>
                <a:spcPts val="0"/>
              </a:spcBef>
              <a:spcAft>
                <a:spcPts val="0"/>
              </a:spcAft>
              <a:buNone/>
            </a:pPr>
            <a:r>
              <a:rPr lang="en-US" dirty="0" smtClean="0"/>
              <a:t>heat from the sun away from our planet. The ocean around Antarctica is</a:t>
            </a:r>
          </a:p>
          <a:p>
            <a:pPr marL="0" lvl="0" indent="0" algn="l" rtl="0">
              <a:spcBef>
                <a:spcPts val="0"/>
              </a:spcBef>
              <a:spcAft>
                <a:spcPts val="0"/>
              </a:spcAft>
              <a:buNone/>
            </a:pPr>
            <a:r>
              <a:rPr lang="en-US" dirty="0" smtClean="0"/>
              <a:t>really good at absorbing carbon and actually pushes a conveyor belt of</a:t>
            </a:r>
          </a:p>
          <a:p>
            <a:pPr marL="0" lvl="0" indent="0" algn="l" rtl="0">
              <a:spcBef>
                <a:spcPts val="0"/>
              </a:spcBef>
              <a:spcAft>
                <a:spcPts val="0"/>
              </a:spcAft>
              <a:buNone/>
            </a:pPr>
            <a:r>
              <a:rPr lang="en-US" dirty="0" smtClean="0"/>
              <a:t>warm ocean water around the world.</a:t>
            </a:r>
          </a:p>
          <a:p>
            <a:pPr marL="0" lvl="0" indent="0" algn="l" rtl="0">
              <a:spcBef>
                <a:spcPts val="0"/>
              </a:spcBef>
              <a:spcAft>
                <a:spcPts val="0"/>
              </a:spcAft>
              <a:buNone/>
            </a:pPr>
            <a:r>
              <a:rPr lang="en-US" dirty="0" smtClean="0"/>
              <a:t>But, just as when the Antarctic Treaty was originally signed, human</a:t>
            </a:r>
          </a:p>
          <a:p>
            <a:pPr marL="0" lvl="0" indent="0" algn="l" rtl="0">
              <a:spcBef>
                <a:spcPts val="0"/>
              </a:spcBef>
              <a:spcAft>
                <a:spcPts val="0"/>
              </a:spcAft>
              <a:buNone/>
            </a:pPr>
            <a:r>
              <a:rPr lang="en-US" dirty="0" smtClean="0"/>
              <a:t>actions are putting this frozen continent at </a:t>
            </a:r>
            <a:r>
              <a:rPr lang="en-US" dirty="0" err="1" smtClean="0"/>
              <a:t>risk.When</a:t>
            </a:r>
            <a:r>
              <a:rPr lang="en-US" dirty="0" smtClean="0"/>
              <a:t> we burn fossil fuels</a:t>
            </a:r>
          </a:p>
          <a:p>
            <a:pPr marL="0" lvl="0" indent="0" algn="l" rtl="0">
              <a:spcBef>
                <a:spcPts val="0"/>
              </a:spcBef>
              <a:spcAft>
                <a:spcPts val="0"/>
              </a:spcAft>
              <a:buNone/>
            </a:pPr>
            <a:r>
              <a:rPr lang="en-US" dirty="0" smtClean="0"/>
              <a:t>to warm our homes, power our cars, and provide energy, they release</a:t>
            </a:r>
          </a:p>
          <a:p>
            <a:pPr marL="0" lvl="0" indent="0" algn="l" rtl="0">
              <a:spcBef>
                <a:spcPts val="0"/>
              </a:spcBef>
              <a:spcAft>
                <a:spcPts val="0"/>
              </a:spcAft>
              <a:buNone/>
            </a:pPr>
            <a:r>
              <a:rPr lang="en-US" dirty="0" smtClean="0"/>
              <a:t>gases which stay in our atmosphere, trapping the heat from the sun and</a:t>
            </a:r>
          </a:p>
          <a:p>
            <a:pPr marL="0" lvl="0" indent="0" algn="l" rtl="0">
              <a:spcBef>
                <a:spcPts val="0"/>
              </a:spcBef>
              <a:spcAft>
                <a:spcPts val="0"/>
              </a:spcAft>
              <a:buNone/>
            </a:pPr>
            <a:r>
              <a:rPr lang="en-US" dirty="0" smtClean="0"/>
              <a:t>causing the planet to heat up.</a:t>
            </a:r>
          </a:p>
          <a:p>
            <a:pPr marL="0" lvl="0" indent="0" algn="l" rtl="0">
              <a:spcBef>
                <a:spcPts val="0"/>
              </a:spcBef>
              <a:spcAft>
                <a:spcPts val="0"/>
              </a:spcAft>
              <a:buNone/>
            </a:pPr>
            <a:r>
              <a:rPr lang="en-US" dirty="0" smtClean="0"/>
              <a:t>These warming temperatures are causing the ice in Antarctica to melt</a:t>
            </a:r>
          </a:p>
          <a:p>
            <a:pPr marL="0" lvl="0" indent="0" algn="l" rtl="0">
              <a:spcBef>
                <a:spcPts val="0"/>
              </a:spcBef>
              <a:spcAft>
                <a:spcPts val="0"/>
              </a:spcAft>
              <a:buNone/>
            </a:pPr>
            <a:r>
              <a:rPr lang="en-US" dirty="0" smtClean="0"/>
              <a:t>more quickly, and scientists have warned that Antarctica’s largest glacier</a:t>
            </a:r>
          </a:p>
          <a:p>
            <a:pPr marL="0" lvl="0" indent="0" algn="l" rtl="0">
              <a:spcBef>
                <a:spcPts val="0"/>
              </a:spcBef>
              <a:spcAft>
                <a:spcPts val="0"/>
              </a:spcAft>
              <a:buNone/>
            </a:pPr>
            <a:r>
              <a:rPr lang="en-US" dirty="0" smtClean="0"/>
              <a:t>may have just 5 years left until it breaks apart</a:t>
            </a:r>
          </a:p>
          <a:p>
            <a:pPr marL="0" lvl="0" indent="0" algn="l" rtl="0">
              <a:spcBef>
                <a:spcPts val="0"/>
              </a:spcBef>
              <a:spcAft>
                <a:spcPts val="0"/>
              </a:spcAft>
              <a:buNone/>
            </a:pPr>
            <a:r>
              <a:rPr lang="en-US" dirty="0" smtClean="0"/>
              <a:t>The melting ice is impacting the animals that live in Antarctica, as it’s</a:t>
            </a:r>
          </a:p>
          <a:p>
            <a:pPr marL="0" lvl="0" indent="0" algn="l" rtl="0">
              <a:spcBef>
                <a:spcPts val="0"/>
              </a:spcBef>
              <a:spcAft>
                <a:spcPts val="0"/>
              </a:spcAft>
              <a:buNone/>
            </a:pPr>
            <a:r>
              <a:rPr lang="en-US" dirty="0" smtClean="0"/>
              <a:t>where many of them live, breed, and eat. Animals like krill, fish and</a:t>
            </a:r>
          </a:p>
          <a:p>
            <a:pPr marL="0" lvl="0" indent="0" algn="l" rtl="0">
              <a:spcBef>
                <a:spcPts val="0"/>
              </a:spcBef>
              <a:spcAft>
                <a:spcPts val="0"/>
              </a:spcAft>
              <a:buNone/>
            </a:pPr>
            <a:r>
              <a:rPr lang="en-US" dirty="0" smtClean="0"/>
              <a:t>penguins are having to migrate to find new homes where there is enough</a:t>
            </a:r>
          </a:p>
          <a:p>
            <a:pPr marL="0" lvl="0" indent="0" algn="l" rtl="0">
              <a:spcBef>
                <a:spcPts val="0"/>
              </a:spcBef>
              <a:spcAft>
                <a:spcPts val="0"/>
              </a:spcAft>
              <a:buNone/>
            </a:pPr>
            <a:r>
              <a:rPr lang="en-US" dirty="0" smtClean="0"/>
              <a:t>to eat, and where the ice is stable enough to look after their eggs and</a:t>
            </a:r>
          </a:p>
          <a:p>
            <a:pPr marL="0" lvl="0" indent="0" algn="l" rtl="0">
              <a:spcBef>
                <a:spcPts val="0"/>
              </a:spcBef>
              <a:spcAft>
                <a:spcPts val="0"/>
              </a:spcAft>
              <a:buNone/>
            </a:pPr>
            <a:r>
              <a:rPr lang="en-US" dirty="0" smtClean="0"/>
              <a:t>chicks.</a:t>
            </a:r>
          </a:p>
          <a:p>
            <a:pPr marL="0" lvl="0" indent="0" algn="l" rtl="0">
              <a:spcBef>
                <a:spcPts val="0"/>
              </a:spcBef>
              <a:spcAft>
                <a:spcPts val="0"/>
              </a:spcAft>
              <a:buNone/>
            </a:pPr>
            <a:r>
              <a:rPr lang="en-US" dirty="0" smtClean="0"/>
              <a:t>But it’s not just those living in Antarctica that are affected.</a:t>
            </a:r>
          </a:p>
          <a:p>
            <a:pPr marL="0" lvl="0" indent="0" algn="l" rtl="0">
              <a:spcBef>
                <a:spcPts val="0"/>
              </a:spcBef>
              <a:spcAft>
                <a:spcPts val="0"/>
              </a:spcAft>
              <a:buNone/>
            </a:pPr>
            <a:r>
              <a:rPr lang="en-US" dirty="0" smtClean="0"/>
              <a:t>When the ice in Antarctica melts into the sea, the melt water warms up</a:t>
            </a:r>
          </a:p>
          <a:p>
            <a:pPr marL="0" lvl="0" indent="0" algn="l" rtl="0">
              <a:spcBef>
                <a:spcPts val="0"/>
              </a:spcBef>
              <a:spcAft>
                <a:spcPts val="0"/>
              </a:spcAft>
              <a:buNone/>
            </a:pPr>
            <a:r>
              <a:rPr lang="en-US" dirty="0" smtClean="0"/>
              <a:t>and expands, and this raises sea levels. As global temperatures increase</a:t>
            </a:r>
          </a:p>
          <a:p>
            <a:pPr marL="0" lvl="0" indent="0" algn="l" rtl="0">
              <a:spcBef>
                <a:spcPts val="0"/>
              </a:spcBef>
              <a:spcAft>
                <a:spcPts val="0"/>
              </a:spcAft>
              <a:buNone/>
            </a:pPr>
            <a:r>
              <a:rPr lang="en-US" dirty="0" smtClean="0"/>
              <a:t>and sea levels rise, this results in more extreme weather events around</a:t>
            </a:r>
          </a:p>
          <a:p>
            <a:pPr marL="0" lvl="0" indent="0" algn="l" rtl="0">
              <a:spcBef>
                <a:spcPts val="0"/>
              </a:spcBef>
              <a:spcAft>
                <a:spcPts val="0"/>
              </a:spcAft>
              <a:buNone/>
            </a:pPr>
            <a:r>
              <a:rPr lang="en-US" dirty="0" smtClean="0"/>
              <a:t>the world like floods, hurricanes, forest fires and storms. These are</a:t>
            </a:r>
          </a:p>
          <a:p>
            <a:pPr marL="0" lvl="0" indent="0" algn="l" rtl="0">
              <a:spcBef>
                <a:spcPts val="0"/>
              </a:spcBef>
              <a:spcAft>
                <a:spcPts val="0"/>
              </a:spcAft>
              <a:buNone/>
            </a:pPr>
            <a:r>
              <a:rPr lang="en-US" dirty="0" smtClean="0"/>
              <a:t>damaging homes and food sources in many countries.</a:t>
            </a:r>
          </a:p>
          <a:p>
            <a:pPr marL="0" lvl="0" indent="0" algn="l" rtl="0">
              <a:spcBef>
                <a:spcPts val="0"/>
              </a:spcBef>
              <a:spcAft>
                <a:spcPts val="0"/>
              </a:spcAft>
              <a:buNone/>
            </a:pPr>
            <a:endParaRPr dirty="0"/>
          </a:p>
        </p:txBody>
      </p:sp>
      <p:sp>
        <p:nvSpPr>
          <p:cNvPr id="102" name="Google Shape;10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In the same way that nations around the world came together in 1959 to</a:t>
            </a:r>
          </a:p>
          <a:p>
            <a:pPr marL="0" lvl="0" indent="0" algn="l" rtl="0">
              <a:spcBef>
                <a:spcPts val="0"/>
              </a:spcBef>
              <a:spcAft>
                <a:spcPts val="0"/>
              </a:spcAft>
              <a:buNone/>
            </a:pPr>
            <a:r>
              <a:rPr lang="en-US" dirty="0" smtClean="0"/>
              <a:t>protect Antarctica, we need to come together again now to protect our</a:t>
            </a:r>
          </a:p>
          <a:p>
            <a:pPr marL="0" lvl="0" indent="0" algn="l" rtl="0">
              <a:spcBef>
                <a:spcPts val="0"/>
              </a:spcBef>
              <a:spcAft>
                <a:spcPts val="0"/>
              </a:spcAft>
              <a:buNone/>
            </a:pPr>
            <a:r>
              <a:rPr lang="en-US" dirty="0" smtClean="0"/>
              <a:t>shared home.</a:t>
            </a:r>
          </a:p>
          <a:p>
            <a:pPr marL="0" lvl="0" indent="0" algn="l" rtl="0">
              <a:spcBef>
                <a:spcPts val="0"/>
              </a:spcBef>
              <a:spcAft>
                <a:spcPts val="0"/>
              </a:spcAft>
              <a:buNone/>
            </a:pPr>
            <a:r>
              <a:rPr lang="en-US" dirty="0" smtClean="0"/>
              <a:t>There is one simple message which can help us to do this, which has been</a:t>
            </a:r>
          </a:p>
          <a:p>
            <a:pPr marL="0" lvl="0" indent="0" algn="l" rtl="0">
              <a:spcBef>
                <a:spcPts val="0"/>
              </a:spcBef>
              <a:spcAft>
                <a:spcPts val="0"/>
              </a:spcAft>
              <a:buNone/>
            </a:pPr>
            <a:r>
              <a:rPr lang="en-US" dirty="0" smtClean="0"/>
              <a:t>passed down by societies, communities and religions all over the world,</a:t>
            </a:r>
          </a:p>
          <a:p>
            <a:pPr marL="0" lvl="0" indent="0" algn="l" rtl="0">
              <a:spcBef>
                <a:spcPts val="0"/>
              </a:spcBef>
              <a:spcAft>
                <a:spcPts val="0"/>
              </a:spcAft>
              <a:buNone/>
            </a:pPr>
            <a:r>
              <a:rPr lang="en-US" dirty="0" smtClean="0"/>
              <a:t>over thousands of years. It is called the Golden Rule, and it tells us to "treat</a:t>
            </a:r>
          </a:p>
          <a:p>
            <a:pPr marL="0" lvl="0" indent="0" algn="l" rtl="0">
              <a:spcBef>
                <a:spcPts val="0"/>
              </a:spcBef>
              <a:spcAft>
                <a:spcPts val="0"/>
              </a:spcAft>
              <a:buNone/>
            </a:pPr>
            <a:r>
              <a:rPr lang="en-US" dirty="0" smtClean="0"/>
              <a:t>others and the planet as we would wish to be treated".</a:t>
            </a:r>
          </a:p>
          <a:p>
            <a:pPr marL="0" lvl="0" indent="0" algn="l" rtl="0">
              <a:spcBef>
                <a:spcPts val="0"/>
              </a:spcBef>
              <a:spcAft>
                <a:spcPts val="0"/>
              </a:spcAft>
              <a:buNone/>
            </a:pPr>
            <a:r>
              <a:rPr lang="en-US" dirty="0" smtClean="0"/>
              <a:t>It is a simple and useful guide to help us in every decision we make -</a:t>
            </a:r>
          </a:p>
          <a:p>
            <a:pPr marL="0" lvl="0" indent="0" algn="l" rtl="0">
              <a:spcBef>
                <a:spcPts val="0"/>
              </a:spcBef>
              <a:spcAft>
                <a:spcPts val="0"/>
              </a:spcAft>
              <a:buNone/>
            </a:pPr>
            <a:r>
              <a:rPr lang="en-US" dirty="0" smtClean="0"/>
              <a:t>asking us to stop and think about how our words and actions make a</a:t>
            </a:r>
          </a:p>
          <a:p>
            <a:pPr marL="0" lvl="0" indent="0" algn="l" rtl="0">
              <a:spcBef>
                <a:spcPts val="0"/>
              </a:spcBef>
              <a:spcAft>
                <a:spcPts val="0"/>
              </a:spcAft>
              <a:buNone/>
            </a:pPr>
            <a:r>
              <a:rPr lang="en-US" dirty="0" smtClean="0"/>
              <a:t>difference to the people and places around us.</a:t>
            </a:r>
          </a:p>
          <a:p>
            <a:pPr marL="0" lvl="0" indent="0" algn="l" rtl="0">
              <a:spcBef>
                <a:spcPts val="0"/>
              </a:spcBef>
              <a:spcAft>
                <a:spcPts val="0"/>
              </a:spcAft>
              <a:buNone/>
            </a:pPr>
            <a:r>
              <a:rPr lang="en-US" dirty="0" smtClean="0"/>
              <a:t>Every one of us can make a difference through the way we treat each</a:t>
            </a:r>
          </a:p>
          <a:p>
            <a:pPr marL="0" lvl="0" indent="0" algn="l" rtl="0">
              <a:spcBef>
                <a:spcPts val="0"/>
              </a:spcBef>
              <a:spcAft>
                <a:spcPts val="0"/>
              </a:spcAft>
              <a:buNone/>
            </a:pPr>
            <a:r>
              <a:rPr lang="en-US" dirty="0" smtClean="0"/>
              <a:t>other and the planet.</a:t>
            </a:r>
          </a:p>
          <a:p>
            <a:pPr marL="0" lvl="0" indent="0" algn="l" rtl="0">
              <a:spcBef>
                <a:spcPts val="0"/>
              </a:spcBef>
              <a:spcAft>
                <a:spcPts val="0"/>
              </a:spcAft>
              <a:buNone/>
            </a:pPr>
            <a:r>
              <a:rPr lang="en-US" dirty="0" smtClean="0"/>
              <a:t>Treating others and the planet as we would wish to be treated means</a:t>
            </a:r>
          </a:p>
          <a:p>
            <a:pPr marL="0" lvl="0" indent="0" algn="l" rtl="0">
              <a:spcBef>
                <a:spcPts val="0"/>
              </a:spcBef>
              <a:spcAft>
                <a:spcPts val="0"/>
              </a:spcAft>
              <a:buNone/>
            </a:pPr>
            <a:r>
              <a:rPr lang="en-US" dirty="0" smtClean="0"/>
              <a:t>treating it with the same kindness, respect, and appreciation that we</a:t>
            </a:r>
          </a:p>
          <a:p>
            <a:pPr marL="0" lvl="0" indent="0" algn="l" rtl="0">
              <a:spcBef>
                <a:spcPts val="0"/>
              </a:spcBef>
              <a:spcAft>
                <a:spcPts val="0"/>
              </a:spcAft>
              <a:buNone/>
            </a:pPr>
            <a:r>
              <a:rPr lang="en-US" dirty="0" smtClean="0"/>
              <a:t>would like to experience in our own lives. When it comes to Antarctica, this</a:t>
            </a:r>
          </a:p>
          <a:p>
            <a:pPr marL="0" lvl="0" indent="0" algn="l" rtl="0">
              <a:spcBef>
                <a:spcPts val="0"/>
              </a:spcBef>
              <a:spcAft>
                <a:spcPts val="0"/>
              </a:spcAft>
              <a:buNone/>
            </a:pPr>
            <a:r>
              <a:rPr lang="en-US" dirty="0" smtClean="0"/>
              <a:t>kindness and respect means doing whatever we can to keep our planet</a:t>
            </a:r>
          </a:p>
          <a:p>
            <a:pPr marL="0" lvl="0" indent="0" algn="l" rtl="0">
              <a:spcBef>
                <a:spcPts val="0"/>
              </a:spcBef>
              <a:spcAft>
                <a:spcPts val="0"/>
              </a:spcAft>
              <a:buNone/>
            </a:pPr>
            <a:r>
              <a:rPr lang="en-US" dirty="0" smtClean="0"/>
              <a:t>from heating up and melting the ice. This doesn't just help Antarctica, but</a:t>
            </a:r>
          </a:p>
          <a:p>
            <a:pPr marL="0" lvl="0" indent="0" algn="l" rtl="0">
              <a:spcBef>
                <a:spcPts val="0"/>
              </a:spcBef>
              <a:spcAft>
                <a:spcPts val="0"/>
              </a:spcAft>
              <a:buNone/>
            </a:pPr>
            <a:r>
              <a:rPr lang="en-US" dirty="0" smtClean="0"/>
              <a:t>it will help every living being on this planet - even those who live on the</a:t>
            </a:r>
          </a:p>
          <a:p>
            <a:pPr marL="0" lvl="0" indent="0" algn="l" rtl="0">
              <a:spcBef>
                <a:spcPts val="0"/>
              </a:spcBef>
              <a:spcAft>
                <a:spcPts val="0"/>
              </a:spcAft>
              <a:buNone/>
            </a:pPr>
            <a:r>
              <a:rPr lang="en-US" dirty="0" smtClean="0"/>
              <a:t>other side of the world.</a:t>
            </a:r>
            <a:endParaRPr dirty="0"/>
          </a:p>
        </p:txBody>
      </p:sp>
      <p:sp>
        <p:nvSpPr>
          <p:cNvPr id="116" name="Google Shape;11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Whether we choose to cycle or walk to school more often, write letters to</a:t>
            </a:r>
          </a:p>
          <a:p>
            <a:pPr marL="0" lvl="0" indent="0" algn="l" rtl="0">
              <a:spcBef>
                <a:spcPts val="0"/>
              </a:spcBef>
              <a:spcAft>
                <a:spcPts val="0"/>
              </a:spcAft>
              <a:buNone/>
            </a:pPr>
            <a:r>
              <a:rPr lang="en-US" dirty="0" smtClean="0"/>
              <a:t>our local MPs, or recycle our paper and plastic, we all have the power to</a:t>
            </a:r>
          </a:p>
          <a:p>
            <a:pPr marL="0" lvl="0" indent="0" algn="l" rtl="0">
              <a:spcBef>
                <a:spcPts val="0"/>
              </a:spcBef>
              <a:spcAft>
                <a:spcPts val="0"/>
              </a:spcAft>
              <a:buNone/>
            </a:pPr>
            <a:r>
              <a:rPr lang="en-US" dirty="0" smtClean="0"/>
              <a:t>listen to what Antarctica needs, and take action in our own lives.</a:t>
            </a:r>
          </a:p>
          <a:p>
            <a:pPr marL="0" lvl="0" indent="0" algn="l" rtl="0">
              <a:spcBef>
                <a:spcPts val="0"/>
              </a:spcBef>
              <a:spcAft>
                <a:spcPts val="0"/>
              </a:spcAft>
              <a:buNone/>
            </a:pPr>
            <a:r>
              <a:rPr lang="en-US" dirty="0" smtClean="0"/>
              <a:t>How can you use your voice and your actions to make a difference to</a:t>
            </a:r>
          </a:p>
          <a:p>
            <a:pPr marL="0" lvl="0" indent="0" algn="l" rtl="0">
              <a:spcBef>
                <a:spcPts val="0"/>
              </a:spcBef>
              <a:spcAft>
                <a:spcPts val="0"/>
              </a:spcAft>
              <a:buNone/>
            </a:pPr>
            <a:r>
              <a:rPr lang="en-US" dirty="0" smtClean="0"/>
              <a:t>Antarctica?</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
        <p:nvSpPr>
          <p:cNvPr id="123" name="Google Shape;12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vimeo.com/766132413/1306e1aaab"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l="16000" r="9930"/>
          <a:stretch/>
        </p:blipFill>
        <p:spPr>
          <a:xfrm>
            <a:off x="0" y="0"/>
            <a:ext cx="18288000" cy="10287000"/>
          </a:xfrm>
          <a:prstGeom prst="rect">
            <a:avLst/>
          </a:prstGeom>
          <a:noFill/>
          <a:ln>
            <a:noFill/>
          </a:ln>
        </p:spPr>
      </p:pic>
      <p:sp>
        <p:nvSpPr>
          <p:cNvPr id="85" name="Google Shape;85;p13"/>
          <p:cNvSpPr txBox="1"/>
          <p:nvPr/>
        </p:nvSpPr>
        <p:spPr>
          <a:xfrm>
            <a:off x="1028700" y="6522725"/>
            <a:ext cx="10614900" cy="25212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700" b="0" i="0" u="none" strike="noStrike" cap="none">
                <a:solidFill>
                  <a:srgbClr val="FFFFFF"/>
                </a:solidFill>
                <a:latin typeface="Poppins"/>
                <a:ea typeface="Poppins"/>
                <a:cs typeface="Poppins"/>
                <a:sym typeface="Poppins"/>
              </a:rPr>
              <a:t>1st December is </a:t>
            </a:r>
            <a:endParaRPr/>
          </a:p>
          <a:p>
            <a:pPr marL="0" marR="0" lvl="0" indent="0" algn="l" rtl="0">
              <a:lnSpc>
                <a:spcPct val="140004"/>
              </a:lnSpc>
              <a:spcBef>
                <a:spcPts val="0"/>
              </a:spcBef>
              <a:spcAft>
                <a:spcPts val="0"/>
              </a:spcAft>
              <a:buNone/>
            </a:pPr>
            <a:r>
              <a:rPr lang="en-US" sz="8399">
                <a:solidFill>
                  <a:srgbClr val="FFFFFF"/>
                </a:solidFill>
                <a:latin typeface="Poppins Medium"/>
                <a:ea typeface="Poppins Medium"/>
                <a:cs typeface="Poppins Medium"/>
                <a:sym typeface="Poppins Medium"/>
              </a:rPr>
              <a:t>ANTARCTICA DAY</a:t>
            </a:r>
            <a:endParaRPr sz="100">
              <a:latin typeface="Poppins Medium"/>
              <a:ea typeface="Poppins Medium"/>
              <a:cs typeface="Poppins Medium"/>
              <a:sym typeface="Poppins Medium"/>
            </a:endParaRPr>
          </a:p>
        </p:txBody>
      </p:sp>
      <p:pic>
        <p:nvPicPr>
          <p:cNvPr id="86" name="Google Shape;86;p13"/>
          <p:cNvPicPr preferRelativeResize="0"/>
          <p:nvPr/>
        </p:nvPicPr>
        <p:blipFill rotWithShape="1">
          <a:blip r:embed="rId4">
            <a:alphaModFix/>
          </a:blip>
          <a:srcRect l="32491" t="33935" r="30596" b="28880"/>
          <a:stretch/>
        </p:blipFill>
        <p:spPr>
          <a:xfrm>
            <a:off x="16384985" y="517136"/>
            <a:ext cx="1354237" cy="5115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9"/>
          <p:cNvPicPr preferRelativeResize="0"/>
          <p:nvPr/>
        </p:nvPicPr>
        <p:blipFill rotWithShape="1">
          <a:blip r:embed="rId3">
            <a:alphaModFix/>
          </a:blip>
          <a:srcRect l="5482" r="20450"/>
          <a:stretch/>
        </p:blipFill>
        <p:spPr>
          <a:xfrm>
            <a:off x="0" y="0"/>
            <a:ext cx="18288003" cy="10287000"/>
          </a:xfrm>
          <a:prstGeom prst="rect">
            <a:avLst/>
          </a:prstGeom>
          <a:noFill/>
          <a:ln>
            <a:noFill/>
          </a:ln>
        </p:spPr>
      </p:pic>
      <p:sp>
        <p:nvSpPr>
          <p:cNvPr id="126" name="Google Shape;126;p19"/>
          <p:cNvSpPr txBox="1"/>
          <p:nvPr/>
        </p:nvSpPr>
        <p:spPr>
          <a:xfrm>
            <a:off x="915650" y="4795500"/>
            <a:ext cx="8896500" cy="4562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700" b="0" i="0" u="none" strike="noStrike" cap="none">
                <a:solidFill>
                  <a:srgbClr val="FFFFFF"/>
                </a:solidFill>
                <a:latin typeface="Poppins"/>
                <a:ea typeface="Poppins"/>
                <a:cs typeface="Poppins"/>
                <a:sym typeface="Poppins"/>
              </a:rPr>
              <a:t>How can you use your voice and your actions</a:t>
            </a:r>
            <a:r>
              <a:rPr lang="en-US" sz="5700">
                <a:solidFill>
                  <a:srgbClr val="FFFFFF"/>
                </a:solidFill>
                <a:latin typeface="Poppins"/>
                <a:ea typeface="Poppins"/>
                <a:cs typeface="Poppins"/>
                <a:sym typeface="Poppins"/>
              </a:rPr>
              <a:t> </a:t>
            </a:r>
            <a:r>
              <a:rPr lang="en-US" sz="5700" b="0" i="0" u="none" strike="noStrike" cap="none">
                <a:solidFill>
                  <a:srgbClr val="FFFFFF"/>
                </a:solidFill>
                <a:latin typeface="Poppins"/>
                <a:ea typeface="Poppins"/>
                <a:cs typeface="Poppins"/>
                <a:sym typeface="Poppins"/>
              </a:rPr>
              <a:t>to make a difference</a:t>
            </a:r>
            <a:r>
              <a:rPr lang="en-US" sz="5700">
                <a:solidFill>
                  <a:srgbClr val="FFFFFF"/>
                </a:solidFill>
                <a:latin typeface="Poppins"/>
                <a:ea typeface="Poppins"/>
                <a:cs typeface="Poppins"/>
                <a:sym typeface="Poppins"/>
              </a:rPr>
              <a:t> to Antarctica</a:t>
            </a:r>
            <a:r>
              <a:rPr lang="en-US" sz="5700" b="0" i="0" u="none" strike="noStrike" cap="none">
                <a:solidFill>
                  <a:srgbClr val="FFFFFF"/>
                </a:solidFill>
                <a:latin typeface="Poppins"/>
                <a:ea typeface="Poppins"/>
                <a:cs typeface="Poppins"/>
                <a:sym typeface="Poppins"/>
              </a:rPr>
              <a:t>?</a:t>
            </a:r>
            <a:endParaRPr/>
          </a:p>
        </p:txBody>
      </p:sp>
      <p:pic>
        <p:nvPicPr>
          <p:cNvPr id="127" name="Google Shape;127;p19"/>
          <p:cNvPicPr preferRelativeResize="0"/>
          <p:nvPr/>
        </p:nvPicPr>
        <p:blipFill rotWithShape="1">
          <a:blip r:embed="rId4">
            <a:alphaModFix/>
          </a:blip>
          <a:srcRect l="32491" t="33935" r="30596" b="28880"/>
          <a:stretch/>
        </p:blipFill>
        <p:spPr>
          <a:xfrm>
            <a:off x="16384985" y="517136"/>
            <a:ext cx="1354237" cy="5115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8289588" cy="1029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00892" y="1869168"/>
            <a:ext cx="17203783" cy="6804570"/>
          </a:xfrm>
          <a:solidFill>
            <a:schemeClr val="bg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en-US" dirty="0"/>
              <a:t>1st December is Antarctica Day, which is celebrated on the anniversary of</a:t>
            </a:r>
            <a:br>
              <a:rPr lang="en-US" dirty="0"/>
            </a:br>
            <a:r>
              <a:rPr lang="en-US" dirty="0"/>
              <a:t>the signing of the Antarctic Treaty in 1959.</a:t>
            </a:r>
            <a:br>
              <a:rPr lang="en-US" dirty="0"/>
            </a:br>
            <a:r>
              <a:rPr lang="en-US" dirty="0"/>
              <a:t>In 1959, several countries were disagreeing, and even fighting, over who</a:t>
            </a:r>
            <a:br>
              <a:rPr lang="en-US" dirty="0"/>
            </a:br>
            <a:r>
              <a:rPr lang="en-US" dirty="0"/>
              <a:t>had the right to own Antarctica, and there were fears that the continent</a:t>
            </a:r>
            <a:br>
              <a:rPr lang="en-US" dirty="0"/>
            </a:br>
            <a:r>
              <a:rPr lang="en-US" dirty="0"/>
              <a:t>would be used to host military bases, or for nuclear testing</a:t>
            </a:r>
            <a:r>
              <a:rPr lang="en-US" dirty="0" smtClean="0"/>
              <a:t>.</a:t>
            </a:r>
            <a:br>
              <a:rPr lang="en-US" dirty="0" smtClean="0"/>
            </a:br>
            <a:r>
              <a:rPr lang="en-US" dirty="0"/>
              <a:t/>
            </a:r>
            <a:br>
              <a:rPr lang="en-US" dirty="0"/>
            </a:br>
            <a:r>
              <a:rPr lang="en-US" dirty="0"/>
              <a:t>In the beginning, the treaty was signed by 12 countries who had staked</a:t>
            </a:r>
            <a:br>
              <a:rPr lang="en-US" dirty="0"/>
            </a:br>
            <a:r>
              <a:rPr lang="en-US" dirty="0"/>
              <a:t>claims to Antarctica, and who had scientists working there, including</a:t>
            </a:r>
            <a:br>
              <a:rPr lang="en-US" dirty="0"/>
            </a:br>
            <a:r>
              <a:rPr lang="en-US" dirty="0"/>
              <a:t>Argentina, the UK, Australia and Japan. </a:t>
            </a:r>
            <a:r>
              <a:rPr lang="en-US" dirty="0" smtClean="0"/>
              <a:t/>
            </a:r>
            <a:br>
              <a:rPr lang="en-US" dirty="0" smtClean="0"/>
            </a:br>
            <a:r>
              <a:rPr lang="en-US" dirty="0" smtClean="0"/>
              <a:t>Since </a:t>
            </a:r>
            <a:r>
              <a:rPr lang="en-US" dirty="0"/>
              <a:t>then, the treaty has been signed by 55 nations representing </a:t>
            </a:r>
            <a:r>
              <a:rPr lang="en-US" dirty="0" smtClean="0"/>
              <a:t>more than </a:t>
            </a:r>
            <a:r>
              <a:rPr lang="en-US" dirty="0"/>
              <a:t>two-thirds of the world's human population</a:t>
            </a:r>
            <a:endParaRPr lang="en-GB" dirty="0"/>
          </a:p>
        </p:txBody>
      </p:sp>
    </p:spTree>
    <p:extLst>
      <p:ext uri="{BB962C8B-B14F-4D97-AF65-F5344CB8AC3E}">
        <p14:creationId xmlns:p14="http://schemas.microsoft.com/office/powerpoint/2010/main" val="1839728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4"/>
          <p:cNvPicPr preferRelativeResize="0"/>
          <p:nvPr/>
        </p:nvPicPr>
        <p:blipFill rotWithShape="1">
          <a:blip r:embed="rId3">
            <a:alphaModFix/>
          </a:blip>
          <a:srcRect l="25933"/>
          <a:stretch/>
        </p:blipFill>
        <p:spPr>
          <a:xfrm>
            <a:off x="0" y="0"/>
            <a:ext cx="18288000" cy="10287000"/>
          </a:xfrm>
          <a:prstGeom prst="rect">
            <a:avLst/>
          </a:prstGeom>
          <a:noFill/>
          <a:ln>
            <a:noFill/>
          </a:ln>
        </p:spPr>
      </p:pic>
      <p:sp>
        <p:nvSpPr>
          <p:cNvPr id="92" name="Google Shape;92;p14"/>
          <p:cNvSpPr txBox="1"/>
          <p:nvPr/>
        </p:nvSpPr>
        <p:spPr>
          <a:xfrm>
            <a:off x="1793056" y="4017010"/>
            <a:ext cx="14701888" cy="204596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700" b="0" i="0" u="none" strike="noStrike" cap="none">
                <a:solidFill>
                  <a:srgbClr val="FFFFFF"/>
                </a:solidFill>
                <a:latin typeface="Poppins"/>
                <a:ea typeface="Poppins"/>
                <a:cs typeface="Poppins"/>
                <a:sym typeface="Poppins"/>
              </a:rPr>
              <a:t> “…a natural reserve, devoted to peace and science”.</a:t>
            </a:r>
            <a:endParaRPr/>
          </a:p>
        </p:txBody>
      </p:sp>
      <p:pic>
        <p:nvPicPr>
          <p:cNvPr id="93" name="Google Shape;93;p14"/>
          <p:cNvPicPr preferRelativeResize="0"/>
          <p:nvPr/>
        </p:nvPicPr>
        <p:blipFill rotWithShape="1">
          <a:blip r:embed="rId4">
            <a:alphaModFix/>
          </a:blip>
          <a:srcRect l="32491" t="33935" r="30596" b="28880"/>
          <a:stretch/>
        </p:blipFill>
        <p:spPr>
          <a:xfrm>
            <a:off x="16384985" y="517136"/>
            <a:ext cx="1354237" cy="51156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4"/>
          <p:cNvPicPr preferRelativeResize="0"/>
          <p:nvPr/>
        </p:nvPicPr>
        <p:blipFill rotWithShape="1">
          <a:blip r:embed="rId3">
            <a:alphaModFix/>
          </a:blip>
          <a:srcRect l="25933"/>
          <a:stretch/>
        </p:blipFill>
        <p:spPr>
          <a:xfrm>
            <a:off x="0" y="0"/>
            <a:ext cx="18288000" cy="10287000"/>
          </a:xfrm>
          <a:prstGeom prst="rect">
            <a:avLst/>
          </a:prstGeom>
          <a:noFill/>
          <a:ln>
            <a:noFill/>
          </a:ln>
        </p:spPr>
      </p:pic>
      <p:sp>
        <p:nvSpPr>
          <p:cNvPr id="92" name="Google Shape;92;p14"/>
          <p:cNvSpPr txBox="1"/>
          <p:nvPr/>
        </p:nvSpPr>
        <p:spPr>
          <a:xfrm>
            <a:off x="-1" y="5715"/>
            <a:ext cx="16384985" cy="2843855"/>
          </a:xfrm>
          <a:prstGeom prst="rect">
            <a:avLst/>
          </a:prstGeom>
          <a:noFill/>
          <a:ln>
            <a:noFill/>
          </a:ln>
        </p:spPr>
        <p:txBody>
          <a:bodyPr spcFirstLastPara="1" wrap="square" lIns="0" tIns="0" rIns="0" bIns="0" anchor="t" anchorCtr="0">
            <a:spAutoFit/>
          </a:bodyPr>
          <a:lstStyle/>
          <a:p>
            <a:pPr lvl="0" algn="ctr">
              <a:lnSpc>
                <a:spcPct val="140000"/>
              </a:lnSpc>
            </a:pPr>
            <a:r>
              <a:rPr lang="en-US" sz="5700" b="0" i="0" u="none" strike="noStrike" cap="none" dirty="0" smtClean="0">
                <a:solidFill>
                  <a:srgbClr val="FFFFFF"/>
                </a:solidFill>
                <a:latin typeface="Poppins"/>
                <a:ea typeface="Poppins"/>
                <a:cs typeface="Poppins"/>
                <a:sym typeface="Poppins"/>
              </a:rPr>
              <a:t>What animals do you know that live in </a:t>
            </a:r>
            <a:r>
              <a:rPr lang="en-US" sz="5700" dirty="0" smtClean="0">
                <a:solidFill>
                  <a:srgbClr val="FFFFFF"/>
                </a:solidFill>
                <a:latin typeface="Poppins"/>
                <a:ea typeface="Poppins"/>
                <a:cs typeface="Poppins"/>
                <a:sym typeface="Poppins"/>
              </a:rPr>
              <a:t>Antarctica</a:t>
            </a:r>
            <a:r>
              <a:rPr lang="en-US" sz="5700" b="0" i="0" u="none" strike="noStrike" cap="none" dirty="0" smtClean="0">
                <a:solidFill>
                  <a:srgbClr val="FFFFFF"/>
                </a:solidFill>
                <a:latin typeface="Poppins"/>
                <a:ea typeface="Poppins"/>
                <a:cs typeface="Poppins"/>
                <a:sym typeface="Poppins"/>
              </a:rPr>
              <a:t>?  </a:t>
            </a:r>
            <a:r>
              <a:rPr lang="en-US" sz="1800" dirty="0">
                <a:solidFill>
                  <a:srgbClr val="FFFFFF"/>
                </a:solidFill>
                <a:latin typeface="Poppins"/>
                <a:ea typeface="Poppins"/>
                <a:cs typeface="Poppins"/>
                <a:sym typeface="Poppins"/>
              </a:rPr>
              <a:t>( clue: Arctic comes from the Greek word meaning </a:t>
            </a:r>
            <a:r>
              <a:rPr lang="en-US" sz="1800" dirty="0" smtClean="0">
                <a:solidFill>
                  <a:srgbClr val="FFFFFF"/>
                </a:solidFill>
                <a:latin typeface="Poppins"/>
                <a:ea typeface="Poppins"/>
                <a:cs typeface="Poppins"/>
                <a:sym typeface="Poppins"/>
              </a:rPr>
              <a:t>Bear. Antarctic </a:t>
            </a:r>
            <a:r>
              <a:rPr lang="en-US" sz="1800" dirty="0">
                <a:solidFill>
                  <a:srgbClr val="FFFFFF"/>
                </a:solidFill>
                <a:latin typeface="Poppins"/>
                <a:ea typeface="Poppins"/>
                <a:cs typeface="Poppins"/>
                <a:sym typeface="Poppins"/>
              </a:rPr>
              <a:t>is really the anti – Arctic. The prefix “anti” means no/against so Antarctic literally means “no bears</a:t>
            </a:r>
            <a:r>
              <a:rPr lang="en-US" sz="1800" dirty="0" smtClean="0">
                <a:solidFill>
                  <a:srgbClr val="FFFFFF"/>
                </a:solidFill>
                <a:latin typeface="Poppins"/>
                <a:ea typeface="Poppins"/>
                <a:cs typeface="Poppins"/>
                <a:sym typeface="Poppins"/>
              </a:rPr>
              <a:t>”).</a:t>
            </a:r>
            <a:endParaRPr sz="1800" dirty="0"/>
          </a:p>
        </p:txBody>
      </p:sp>
    </p:spTree>
    <p:extLst>
      <p:ext uri="{BB962C8B-B14F-4D97-AF65-F5344CB8AC3E}">
        <p14:creationId xmlns:p14="http://schemas.microsoft.com/office/powerpoint/2010/main" val="550208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7"/>
        <p:cNvGrpSpPr/>
        <p:nvPr/>
      </p:nvGrpSpPr>
      <p:grpSpPr>
        <a:xfrm>
          <a:off x="0" y="0"/>
          <a:ext cx="0" cy="0"/>
          <a:chOff x="0" y="0"/>
          <a:chExt cx="0" cy="0"/>
        </a:xfrm>
      </p:grpSpPr>
      <p:pic>
        <p:nvPicPr>
          <p:cNvPr id="98" name="Google Shape;98;p15">
            <a:hlinkClick r:id="rId3"/>
          </p:cNvPr>
          <p:cNvPicPr preferRelativeResize="0"/>
          <p:nvPr/>
        </p:nvPicPr>
        <p:blipFill rotWithShape="1">
          <a:blip r:embed="rId4">
            <a:alphaModFix/>
          </a:blip>
          <a:srcRect/>
          <a:stretch/>
        </p:blipFill>
        <p:spPr>
          <a:xfrm>
            <a:off x="0" y="1639044"/>
            <a:ext cx="18288000" cy="7619256"/>
          </a:xfrm>
          <a:prstGeom prst="rect">
            <a:avLst/>
          </a:prstGeom>
          <a:noFill/>
          <a:ln>
            <a:noFill/>
          </a:ln>
        </p:spPr>
      </p:pic>
      <p:pic>
        <p:nvPicPr>
          <p:cNvPr id="99" name="Google Shape;99;p15"/>
          <p:cNvPicPr preferRelativeResize="0"/>
          <p:nvPr/>
        </p:nvPicPr>
        <p:blipFill rotWithShape="1">
          <a:blip r:embed="rId5">
            <a:alphaModFix/>
          </a:blip>
          <a:srcRect l="32491" t="33935" r="30596" b="28880"/>
          <a:stretch/>
        </p:blipFill>
        <p:spPr>
          <a:xfrm>
            <a:off x="16384985" y="517136"/>
            <a:ext cx="1354237" cy="5115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8289588" cy="1029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93770" y="3579221"/>
            <a:ext cx="13311052" cy="242969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How did the video make you feel?</a:t>
            </a:r>
            <a:endParaRPr lang="en-GB" sz="4800" dirty="0"/>
          </a:p>
        </p:txBody>
      </p:sp>
    </p:spTree>
    <p:extLst>
      <p:ext uri="{BB962C8B-B14F-4D97-AF65-F5344CB8AC3E}">
        <p14:creationId xmlns:p14="http://schemas.microsoft.com/office/powerpoint/2010/main" val="948732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6"/>
          <p:cNvPicPr preferRelativeResize="0"/>
          <p:nvPr/>
        </p:nvPicPr>
        <p:blipFill rotWithShape="1">
          <a:blip r:embed="rId3">
            <a:alphaModFix/>
          </a:blip>
          <a:srcRect l="12966" r="12966"/>
          <a:stretch/>
        </p:blipFill>
        <p:spPr>
          <a:xfrm>
            <a:off x="0" y="0"/>
            <a:ext cx="18288000" cy="10287000"/>
          </a:xfrm>
          <a:prstGeom prst="rect">
            <a:avLst/>
          </a:prstGeom>
          <a:noFill/>
          <a:ln>
            <a:noFill/>
          </a:ln>
        </p:spPr>
      </p:pic>
      <p:sp>
        <p:nvSpPr>
          <p:cNvPr id="105" name="Google Shape;105;p16"/>
          <p:cNvSpPr txBox="1"/>
          <p:nvPr/>
        </p:nvSpPr>
        <p:spPr>
          <a:xfrm>
            <a:off x="516636" y="1976479"/>
            <a:ext cx="12138660" cy="31670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700" b="0" i="0" u="none" strike="noStrike" cap="none" dirty="0">
                <a:solidFill>
                  <a:srgbClr val="FFFFFF"/>
                </a:solidFill>
                <a:latin typeface="Poppins"/>
                <a:ea typeface="Poppins"/>
                <a:cs typeface="Poppins"/>
                <a:sym typeface="Poppins"/>
              </a:rPr>
              <a:t>What does Antarctica do fo</a:t>
            </a:r>
            <a:r>
              <a:rPr lang="en-US" sz="5700" dirty="0">
                <a:solidFill>
                  <a:srgbClr val="FFFFFF"/>
                </a:solidFill>
                <a:latin typeface="Poppins"/>
                <a:ea typeface="Poppins"/>
                <a:cs typeface="Poppins"/>
                <a:sym typeface="Poppins"/>
              </a:rPr>
              <a:t>r us?</a:t>
            </a:r>
          </a:p>
          <a:p>
            <a:pPr marL="285750" marR="0" lvl="0" indent="-285750" algn="l" rtl="0">
              <a:lnSpc>
                <a:spcPct val="140000"/>
              </a:lnSpc>
              <a:spcBef>
                <a:spcPts val="0"/>
              </a:spcBef>
              <a:spcAft>
                <a:spcPts val="0"/>
              </a:spcAft>
              <a:buFont typeface="Arial" panose="020B0604020202020204" pitchFamily="34" charset="0"/>
              <a:buChar char="•"/>
            </a:pPr>
            <a:r>
              <a:rPr lang="en-US" sz="3000" dirty="0">
                <a:solidFill>
                  <a:schemeClr val="bg1"/>
                </a:solidFill>
                <a:latin typeface="Poppins"/>
                <a:cs typeface="Poppins"/>
                <a:sym typeface="Poppins"/>
              </a:rPr>
              <a:t>Reflects heat </a:t>
            </a:r>
          </a:p>
          <a:p>
            <a:pPr marL="285750" marR="0" lvl="0" indent="-285750" algn="l" rtl="0">
              <a:lnSpc>
                <a:spcPct val="140000"/>
              </a:lnSpc>
              <a:spcBef>
                <a:spcPts val="0"/>
              </a:spcBef>
              <a:spcAft>
                <a:spcPts val="0"/>
              </a:spcAft>
              <a:buFont typeface="Arial" panose="020B0604020202020204" pitchFamily="34" charset="0"/>
              <a:buChar char="•"/>
            </a:pPr>
            <a:r>
              <a:rPr lang="en-US" sz="3000" dirty="0">
                <a:solidFill>
                  <a:schemeClr val="bg1"/>
                </a:solidFill>
                <a:latin typeface="Poppins"/>
                <a:cs typeface="Poppins"/>
                <a:sym typeface="Poppins"/>
              </a:rPr>
              <a:t>Ocean food web </a:t>
            </a:r>
          </a:p>
          <a:p>
            <a:pPr marL="285750" marR="0" lvl="0" indent="-285750" algn="l" rtl="0">
              <a:lnSpc>
                <a:spcPct val="140000"/>
              </a:lnSpc>
              <a:spcBef>
                <a:spcPts val="0"/>
              </a:spcBef>
              <a:spcAft>
                <a:spcPts val="0"/>
              </a:spcAft>
              <a:buFont typeface="Arial" panose="020B0604020202020204" pitchFamily="34" charset="0"/>
              <a:buChar char="•"/>
            </a:pPr>
            <a:r>
              <a:rPr lang="en-US" sz="3000" dirty="0">
                <a:solidFill>
                  <a:schemeClr val="bg1"/>
                </a:solidFill>
                <a:latin typeface="Poppins"/>
                <a:cs typeface="Poppins"/>
                <a:sym typeface="Poppins"/>
              </a:rPr>
              <a:t>Ocean circulation and weather patterns</a:t>
            </a:r>
            <a:endParaRPr sz="3000" dirty="0">
              <a:solidFill>
                <a:schemeClr val="bg1"/>
              </a:solidFill>
            </a:endParaRPr>
          </a:p>
        </p:txBody>
      </p:sp>
      <p:pic>
        <p:nvPicPr>
          <p:cNvPr id="106" name="Google Shape;106;p16"/>
          <p:cNvPicPr preferRelativeResize="0"/>
          <p:nvPr/>
        </p:nvPicPr>
        <p:blipFill rotWithShape="1">
          <a:blip r:embed="rId4">
            <a:alphaModFix/>
          </a:blip>
          <a:srcRect l="32491" t="33935" r="30596" b="28880"/>
          <a:stretch/>
        </p:blipFill>
        <p:spPr>
          <a:xfrm>
            <a:off x="16384985" y="517136"/>
            <a:ext cx="1354237" cy="511564"/>
          </a:xfrm>
          <a:prstGeom prst="rect">
            <a:avLst/>
          </a:prstGeom>
          <a:noFill/>
          <a:ln>
            <a:noFill/>
          </a:ln>
        </p:spPr>
      </p:pic>
      <p:sp>
        <p:nvSpPr>
          <p:cNvPr id="2" name="Google Shape;105;p16">
            <a:extLst>
              <a:ext uri="{FF2B5EF4-FFF2-40B4-BE49-F238E27FC236}">
                <a16:creationId xmlns:a16="http://schemas.microsoft.com/office/drawing/2014/main" xmlns="" id="{25D10D8B-CF53-D75E-F43B-8905D63C2897}"/>
              </a:ext>
            </a:extLst>
          </p:cNvPr>
          <p:cNvSpPr txBox="1"/>
          <p:nvPr/>
        </p:nvSpPr>
        <p:spPr>
          <a:xfrm>
            <a:off x="516636" y="6026583"/>
            <a:ext cx="12138660" cy="252069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700" b="0" i="0" u="none" strike="noStrike" cap="none" dirty="0">
                <a:solidFill>
                  <a:srgbClr val="FFFFFF"/>
                </a:solidFill>
                <a:latin typeface="Poppins"/>
                <a:ea typeface="Poppins"/>
                <a:cs typeface="Poppins"/>
                <a:sym typeface="Poppins"/>
              </a:rPr>
              <a:t>What are we doing to Antarctica?</a:t>
            </a:r>
            <a:endParaRPr lang="en-US" sz="5700" dirty="0">
              <a:solidFill>
                <a:srgbClr val="FFFFFF"/>
              </a:solidFill>
              <a:latin typeface="Poppins"/>
              <a:ea typeface="Poppins"/>
              <a:cs typeface="Poppins"/>
              <a:sym typeface="Poppins"/>
            </a:endParaRPr>
          </a:p>
          <a:p>
            <a:pPr marL="285750" marR="0" lvl="0" indent="-285750" algn="l" rtl="0">
              <a:lnSpc>
                <a:spcPct val="140000"/>
              </a:lnSpc>
              <a:spcBef>
                <a:spcPts val="0"/>
              </a:spcBef>
              <a:spcAft>
                <a:spcPts val="0"/>
              </a:spcAft>
              <a:buFont typeface="Arial" panose="020B0604020202020204" pitchFamily="34" charset="0"/>
              <a:buChar char="•"/>
            </a:pPr>
            <a:r>
              <a:rPr lang="en-US" sz="3000" dirty="0">
                <a:solidFill>
                  <a:schemeClr val="bg1"/>
                </a:solidFill>
                <a:latin typeface="Poppins"/>
                <a:cs typeface="Poppins"/>
                <a:sym typeface="Poppins"/>
              </a:rPr>
              <a:t>Treaty protects Antarctica from weapons testing </a:t>
            </a:r>
          </a:p>
          <a:p>
            <a:pPr marL="285750" marR="0" lvl="0" indent="-285750" algn="l" rtl="0">
              <a:lnSpc>
                <a:spcPct val="140000"/>
              </a:lnSpc>
              <a:spcBef>
                <a:spcPts val="0"/>
              </a:spcBef>
              <a:spcAft>
                <a:spcPts val="0"/>
              </a:spcAft>
              <a:buFont typeface="Arial" panose="020B0604020202020204" pitchFamily="34" charset="0"/>
              <a:buChar char="•"/>
            </a:pPr>
            <a:r>
              <a:rPr lang="en-US" sz="3000" dirty="0">
                <a:solidFill>
                  <a:schemeClr val="bg1"/>
                </a:solidFill>
                <a:latin typeface="Poppins"/>
                <a:cs typeface="Poppins"/>
                <a:sym typeface="Poppins"/>
              </a:rPr>
              <a:t>Burning fossil fuels causes climate change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17"/>
          <p:cNvPicPr preferRelativeResize="0"/>
          <p:nvPr/>
        </p:nvPicPr>
        <p:blipFill rotWithShape="1">
          <a:blip r:embed="rId3">
            <a:alphaModFix/>
          </a:blip>
          <a:srcRect l="20671" t="13928" r="15577"/>
          <a:stretch/>
        </p:blipFill>
        <p:spPr>
          <a:xfrm>
            <a:off x="0" y="0"/>
            <a:ext cx="18288000" cy="10287000"/>
          </a:xfrm>
          <a:prstGeom prst="rect">
            <a:avLst/>
          </a:prstGeom>
          <a:noFill/>
          <a:ln>
            <a:noFill/>
          </a:ln>
        </p:spPr>
      </p:pic>
      <p:sp>
        <p:nvSpPr>
          <p:cNvPr id="112" name="Google Shape;112;p17"/>
          <p:cNvSpPr txBox="1"/>
          <p:nvPr/>
        </p:nvSpPr>
        <p:spPr>
          <a:xfrm>
            <a:off x="538895" y="6602915"/>
            <a:ext cx="16230600" cy="316702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700" b="0" i="0" u="none" strike="noStrike" cap="none" dirty="0">
                <a:solidFill>
                  <a:srgbClr val="FFFFFF"/>
                </a:solidFill>
                <a:latin typeface="Poppins"/>
                <a:ea typeface="Poppins"/>
                <a:cs typeface="Poppins"/>
                <a:sym typeface="Poppins"/>
              </a:rPr>
              <a:t>Global warming means ice is melting</a:t>
            </a:r>
            <a:r>
              <a:rPr lang="en-US" sz="5700" dirty="0">
                <a:solidFill>
                  <a:srgbClr val="FFFFFF"/>
                </a:solidFill>
                <a:latin typeface="Poppins"/>
                <a:ea typeface="Poppins"/>
                <a:cs typeface="Poppins"/>
                <a:sym typeface="Poppins"/>
              </a:rPr>
              <a:t>. </a:t>
            </a:r>
          </a:p>
          <a:p>
            <a:pPr marL="457200" marR="0" lvl="0" indent="-457200" algn="l" rtl="0">
              <a:lnSpc>
                <a:spcPct val="140000"/>
              </a:lnSpc>
              <a:spcBef>
                <a:spcPts val="0"/>
              </a:spcBef>
              <a:spcAft>
                <a:spcPts val="0"/>
              </a:spcAft>
              <a:buFont typeface="Arial" panose="020B0604020202020204" pitchFamily="34" charset="0"/>
              <a:buChar char="•"/>
            </a:pPr>
            <a:r>
              <a:rPr lang="en-US" sz="3000" b="0" i="0" u="none" strike="noStrike" cap="none" dirty="0">
                <a:solidFill>
                  <a:srgbClr val="FFFFFF"/>
                </a:solidFill>
                <a:latin typeface="Poppins"/>
                <a:ea typeface="Poppins"/>
                <a:cs typeface="Poppins"/>
                <a:sym typeface="Poppins"/>
              </a:rPr>
              <a:t>Food sources, homes, and safe places to raise families are all at risk.</a:t>
            </a:r>
          </a:p>
          <a:p>
            <a:pPr marL="457200" marR="0" lvl="0" indent="-457200" algn="l" rtl="0">
              <a:lnSpc>
                <a:spcPct val="140000"/>
              </a:lnSpc>
              <a:spcBef>
                <a:spcPts val="0"/>
              </a:spcBef>
              <a:spcAft>
                <a:spcPts val="0"/>
              </a:spcAft>
              <a:buFont typeface="Arial" panose="020B0604020202020204" pitchFamily="34" charset="0"/>
              <a:buChar char="•"/>
            </a:pPr>
            <a:r>
              <a:rPr lang="en-US" sz="3000" dirty="0">
                <a:solidFill>
                  <a:srgbClr val="FFFFFF"/>
                </a:solidFill>
                <a:latin typeface="Poppins"/>
                <a:cs typeface="Poppins"/>
                <a:sym typeface="Poppins"/>
              </a:rPr>
              <a:t>Sea level rise </a:t>
            </a:r>
          </a:p>
          <a:p>
            <a:pPr marL="457200" marR="0" lvl="0" indent="-457200" algn="l" rtl="0">
              <a:lnSpc>
                <a:spcPct val="140000"/>
              </a:lnSpc>
              <a:spcBef>
                <a:spcPts val="0"/>
              </a:spcBef>
              <a:spcAft>
                <a:spcPts val="0"/>
              </a:spcAft>
              <a:buFont typeface="Arial" panose="020B0604020202020204" pitchFamily="34" charset="0"/>
              <a:buChar char="•"/>
            </a:pPr>
            <a:r>
              <a:rPr lang="en-US" sz="3000" dirty="0">
                <a:solidFill>
                  <a:srgbClr val="FFFFFF"/>
                </a:solidFill>
                <a:latin typeface="Poppins"/>
                <a:cs typeface="Poppins"/>
                <a:sym typeface="Poppins"/>
              </a:rPr>
              <a:t>Change in global weather patterns</a:t>
            </a:r>
            <a:endParaRPr sz="3000" dirty="0"/>
          </a:p>
        </p:txBody>
      </p:sp>
      <p:pic>
        <p:nvPicPr>
          <p:cNvPr id="113" name="Google Shape;113;p17"/>
          <p:cNvPicPr preferRelativeResize="0"/>
          <p:nvPr/>
        </p:nvPicPr>
        <p:blipFill rotWithShape="1">
          <a:blip r:embed="rId4">
            <a:alphaModFix/>
          </a:blip>
          <a:srcRect l="32491" t="33935" r="30596" b="28880"/>
          <a:stretch/>
        </p:blipFill>
        <p:spPr>
          <a:xfrm>
            <a:off x="16384985" y="517136"/>
            <a:ext cx="1354237" cy="5115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8"/>
          <p:cNvPicPr preferRelativeResize="0"/>
          <p:nvPr/>
        </p:nvPicPr>
        <p:blipFill rotWithShape="1">
          <a:blip r:embed="rId3">
            <a:alphaModFix/>
          </a:blip>
          <a:srcRect l="990" r="24941"/>
          <a:stretch/>
        </p:blipFill>
        <p:spPr>
          <a:xfrm>
            <a:off x="0" y="0"/>
            <a:ext cx="18288000" cy="10287000"/>
          </a:xfrm>
          <a:prstGeom prst="rect">
            <a:avLst/>
          </a:prstGeom>
          <a:noFill/>
          <a:ln>
            <a:noFill/>
          </a:ln>
        </p:spPr>
      </p:pic>
      <p:pic>
        <p:nvPicPr>
          <p:cNvPr id="119" name="Google Shape;119;p18"/>
          <p:cNvPicPr preferRelativeResize="0"/>
          <p:nvPr/>
        </p:nvPicPr>
        <p:blipFill rotWithShape="1">
          <a:blip r:embed="rId4">
            <a:alphaModFix/>
          </a:blip>
          <a:srcRect l="32491" t="33935" r="30596" b="28880"/>
          <a:stretch/>
        </p:blipFill>
        <p:spPr>
          <a:xfrm>
            <a:off x="16384985" y="517136"/>
            <a:ext cx="1354237" cy="511564"/>
          </a:xfrm>
          <a:prstGeom prst="rect">
            <a:avLst/>
          </a:prstGeom>
          <a:noFill/>
          <a:ln>
            <a:noFill/>
          </a:ln>
        </p:spPr>
      </p:pic>
      <p:sp>
        <p:nvSpPr>
          <p:cNvPr id="120" name="Google Shape;120;p18"/>
          <p:cNvSpPr txBox="1"/>
          <p:nvPr/>
        </p:nvSpPr>
        <p:spPr>
          <a:xfrm>
            <a:off x="1028700" y="5119371"/>
            <a:ext cx="13045801" cy="406526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5700" b="0" i="0" u="none" strike="noStrike" cap="none">
                <a:solidFill>
                  <a:srgbClr val="FFFFFF"/>
                </a:solidFill>
                <a:latin typeface="Poppins"/>
                <a:ea typeface="Poppins"/>
                <a:cs typeface="Poppins"/>
                <a:sym typeface="Poppins"/>
              </a:rPr>
              <a:t>Our actions make a difference.</a:t>
            </a:r>
            <a:endParaRPr/>
          </a:p>
          <a:p>
            <a:pPr marL="0" marR="0" lvl="0" indent="0" algn="l" rtl="0">
              <a:lnSpc>
                <a:spcPct val="140000"/>
              </a:lnSpc>
              <a:spcBef>
                <a:spcPts val="0"/>
              </a:spcBef>
              <a:spcAft>
                <a:spcPts val="0"/>
              </a:spcAft>
              <a:buNone/>
            </a:pPr>
            <a:endParaRPr sz="5700" b="0" i="0" u="none" strike="noStrike" cap="none">
              <a:solidFill>
                <a:srgbClr val="FFFFFF"/>
              </a:solidFill>
              <a:latin typeface="Poppins"/>
              <a:ea typeface="Poppins"/>
              <a:cs typeface="Poppins"/>
              <a:sym typeface="Poppins"/>
            </a:endParaRPr>
          </a:p>
          <a:p>
            <a:pPr marL="0" marR="0" lvl="0" indent="0" algn="l" rtl="0">
              <a:lnSpc>
                <a:spcPct val="140000"/>
              </a:lnSpc>
              <a:spcBef>
                <a:spcPts val="0"/>
              </a:spcBef>
              <a:spcAft>
                <a:spcPts val="0"/>
              </a:spcAft>
              <a:buNone/>
            </a:pPr>
            <a:r>
              <a:rPr lang="en-US" sz="5700" b="0" i="0" u="none" strike="noStrike" cap="none">
                <a:solidFill>
                  <a:srgbClr val="FFFFFF"/>
                </a:solidFill>
                <a:latin typeface="Poppins"/>
                <a:ea typeface="Poppins"/>
                <a:cs typeface="Poppins"/>
                <a:sym typeface="Poppins"/>
              </a:rPr>
              <a:t>We can </a:t>
            </a:r>
            <a:r>
              <a:rPr lang="en-US" sz="5700" b="0" i="0" u="none" strike="noStrike" cap="none">
                <a:solidFill>
                  <a:srgbClr val="FECD2F"/>
                </a:solidFill>
                <a:latin typeface="Poppins"/>
                <a:ea typeface="Poppins"/>
                <a:cs typeface="Poppins"/>
                <a:sym typeface="Poppins"/>
              </a:rPr>
              <a:t>treat the planet as we would like to be treated</a:t>
            </a:r>
            <a:r>
              <a:rPr lang="en-US" sz="5700" b="0" i="0" u="none" strike="noStrike" cap="none">
                <a:solidFill>
                  <a:srgbClr val="FFFFFF"/>
                </a:solidFill>
                <a:latin typeface="Poppins"/>
                <a:ea typeface="Poppins"/>
                <a:cs typeface="Poppins"/>
                <a:sym typeface="Poppins"/>
              </a:rPr>
              <a:t>.</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764</Words>
  <Application>Microsoft Office PowerPoint</Application>
  <PresentationFormat>Custom</PresentationFormat>
  <Paragraphs>68</Paragraphs>
  <Slides>10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Poppins</vt:lpstr>
      <vt:lpstr>Calibri</vt:lpstr>
      <vt:lpstr>Poppins Medium</vt:lpstr>
      <vt:lpstr>Office Theme</vt:lpstr>
      <vt:lpstr>PowerPoint Presentation</vt:lpstr>
      <vt:lpstr>1st December is Antarctica Day, which is celebrated on the anniversary of the signing of the Antarctic Treaty in 1959. In 1959, several countries were disagreeing, and even fighting, over who had the right to own Antarctica, and there were fears that the continent would be used to host military bases, or for nuclear testing.  In the beginning, the treaty was signed by 12 countries who had staked claims to Antarctica, and who had scientists working there, including Argentina, the UK, Australia and Japan.  Since then, the treaty has been signed by 55 nations representing more than two-thirds of the world's human population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Copping</dc:creator>
  <cp:lastModifiedBy>Hannah Copping</cp:lastModifiedBy>
  <cp:revision>5</cp:revision>
  <dcterms:modified xsi:type="dcterms:W3CDTF">2022-11-29T13:41:52Z</dcterms:modified>
</cp:coreProperties>
</file>