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61" r:id="rId5"/>
    <p:sldId id="262" r:id="rId6"/>
    <p:sldId id="263" r:id="rId7"/>
    <p:sldId id="259"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703" autoAdjust="0"/>
  </p:normalViewPr>
  <p:slideViewPr>
    <p:cSldViewPr snapToGrid="0">
      <p:cViewPr varScale="1">
        <p:scale>
          <a:sx n="105" d="100"/>
          <a:sy n="105" d="100"/>
        </p:scale>
        <p:origin x="-7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F94C1-24DB-4197-BB6E-8D1E1CE5BC21}" type="datetimeFigureOut">
              <a:rPr lang="en-GB" smtClean="0"/>
              <a:t>29/11/2022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BA0E7-6FB6-4015-8972-B1653E7084A5}" type="slidenum">
              <a:rPr lang="en-GB" smtClean="0"/>
              <a:t>‹#›</a:t>
            </a:fld>
            <a:endParaRPr lang="en-GB"/>
          </a:p>
        </p:txBody>
      </p:sp>
    </p:spTree>
    <p:extLst>
      <p:ext uri="{BB962C8B-B14F-4D97-AF65-F5344CB8AC3E}">
        <p14:creationId xmlns:p14="http://schemas.microsoft.com/office/powerpoint/2010/main" val="56743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Biodiversity describes the variety of life on Earth.</a:t>
            </a:r>
          </a:p>
          <a:p>
            <a:r>
              <a:rPr lang="en-US" dirty="0" smtClean="0"/>
              <a:t>It encompasses all forms of life – from the smallest living things we can only see under microscopes, to oak trees and giant mammals, like whales. Biodiversity can be found in all kinds of places (like these pictures show): forests, oceans, city </a:t>
            </a:r>
            <a:r>
              <a:rPr lang="en-US" dirty="0" err="1" smtClean="0"/>
              <a:t>centres</a:t>
            </a:r>
            <a:r>
              <a:rPr lang="en-US" dirty="0" smtClean="0"/>
              <a:t>, even wastelands and school ponds.</a:t>
            </a:r>
          </a:p>
          <a:p>
            <a:endParaRPr lang="en-GB" dirty="0"/>
          </a:p>
        </p:txBody>
      </p:sp>
      <p:sp>
        <p:nvSpPr>
          <p:cNvPr id="4" name="Slide Number Placeholder 3"/>
          <p:cNvSpPr>
            <a:spLocks noGrp="1"/>
          </p:cNvSpPr>
          <p:nvPr>
            <p:ph type="sldNum" sz="quarter" idx="10"/>
          </p:nvPr>
        </p:nvSpPr>
        <p:spPr/>
        <p:txBody>
          <a:bodyPr/>
          <a:lstStyle/>
          <a:p>
            <a:fld id="{E4BBA0E7-6FB6-4015-8972-B1653E7084A5}" type="slidenum">
              <a:rPr lang="en-GB" smtClean="0"/>
              <a:t>3</a:t>
            </a:fld>
            <a:endParaRPr lang="en-GB"/>
          </a:p>
        </p:txBody>
      </p:sp>
    </p:spTree>
    <p:extLst>
      <p:ext uri="{BB962C8B-B14F-4D97-AF65-F5344CB8AC3E}">
        <p14:creationId xmlns:p14="http://schemas.microsoft.com/office/powerpoint/2010/main" val="259064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Biodiversity matters because it helps preserve the natural living systems – or ecosystems – that provide us with food, fuel, health, wealth, and other vital services.</a:t>
            </a:r>
          </a:p>
          <a:p>
            <a:r>
              <a:rPr lang="en-US" dirty="0" smtClean="0"/>
              <a:t>This rock pool is an example of an ecosystem.</a:t>
            </a:r>
          </a:p>
          <a:p>
            <a:r>
              <a:rPr lang="en-US" dirty="0" smtClean="0"/>
              <a:t>Ask pupils what they can see in the rock pool. </a:t>
            </a:r>
          </a:p>
          <a:p>
            <a:r>
              <a:rPr lang="en-US" dirty="0" smtClean="0"/>
              <a:t>An ecosystem describes an area where the living environment (plants, animals, bugs and other organisms) interacts with the non-living environment. They are important because they provide us with many of the things we use in everyday life (from aspirin to timber) and also play a huge part in regulating and supporting how the Earth works.</a:t>
            </a:r>
          </a:p>
          <a:p>
            <a:endParaRPr lang="en-GB" dirty="0"/>
          </a:p>
        </p:txBody>
      </p:sp>
      <p:sp>
        <p:nvSpPr>
          <p:cNvPr id="4" name="Slide Number Placeholder 3"/>
          <p:cNvSpPr>
            <a:spLocks noGrp="1"/>
          </p:cNvSpPr>
          <p:nvPr>
            <p:ph type="sldNum" sz="quarter" idx="10"/>
          </p:nvPr>
        </p:nvSpPr>
        <p:spPr/>
        <p:txBody>
          <a:bodyPr/>
          <a:lstStyle/>
          <a:p>
            <a:fld id="{E4BBA0E7-6FB6-4015-8972-B1653E7084A5}" type="slidenum">
              <a:rPr lang="en-GB" smtClean="0"/>
              <a:t>4</a:t>
            </a:fld>
            <a:endParaRPr lang="en-GB"/>
          </a:p>
        </p:txBody>
      </p:sp>
    </p:spTree>
    <p:extLst>
      <p:ext uri="{BB962C8B-B14F-4D97-AF65-F5344CB8AC3E}">
        <p14:creationId xmlns:p14="http://schemas.microsoft.com/office/powerpoint/2010/main" val="6418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Threats to biodiversity include destruction or fragmentation of habitats; modern farming methods; pollution and the introduction of new species to existing ecosystems. Climate change could also have a dramatic impact on biodiversity, altering lifecycles, migratory events, lengths of growing seasons and species distributions.</a:t>
            </a:r>
          </a:p>
          <a:p>
            <a:r>
              <a:rPr lang="en-US" dirty="0" smtClean="0"/>
              <a:t>If we lose biodiversity, we could also lose one of our ways of tackling the impact of climate change. For example, areas of biodiversity can reduce vulnerability to natural disasters: mangrove swamps help protect coastal areas from the damage of tropical storms. Also, plants and soil store CO2 (a greenhouse gas that contributes to climate change), reducing how much is released into the atmosphere.</a:t>
            </a:r>
          </a:p>
          <a:p>
            <a:endParaRPr lang="en-GB" dirty="0"/>
          </a:p>
        </p:txBody>
      </p:sp>
      <p:sp>
        <p:nvSpPr>
          <p:cNvPr id="4" name="Slide Number Placeholder 3"/>
          <p:cNvSpPr>
            <a:spLocks noGrp="1"/>
          </p:cNvSpPr>
          <p:nvPr>
            <p:ph type="sldNum" sz="quarter" idx="10"/>
          </p:nvPr>
        </p:nvSpPr>
        <p:spPr/>
        <p:txBody>
          <a:bodyPr/>
          <a:lstStyle/>
          <a:p>
            <a:fld id="{E4BBA0E7-6FB6-4015-8972-B1653E7084A5}" type="slidenum">
              <a:rPr lang="en-GB" smtClean="0"/>
              <a:t>5</a:t>
            </a:fld>
            <a:endParaRPr lang="en-GB"/>
          </a:p>
        </p:txBody>
      </p:sp>
    </p:spTree>
    <p:extLst>
      <p:ext uri="{BB962C8B-B14F-4D97-AF65-F5344CB8AC3E}">
        <p14:creationId xmlns:p14="http://schemas.microsoft.com/office/powerpoint/2010/main" val="142894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Convention on Biological Diversity was set up at the Rio ‘Earth’ Summit in 1992 to conserve biodiversity around the world. But there are also smaller, national and even regional initiatives with similar aims.</a:t>
            </a:r>
          </a:p>
          <a:p>
            <a:r>
              <a:rPr lang="en-US" dirty="0" smtClean="0"/>
              <a:t>FORRU in Thailand is one such example. FORRU stands for Forest Restoration Research Unit. It’s an </a:t>
            </a:r>
            <a:r>
              <a:rPr lang="en-US" dirty="0" err="1" smtClean="0"/>
              <a:t>organisation</a:t>
            </a:r>
            <a:r>
              <a:rPr lang="en-US" dirty="0" smtClean="0"/>
              <a:t> operating out of Chiang Mai University and they are dedicating to restoring forests in northern </a:t>
            </a:r>
            <a:r>
              <a:rPr lang="en-US" dirty="0" err="1" smtClean="0"/>
              <a:t>Thailand.The</a:t>
            </a:r>
            <a:r>
              <a:rPr lang="en-US" dirty="0" smtClean="0"/>
              <a:t> country has lost more than half of its natural forest cover since 1961, but FORRU is working hard to replace this. It is working with local community groups to train them on how to replant deforested parts of the rainforest, and focus on key species to attract wildlife into the area and increase the biodiversity of plants and animals.</a:t>
            </a:r>
          </a:p>
          <a:p>
            <a:endParaRPr lang="en-GB" dirty="0"/>
          </a:p>
        </p:txBody>
      </p:sp>
      <p:sp>
        <p:nvSpPr>
          <p:cNvPr id="4" name="Slide Number Placeholder 3"/>
          <p:cNvSpPr>
            <a:spLocks noGrp="1"/>
          </p:cNvSpPr>
          <p:nvPr>
            <p:ph type="sldNum" sz="quarter" idx="10"/>
          </p:nvPr>
        </p:nvSpPr>
        <p:spPr/>
        <p:txBody>
          <a:bodyPr/>
          <a:lstStyle/>
          <a:p>
            <a:fld id="{E4BBA0E7-6FB6-4015-8972-B1653E7084A5}" type="slidenum">
              <a:rPr lang="en-GB" smtClean="0"/>
              <a:t>6</a:t>
            </a:fld>
            <a:endParaRPr lang="en-GB"/>
          </a:p>
        </p:txBody>
      </p:sp>
    </p:spTree>
    <p:extLst>
      <p:ext uri="{BB962C8B-B14F-4D97-AF65-F5344CB8AC3E}">
        <p14:creationId xmlns:p14="http://schemas.microsoft.com/office/powerpoint/2010/main" val="397012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E52DEA2-7AF5-4A3D-992E-51C1FB150010}" type="datetimeFigureOut">
              <a:rPr lang="en-GB" smtClean="0"/>
              <a:t>29/11/2022</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56A01D-92FD-49BB-90D3-BB1D5CFB5BFC}"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22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2DEA2-7AF5-4A3D-992E-51C1FB150010}"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205935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2DEA2-7AF5-4A3D-992E-51C1FB150010}"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214377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2DEA2-7AF5-4A3D-992E-51C1FB150010}"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256820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52DEA2-7AF5-4A3D-992E-51C1FB150010}"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6A01D-92FD-49BB-90D3-BB1D5CFB5BFC}"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6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52DEA2-7AF5-4A3D-992E-51C1FB150010}"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12648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52DEA2-7AF5-4A3D-992E-51C1FB150010}" type="datetimeFigureOut">
              <a:rPr lang="en-GB" smtClean="0"/>
              <a:t>29/11/2022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343959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2DEA2-7AF5-4A3D-992E-51C1FB150010}" type="datetimeFigureOut">
              <a:rPr lang="en-GB" smtClean="0"/>
              <a:t>29/11/2022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307505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2DEA2-7AF5-4A3D-992E-51C1FB150010}" type="datetimeFigureOut">
              <a:rPr lang="en-GB" smtClean="0"/>
              <a:t>29/11/2022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110121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52DEA2-7AF5-4A3D-992E-51C1FB150010}"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101493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52DEA2-7AF5-4A3D-992E-51C1FB150010}"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6A01D-92FD-49BB-90D3-BB1D5CFB5BFC}" type="slidenum">
              <a:rPr lang="en-GB" smtClean="0"/>
              <a:t>‹#›</a:t>
            </a:fld>
            <a:endParaRPr lang="en-GB"/>
          </a:p>
        </p:txBody>
      </p:sp>
    </p:spTree>
    <p:extLst>
      <p:ext uri="{BB962C8B-B14F-4D97-AF65-F5344CB8AC3E}">
        <p14:creationId xmlns:p14="http://schemas.microsoft.com/office/powerpoint/2010/main" val="2412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E52DEA2-7AF5-4A3D-992E-51C1FB150010}" type="datetimeFigureOut">
              <a:rPr lang="en-GB" smtClean="0"/>
              <a:t>29/11/2022</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456A01D-92FD-49BB-90D3-BB1D5CFB5BFC}" type="slidenum">
              <a:rPr lang="en-GB" smtClean="0"/>
              <a:t>‹#›</a:t>
            </a:fld>
            <a:endParaRPr lang="en-GB"/>
          </a:p>
        </p:txBody>
      </p:sp>
    </p:spTree>
    <p:extLst>
      <p:ext uri="{BB962C8B-B14F-4D97-AF65-F5344CB8AC3E}">
        <p14:creationId xmlns:p14="http://schemas.microsoft.com/office/powerpoint/2010/main" val="2380166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Biodiverisity</a:t>
            </a:r>
            <a:endParaRPr lang="en-GB" dirty="0"/>
          </a:p>
        </p:txBody>
      </p:sp>
      <p:sp>
        <p:nvSpPr>
          <p:cNvPr id="3" name="Subtitle 2"/>
          <p:cNvSpPr>
            <a:spLocks noGrp="1"/>
          </p:cNvSpPr>
          <p:nvPr>
            <p:ph type="subTitle" idx="1"/>
          </p:nvPr>
        </p:nvSpPr>
        <p:spPr/>
        <p:txBody>
          <a:bodyPr/>
          <a:lstStyle/>
          <a:p>
            <a:r>
              <a:rPr lang="en-US" dirty="0"/>
              <a:t>Own your own, think about what the word biodiversity means, and why it might be important </a:t>
            </a:r>
            <a:r>
              <a:rPr lang="en-US" dirty="0" smtClean="0"/>
              <a:t>. After a minute tell the person next to you about your ideas.</a:t>
            </a:r>
            <a:endParaRPr lang="en-US" dirty="0"/>
          </a:p>
          <a:p>
            <a:endParaRPr lang="en-GB" dirty="0"/>
          </a:p>
        </p:txBody>
      </p:sp>
    </p:spTree>
    <p:extLst>
      <p:ext uri="{BB962C8B-B14F-4D97-AF65-F5344CB8AC3E}">
        <p14:creationId xmlns:p14="http://schemas.microsoft.com/office/powerpoint/2010/main" val="186524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rtlCol="0">
            <a:normAutofit/>
          </a:bodyPr>
          <a:lstStyle/>
          <a:p>
            <a:pPr fontAlgn="auto">
              <a:spcAft>
                <a:spcPts val="0"/>
              </a:spcAft>
              <a:defRPr/>
            </a:pPr>
            <a:r>
              <a:rPr lang="en-GB" u="sng" dirty="0" smtClean="0">
                <a:solidFill>
                  <a:schemeClr val="accent1"/>
                </a:solidFill>
              </a:rPr>
              <a:t>BIO</a:t>
            </a:r>
            <a:r>
              <a:rPr lang="en-GB" dirty="0" smtClean="0"/>
              <a:t> </a:t>
            </a:r>
            <a:r>
              <a:rPr lang="en-GB" u="sng" dirty="0" smtClean="0">
                <a:solidFill>
                  <a:schemeClr val="accent6">
                    <a:lumMod val="75000"/>
                  </a:schemeClr>
                </a:solidFill>
              </a:rPr>
              <a:t>DIVERSITY</a:t>
            </a:r>
            <a:endParaRPr lang="en-GB" u="sng" dirty="0">
              <a:solidFill>
                <a:schemeClr val="accent6">
                  <a:lumMod val="75000"/>
                </a:schemeClr>
              </a:solidFill>
            </a:endParaRPr>
          </a:p>
        </p:txBody>
      </p:sp>
      <p:sp>
        <p:nvSpPr>
          <p:cNvPr id="5" name="Content Placeholder 2"/>
          <p:cNvSpPr>
            <a:spLocks noGrp="1"/>
          </p:cNvSpPr>
          <p:nvPr>
            <p:ph idx="1"/>
          </p:nvPr>
        </p:nvSpPr>
        <p:spPr>
          <a:xfrm>
            <a:off x="457200" y="1600200"/>
            <a:ext cx="4330700" cy="4525963"/>
          </a:xfrm>
        </p:spPr>
        <p:txBody>
          <a:bodyPr/>
          <a:lstStyle/>
          <a:p>
            <a:endParaRPr lang="en-GB" altLang="en-US" dirty="0" smtClean="0"/>
          </a:p>
          <a:p>
            <a:endParaRPr lang="en-GB" altLang="en-US" dirty="0" smtClean="0"/>
          </a:p>
          <a:p>
            <a:pPr marL="45720" indent="0">
              <a:buNone/>
            </a:pPr>
            <a:r>
              <a:rPr lang="en-GB" altLang="en-US" sz="3200" dirty="0"/>
              <a:t>b</a:t>
            </a:r>
            <a:r>
              <a:rPr lang="en-GB" altLang="en-US" sz="3200" dirty="0" smtClean="0">
                <a:solidFill>
                  <a:schemeClr val="accent1"/>
                </a:solidFill>
              </a:rPr>
              <a:t>io=</a:t>
            </a:r>
          </a:p>
          <a:p>
            <a:r>
              <a:rPr lang="en-GB" altLang="en-US" sz="3200" dirty="0" smtClean="0">
                <a:solidFill>
                  <a:schemeClr val="accent1"/>
                </a:solidFill>
              </a:rPr>
              <a:t> biological  organisms  (living things)</a:t>
            </a:r>
          </a:p>
        </p:txBody>
      </p:sp>
      <p:cxnSp>
        <p:nvCxnSpPr>
          <p:cNvPr id="6" name="Straight Arrow Connector 5"/>
          <p:cNvCxnSpPr/>
          <p:nvPr/>
        </p:nvCxnSpPr>
        <p:spPr>
          <a:xfrm>
            <a:off x="1031875" y="1212535"/>
            <a:ext cx="819785" cy="17481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95739" y="1144911"/>
            <a:ext cx="1548604" cy="1415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5544342" y="1417638"/>
            <a:ext cx="5474177" cy="4525963"/>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GB" sz="3200" dirty="0">
              <a:latin typeface="+mn-lt"/>
            </a:endParaRPr>
          </a:p>
          <a:p>
            <a:pPr fontAlgn="auto">
              <a:spcBef>
                <a:spcPct val="20000"/>
              </a:spcBef>
              <a:spcAft>
                <a:spcPts val="0"/>
              </a:spcAft>
              <a:defRPr/>
            </a:pPr>
            <a:endParaRPr lang="en-GB" sz="3200" dirty="0" smtClean="0"/>
          </a:p>
          <a:p>
            <a:pPr fontAlgn="auto">
              <a:spcBef>
                <a:spcPct val="20000"/>
              </a:spcBef>
              <a:spcAft>
                <a:spcPts val="0"/>
              </a:spcAft>
              <a:defRPr/>
            </a:pPr>
            <a:r>
              <a:rPr lang="en-GB" sz="3200" dirty="0" smtClean="0">
                <a:solidFill>
                  <a:schemeClr val="accent6">
                    <a:lumMod val="75000"/>
                  </a:schemeClr>
                </a:solidFill>
                <a:latin typeface="+mn-lt"/>
              </a:rPr>
              <a:t>diversity</a:t>
            </a:r>
            <a:r>
              <a:rPr lang="en-GB" sz="3200" dirty="0">
                <a:solidFill>
                  <a:schemeClr val="accent6">
                    <a:lumMod val="75000"/>
                  </a:schemeClr>
                </a:solidFill>
                <a:latin typeface="+mn-lt"/>
              </a:rPr>
              <a:t>= the amount   		of variation</a:t>
            </a:r>
          </a:p>
          <a:p>
            <a:pPr marL="342900" indent="-342900" fontAlgn="auto">
              <a:spcBef>
                <a:spcPct val="20000"/>
              </a:spcBef>
              <a:spcAft>
                <a:spcPts val="0"/>
              </a:spcAft>
              <a:defRPr/>
            </a:pPr>
            <a:r>
              <a:rPr lang="en-GB" sz="3200" dirty="0">
                <a:solidFill>
                  <a:schemeClr val="accent6">
                    <a:lumMod val="75000"/>
                  </a:schemeClr>
                </a:solidFill>
                <a:latin typeface="+mn-lt"/>
              </a:rPr>
              <a:t>very diverse=very different!</a:t>
            </a:r>
          </a:p>
        </p:txBody>
      </p:sp>
    </p:spTree>
    <p:extLst>
      <p:ext uri="{BB962C8B-B14F-4D97-AF65-F5344CB8AC3E}">
        <p14:creationId xmlns:p14="http://schemas.microsoft.com/office/powerpoint/2010/main" val="928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 y="1347559"/>
            <a:ext cx="5755076" cy="412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ssembly v3 P_1.jpg"/>
          <p:cNvPicPr>
            <a:picLocks noChangeAspect="1"/>
          </p:cNvPicPr>
          <p:nvPr/>
        </p:nvPicPr>
        <p:blipFill>
          <a:blip r:embed="rId4"/>
          <a:srcRect/>
          <a:stretch>
            <a:fillRect/>
          </a:stretch>
        </p:blipFill>
        <p:spPr bwMode="auto">
          <a:xfrm>
            <a:off x="6268923" y="1347560"/>
            <a:ext cx="2724052" cy="4122511"/>
          </a:xfrm>
          <a:prstGeom prst="rect">
            <a:avLst/>
          </a:prstGeom>
          <a:noFill/>
          <a:ln w="9525">
            <a:noFill/>
            <a:miter lim="800000"/>
            <a:headEnd/>
            <a:tailEnd/>
          </a:ln>
        </p:spPr>
      </p:pic>
      <p:pic>
        <p:nvPicPr>
          <p:cNvPr id="6" name="Picture 5" descr="Assembly v3 imag2 P_1.jpg"/>
          <p:cNvPicPr>
            <a:picLocks noChangeAspect="1"/>
          </p:cNvPicPr>
          <p:nvPr/>
        </p:nvPicPr>
        <p:blipFill>
          <a:blip r:embed="rId5"/>
          <a:srcRect/>
          <a:stretch>
            <a:fillRect/>
          </a:stretch>
        </p:blipFill>
        <p:spPr bwMode="auto">
          <a:xfrm>
            <a:off x="9183106" y="1347559"/>
            <a:ext cx="2724053" cy="4122511"/>
          </a:xfrm>
          <a:prstGeom prst="rect">
            <a:avLst/>
          </a:prstGeom>
          <a:noFill/>
          <a:ln w="9525">
            <a:noFill/>
            <a:miter lim="800000"/>
            <a:headEnd/>
            <a:tailEnd/>
          </a:ln>
        </p:spPr>
      </p:pic>
    </p:spTree>
    <p:extLst>
      <p:ext uri="{BB962C8B-B14F-4D97-AF65-F5344CB8AC3E}">
        <p14:creationId xmlns:p14="http://schemas.microsoft.com/office/powerpoint/2010/main" val="254280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97" y="262453"/>
            <a:ext cx="3793402" cy="284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57195" y="1892174"/>
            <a:ext cx="1032095" cy="853192"/>
          </a:xfrm>
          <a:prstGeom prst="ellipse">
            <a:avLst/>
          </a:prstGeom>
          <a:solidFill>
            <a:srgbClr val="00B050">
              <a:alpha val="32941"/>
            </a:srgb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18510630">
            <a:off x="2812438" y="2080502"/>
            <a:ext cx="1051299" cy="2221819"/>
          </a:xfrm>
          <a:prstGeom prst="downArrow">
            <a:avLst/>
          </a:prstGeom>
          <a:solidFill>
            <a:srgbClr val="00B050">
              <a:alpha val="47059"/>
            </a:srgb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851" y="262453"/>
            <a:ext cx="5043092" cy="33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7528" y="3756996"/>
            <a:ext cx="4157583" cy="277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3383733"/>
            <a:ext cx="2974063" cy="4525963"/>
          </a:xfrm>
        </p:spPr>
        <p:txBody>
          <a:bodyPr/>
          <a:lstStyle/>
          <a:p>
            <a:endParaRPr lang="en-GB" altLang="en-US" dirty="0" smtClean="0"/>
          </a:p>
          <a:p>
            <a:endParaRPr lang="en-GB" altLang="en-US" dirty="0" smtClean="0"/>
          </a:p>
          <a:p>
            <a:pPr marL="45720" indent="0">
              <a:buNone/>
            </a:pPr>
            <a:r>
              <a:rPr lang="en-GB" altLang="en-US" sz="3200" dirty="0" smtClean="0"/>
              <a:t>What can you see in the rock pool?</a:t>
            </a:r>
            <a:endParaRPr lang="en-GB" altLang="en-US" sz="3200" dirty="0" smtClean="0">
              <a:solidFill>
                <a:schemeClr val="accent1"/>
              </a:solidFill>
            </a:endParaRPr>
          </a:p>
        </p:txBody>
      </p:sp>
    </p:spTree>
    <p:extLst>
      <p:ext uri="{BB962C8B-B14F-4D97-AF65-F5344CB8AC3E}">
        <p14:creationId xmlns:p14="http://schemas.microsoft.com/office/powerpoint/2010/main" val="23692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3281983" y="781359"/>
            <a:ext cx="5603132" cy="737652"/>
          </a:xfrm>
          <a:prstGeom prst="trapezoid">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itle 1"/>
          <p:cNvSpPr txBox="1">
            <a:spLocks/>
          </p:cNvSpPr>
          <p:nvPr/>
        </p:nvSpPr>
        <p:spPr bwMode="auto">
          <a:xfrm>
            <a:off x="2024390" y="781359"/>
            <a:ext cx="8143219" cy="625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4800"/>
              </a:lnSpc>
            </a:pPr>
            <a:r>
              <a:rPr lang="en-US" sz="3200" dirty="0">
                <a:solidFill>
                  <a:srgbClr val="FFFFFF"/>
                </a:solidFill>
                <a:latin typeface="Arial Black"/>
                <a:ea typeface="ＭＳ Ｐゴシック"/>
                <a:cs typeface="Arial Black"/>
              </a:rPr>
              <a:t>Threats to biodiversity</a:t>
            </a:r>
          </a:p>
        </p:txBody>
      </p:sp>
      <p:sp>
        <p:nvSpPr>
          <p:cNvPr id="7" name="TextBox 6"/>
          <p:cNvSpPr txBox="1">
            <a:spLocks/>
          </p:cNvSpPr>
          <p:nvPr/>
        </p:nvSpPr>
        <p:spPr>
          <a:xfrm>
            <a:off x="7230989" y="2032277"/>
            <a:ext cx="4457602" cy="39085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600"/>
              </a:lnSpc>
              <a:buNone/>
            </a:pPr>
            <a:r>
              <a:rPr lang="en-US" sz="2800" dirty="0">
                <a:ea typeface="ＭＳ Ｐゴシック"/>
                <a:cs typeface="Arial" charset="0"/>
              </a:rPr>
              <a:t>Biodiversity is affected </a:t>
            </a:r>
          </a:p>
          <a:p>
            <a:pPr>
              <a:lnSpc>
                <a:spcPts val="2600"/>
              </a:lnSpc>
              <a:buNone/>
            </a:pPr>
            <a:r>
              <a:rPr lang="en-US" sz="2800" dirty="0">
                <a:ea typeface="ＭＳ Ｐゴシック"/>
                <a:cs typeface="Arial" charset="0"/>
              </a:rPr>
              <a:t>by problems like</a:t>
            </a:r>
            <a:r>
              <a:rPr lang="en-US" sz="2800" dirty="0" smtClean="0">
                <a:ea typeface="ＭＳ Ｐゴシック"/>
                <a:cs typeface="Arial" charset="0"/>
              </a:rPr>
              <a:t>:</a:t>
            </a:r>
          </a:p>
          <a:p>
            <a:pPr>
              <a:lnSpc>
                <a:spcPts val="2600"/>
              </a:lnSpc>
              <a:buNone/>
            </a:pPr>
            <a:endParaRPr lang="en-US" sz="2800" dirty="0">
              <a:ea typeface="ＭＳ Ｐゴシック"/>
              <a:cs typeface="Arial" charset="0"/>
            </a:endParaRPr>
          </a:p>
          <a:p>
            <a:pPr marL="457200" indent="-457200">
              <a:lnSpc>
                <a:spcPts val="2600"/>
              </a:lnSpc>
              <a:buClr>
                <a:srgbClr val="F59C00"/>
              </a:buClr>
              <a:buFont typeface="Arial" panose="020B0604020202020204" pitchFamily="34" charset="0"/>
              <a:buChar char="•"/>
            </a:pPr>
            <a:r>
              <a:rPr lang="en-US" sz="2800" dirty="0">
                <a:ea typeface="ＭＳ Ｐゴシック"/>
                <a:cs typeface="Arial" charset="0"/>
              </a:rPr>
              <a:t>pollution </a:t>
            </a:r>
          </a:p>
          <a:p>
            <a:pPr marL="457200" indent="-457200">
              <a:lnSpc>
                <a:spcPts val="2600"/>
              </a:lnSpc>
              <a:buClr>
                <a:srgbClr val="F59C00"/>
              </a:buClr>
              <a:buFont typeface="Arial" panose="020B0604020202020204" pitchFamily="34" charset="0"/>
              <a:buChar char="•"/>
            </a:pPr>
            <a:r>
              <a:rPr lang="en-US" sz="2800" dirty="0">
                <a:ea typeface="ＭＳ Ｐゴシック"/>
                <a:cs typeface="Arial" charset="0"/>
              </a:rPr>
              <a:t>climate change  </a:t>
            </a:r>
          </a:p>
          <a:p>
            <a:pPr marL="457200" indent="-457200">
              <a:lnSpc>
                <a:spcPts val="2600"/>
              </a:lnSpc>
              <a:buClr>
                <a:srgbClr val="F59C00"/>
              </a:buClr>
              <a:buFont typeface="Arial" panose="020B0604020202020204" pitchFamily="34" charset="0"/>
              <a:buChar char="•"/>
            </a:pPr>
            <a:r>
              <a:rPr lang="en-US" sz="2800" dirty="0">
                <a:ea typeface="ＭＳ Ｐゴシック"/>
                <a:cs typeface="Arial" charset="0"/>
              </a:rPr>
              <a:t>people’s need for land to</a:t>
            </a:r>
          </a:p>
          <a:p>
            <a:pPr marL="457200" indent="-457200">
              <a:lnSpc>
                <a:spcPts val="2600"/>
              </a:lnSpc>
              <a:buClr>
                <a:srgbClr val="F59C00"/>
              </a:buClr>
              <a:buFont typeface="Arial" panose="020B0604020202020204" pitchFamily="34" charset="0"/>
              <a:buChar char="•"/>
            </a:pPr>
            <a:r>
              <a:rPr lang="en-US" sz="2800" dirty="0">
                <a:ea typeface="ＭＳ Ｐゴシック"/>
                <a:cs typeface="Arial" charset="0"/>
              </a:rPr>
              <a:t>grow food and build houses</a:t>
            </a:r>
          </a:p>
          <a:p>
            <a:pPr>
              <a:lnSpc>
                <a:spcPts val="2600"/>
              </a:lnSpc>
            </a:pPr>
            <a:endParaRPr lang="en-US" sz="2800" b="1" dirty="0">
              <a:latin typeface="Calibri" pitchFamily="34" charset="0"/>
              <a:ea typeface="ＭＳ Ｐゴシック"/>
              <a:cs typeface="Arial" charset="0"/>
            </a:endParaRPr>
          </a:p>
        </p:txBody>
      </p:sp>
      <p:pic>
        <p:nvPicPr>
          <p:cNvPr id="4100" name="Picture 4" descr="What is biodiversity? Its definition, protection, loss and CSR commi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88" y="2032277"/>
            <a:ext cx="6104597" cy="372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6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sembly v3 imag2 P_5.jpg"/>
          <p:cNvPicPr>
            <a:picLocks noChangeAspect="1"/>
          </p:cNvPicPr>
          <p:nvPr/>
        </p:nvPicPr>
        <p:blipFill>
          <a:blip r:embed="rId3"/>
          <a:srcRect/>
          <a:stretch>
            <a:fillRect/>
          </a:stretch>
        </p:blipFill>
        <p:spPr bwMode="auto">
          <a:xfrm>
            <a:off x="2347483" y="3920937"/>
            <a:ext cx="3272019" cy="2453354"/>
          </a:xfrm>
          <a:prstGeom prst="rect">
            <a:avLst/>
          </a:prstGeom>
          <a:noFill/>
          <a:ln w="9525">
            <a:noFill/>
            <a:miter lim="800000"/>
            <a:headEnd/>
            <a:tailEnd/>
          </a:ln>
        </p:spPr>
      </p:pic>
      <p:pic>
        <p:nvPicPr>
          <p:cNvPr id="5" name="Picture 4" descr="Assembly v3 P_5.jpg"/>
          <p:cNvPicPr>
            <a:picLocks noChangeAspect="1"/>
          </p:cNvPicPr>
          <p:nvPr/>
        </p:nvPicPr>
        <p:blipFill>
          <a:blip r:embed="rId4"/>
          <a:srcRect/>
          <a:stretch>
            <a:fillRect/>
          </a:stretch>
        </p:blipFill>
        <p:spPr bwMode="auto">
          <a:xfrm>
            <a:off x="375929" y="1067248"/>
            <a:ext cx="3272020" cy="2442791"/>
          </a:xfrm>
          <a:prstGeom prst="rect">
            <a:avLst/>
          </a:prstGeom>
          <a:noFill/>
          <a:ln w="9525">
            <a:noFill/>
            <a:miter lim="800000"/>
            <a:headEnd/>
            <a:tailEnd/>
          </a:ln>
        </p:spPr>
      </p:pic>
      <p:sp>
        <p:nvSpPr>
          <p:cNvPr id="6" name="Trapezoid 5"/>
          <p:cNvSpPr/>
          <p:nvPr/>
        </p:nvSpPr>
        <p:spPr>
          <a:xfrm>
            <a:off x="3281983" y="441664"/>
            <a:ext cx="5603132" cy="625584"/>
          </a:xfrm>
          <a:prstGeom prst="trapezoid">
            <a:avLst/>
          </a:prstGeom>
          <a:solidFill>
            <a:srgbClr val="13A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itle 1"/>
          <p:cNvSpPr txBox="1">
            <a:spLocks/>
          </p:cNvSpPr>
          <p:nvPr/>
        </p:nvSpPr>
        <p:spPr bwMode="auto">
          <a:xfrm>
            <a:off x="2011939" y="406307"/>
            <a:ext cx="8143219" cy="625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4800"/>
              </a:lnSpc>
            </a:pPr>
            <a:r>
              <a:rPr lang="en-US" sz="3200" dirty="0">
                <a:solidFill>
                  <a:srgbClr val="FFFFFF"/>
                </a:solidFill>
                <a:latin typeface="Arial Black"/>
                <a:ea typeface="ＭＳ Ｐゴシック"/>
                <a:cs typeface="Arial Black"/>
              </a:rPr>
              <a:t>Protecting biodiversity</a:t>
            </a:r>
          </a:p>
        </p:txBody>
      </p:sp>
      <p:sp>
        <p:nvSpPr>
          <p:cNvPr id="8" name="TextBox 7"/>
          <p:cNvSpPr txBox="1">
            <a:spLocks/>
          </p:cNvSpPr>
          <p:nvPr/>
        </p:nvSpPr>
        <p:spPr>
          <a:xfrm>
            <a:off x="6579140" y="1653146"/>
            <a:ext cx="4457602" cy="39085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ts val="3000"/>
              </a:lnSpc>
              <a:buNone/>
            </a:pPr>
            <a:r>
              <a:rPr lang="en-US" sz="2800" dirty="0">
                <a:latin typeface="Calibri" pitchFamily="34" charset="0"/>
                <a:ea typeface="ＭＳ Ｐゴシック"/>
                <a:cs typeface="Arial" charset="0"/>
              </a:rPr>
              <a:t>Biodiversity may be under </a:t>
            </a:r>
            <a:br>
              <a:rPr lang="en-US" sz="2800" dirty="0">
                <a:latin typeface="Calibri" pitchFamily="34" charset="0"/>
                <a:ea typeface="ＭＳ Ｐゴシック"/>
                <a:cs typeface="Arial" charset="0"/>
              </a:rPr>
            </a:br>
            <a:r>
              <a:rPr lang="en-US" sz="2800" dirty="0">
                <a:latin typeface="Calibri" pitchFamily="34" charset="0"/>
                <a:ea typeface="ＭＳ Ｐゴシック"/>
                <a:cs typeface="Arial" charset="0"/>
              </a:rPr>
              <a:t>threat but the good news </a:t>
            </a:r>
            <a:br>
              <a:rPr lang="en-US" sz="2800" dirty="0">
                <a:latin typeface="Calibri" pitchFamily="34" charset="0"/>
                <a:ea typeface="ＭＳ Ｐゴシック"/>
                <a:cs typeface="Arial" charset="0"/>
              </a:rPr>
            </a:br>
            <a:r>
              <a:rPr lang="en-US" sz="2800" dirty="0">
                <a:latin typeface="Calibri" pitchFamily="34" charset="0"/>
                <a:ea typeface="ＭＳ Ｐゴシック"/>
                <a:cs typeface="Arial" charset="0"/>
              </a:rPr>
              <a:t>is there are </a:t>
            </a:r>
            <a:r>
              <a:rPr lang="en-US" sz="2800" dirty="0" err="1">
                <a:latin typeface="Calibri" pitchFamily="34" charset="0"/>
                <a:ea typeface="ＭＳ Ｐゴシック"/>
                <a:cs typeface="Arial" charset="0"/>
              </a:rPr>
              <a:t>organisations</a:t>
            </a:r>
            <a:r>
              <a:rPr lang="en-US" sz="2800" dirty="0">
                <a:latin typeface="Calibri" pitchFamily="34" charset="0"/>
                <a:ea typeface="ＭＳ Ｐゴシック"/>
                <a:cs typeface="Arial" charset="0"/>
              </a:rPr>
              <a:t> </a:t>
            </a:r>
            <a:br>
              <a:rPr lang="en-US" sz="2800" dirty="0">
                <a:latin typeface="Calibri" pitchFamily="34" charset="0"/>
                <a:ea typeface="ＭＳ Ｐゴシック"/>
                <a:cs typeface="Arial" charset="0"/>
              </a:rPr>
            </a:br>
            <a:r>
              <a:rPr lang="en-US" sz="2800" dirty="0">
                <a:latin typeface="Calibri" pitchFamily="34" charset="0"/>
                <a:ea typeface="ＭＳ Ｐゴシック"/>
                <a:cs typeface="Arial" charset="0"/>
              </a:rPr>
              <a:t>working hard to prevent the </a:t>
            </a:r>
            <a:br>
              <a:rPr lang="en-US" sz="2800" dirty="0">
                <a:latin typeface="Calibri" pitchFamily="34" charset="0"/>
                <a:ea typeface="ＭＳ Ｐゴシック"/>
                <a:cs typeface="Arial" charset="0"/>
              </a:rPr>
            </a:br>
            <a:r>
              <a:rPr lang="en-US" sz="2800" dirty="0">
                <a:latin typeface="Calibri" pitchFamily="34" charset="0"/>
                <a:ea typeface="ＭＳ Ｐゴシック"/>
                <a:cs typeface="Arial" charset="0"/>
              </a:rPr>
              <a:t>extinction of species and</a:t>
            </a:r>
            <a:br>
              <a:rPr lang="en-US" sz="2800" dirty="0">
                <a:latin typeface="Calibri" pitchFamily="34" charset="0"/>
                <a:ea typeface="ＭＳ Ｐゴシック"/>
                <a:cs typeface="Arial" charset="0"/>
              </a:rPr>
            </a:br>
            <a:r>
              <a:rPr lang="en-US" sz="2800" dirty="0">
                <a:latin typeface="Calibri" pitchFamily="34" charset="0"/>
                <a:ea typeface="ＭＳ Ｐゴシック"/>
                <a:cs typeface="Arial" charset="0"/>
              </a:rPr>
              <a:t>restore natural habitats.</a:t>
            </a:r>
          </a:p>
        </p:txBody>
      </p:sp>
    </p:spTree>
    <p:extLst>
      <p:ext uri="{BB962C8B-B14F-4D97-AF65-F5344CB8AC3E}">
        <p14:creationId xmlns:p14="http://schemas.microsoft.com/office/powerpoint/2010/main" val="76829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sembly v3 imag3 P.jpg"/>
          <p:cNvPicPr>
            <a:picLocks noChangeAspect="1"/>
          </p:cNvPicPr>
          <p:nvPr/>
        </p:nvPicPr>
        <p:blipFill>
          <a:blip r:embed="rId2"/>
          <a:srcRect/>
          <a:stretch>
            <a:fillRect/>
          </a:stretch>
        </p:blipFill>
        <p:spPr bwMode="auto">
          <a:xfrm>
            <a:off x="7524879" y="2476278"/>
            <a:ext cx="2455965" cy="3726586"/>
          </a:xfrm>
          <a:prstGeom prst="rect">
            <a:avLst/>
          </a:prstGeom>
          <a:noFill/>
          <a:ln w="9525">
            <a:noFill/>
            <a:miter lim="800000"/>
            <a:headEnd/>
            <a:tailEnd/>
          </a:ln>
        </p:spPr>
      </p:pic>
      <p:pic>
        <p:nvPicPr>
          <p:cNvPr id="5" name="Picture 4" descr="Assembly v3 imag2 P_7.jpg"/>
          <p:cNvPicPr>
            <a:picLocks noChangeAspect="1"/>
          </p:cNvPicPr>
          <p:nvPr/>
        </p:nvPicPr>
        <p:blipFill>
          <a:blip r:embed="rId3"/>
          <a:srcRect/>
          <a:stretch>
            <a:fillRect/>
          </a:stretch>
        </p:blipFill>
        <p:spPr bwMode="auto">
          <a:xfrm>
            <a:off x="4814699" y="2476278"/>
            <a:ext cx="2450849" cy="3726586"/>
          </a:xfrm>
          <a:prstGeom prst="rect">
            <a:avLst/>
          </a:prstGeom>
          <a:noFill/>
          <a:ln w="9525">
            <a:noFill/>
            <a:miter lim="800000"/>
            <a:headEnd/>
            <a:tailEnd/>
          </a:ln>
        </p:spPr>
      </p:pic>
      <p:pic>
        <p:nvPicPr>
          <p:cNvPr id="6" name="Picture 5" descr="Assembly v3 P_7.jpg"/>
          <p:cNvPicPr>
            <a:picLocks noChangeAspect="1"/>
          </p:cNvPicPr>
          <p:nvPr/>
        </p:nvPicPr>
        <p:blipFill>
          <a:blip r:embed="rId4"/>
          <a:srcRect/>
          <a:stretch>
            <a:fillRect/>
          </a:stretch>
        </p:blipFill>
        <p:spPr bwMode="auto">
          <a:xfrm>
            <a:off x="2111547" y="2481395"/>
            <a:ext cx="2401388" cy="3721469"/>
          </a:xfrm>
          <a:prstGeom prst="rect">
            <a:avLst/>
          </a:prstGeom>
          <a:noFill/>
          <a:ln w="9525">
            <a:noFill/>
            <a:miter lim="800000"/>
            <a:headEnd/>
            <a:tailEnd/>
          </a:ln>
        </p:spPr>
      </p:pic>
      <p:sp>
        <p:nvSpPr>
          <p:cNvPr id="7" name="Title 1"/>
          <p:cNvSpPr txBox="1">
            <a:spLocks/>
          </p:cNvSpPr>
          <p:nvPr/>
        </p:nvSpPr>
        <p:spPr bwMode="auto">
          <a:xfrm>
            <a:off x="1122630" y="655136"/>
            <a:ext cx="10646875" cy="625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4800"/>
              </a:lnSpc>
            </a:pPr>
            <a:r>
              <a:rPr lang="en-US" sz="4000" dirty="0">
                <a:solidFill>
                  <a:schemeClr val="accent1">
                    <a:lumMod val="75000"/>
                  </a:schemeClr>
                </a:solidFill>
                <a:latin typeface="Arial Black"/>
                <a:ea typeface="ＭＳ Ｐゴシック"/>
                <a:cs typeface="Arial Black"/>
              </a:rPr>
              <a:t>Supporting biodiversity means:</a:t>
            </a:r>
          </a:p>
        </p:txBody>
      </p:sp>
      <p:sp>
        <p:nvSpPr>
          <p:cNvPr id="8" name="Rounded Rectangle 7"/>
          <p:cNvSpPr/>
          <p:nvPr/>
        </p:nvSpPr>
        <p:spPr>
          <a:xfrm>
            <a:off x="2285861" y="1803864"/>
            <a:ext cx="2055600" cy="950819"/>
          </a:xfrm>
          <a:prstGeom prst="roundRect">
            <a:avLst/>
          </a:prstGeom>
          <a:solidFill>
            <a:srgbClr val="13A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9" name="Text Box 5"/>
          <p:cNvSpPr txBox="1">
            <a:spLocks noChangeArrowheads="1"/>
          </p:cNvSpPr>
          <p:nvPr/>
        </p:nvSpPr>
        <p:spPr bwMode="auto">
          <a:xfrm>
            <a:off x="2198704" y="1883036"/>
            <a:ext cx="2235200" cy="707886"/>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50000"/>
              </a:spcBef>
            </a:pPr>
            <a:r>
              <a:rPr lang="en-GB" sz="2000" b="1" dirty="0">
                <a:solidFill>
                  <a:srgbClr val="FFFFFF"/>
                </a:solidFill>
                <a:latin typeface="Calibri" pitchFamily="34" charset="0"/>
              </a:rPr>
              <a:t>Encouraging local plants &amp; wildlife</a:t>
            </a:r>
          </a:p>
        </p:txBody>
      </p:sp>
      <p:sp>
        <p:nvSpPr>
          <p:cNvPr id="10" name="Rounded Rectangle 9"/>
          <p:cNvSpPr/>
          <p:nvPr/>
        </p:nvSpPr>
        <p:spPr>
          <a:xfrm>
            <a:off x="5010732" y="1803864"/>
            <a:ext cx="2055600" cy="950819"/>
          </a:xfrm>
          <a:prstGeom prst="round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1" name="Text Box 5"/>
          <p:cNvSpPr txBox="1">
            <a:spLocks noChangeArrowheads="1"/>
          </p:cNvSpPr>
          <p:nvPr/>
        </p:nvSpPr>
        <p:spPr bwMode="auto">
          <a:xfrm>
            <a:off x="4943191" y="1883036"/>
            <a:ext cx="2235200" cy="707886"/>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GB" sz="2000" b="1" dirty="0">
                <a:solidFill>
                  <a:srgbClr val="FFFFFF"/>
                </a:solidFill>
                <a:latin typeface="Calibri" pitchFamily="34" charset="0"/>
              </a:rPr>
              <a:t>Protecting </a:t>
            </a:r>
            <a:br>
              <a:rPr lang="en-GB" sz="2000" b="1" dirty="0">
                <a:solidFill>
                  <a:srgbClr val="FFFFFF"/>
                </a:solidFill>
                <a:latin typeface="Calibri" pitchFamily="34" charset="0"/>
              </a:rPr>
            </a:br>
            <a:r>
              <a:rPr lang="en-GB" sz="2000" b="1" dirty="0">
                <a:solidFill>
                  <a:srgbClr val="FFFFFF"/>
                </a:solidFill>
                <a:latin typeface="Calibri" pitchFamily="34" charset="0"/>
              </a:rPr>
              <a:t>native species</a:t>
            </a:r>
          </a:p>
        </p:txBody>
      </p:sp>
      <p:sp>
        <p:nvSpPr>
          <p:cNvPr id="12" name="Rounded Rectangle 11"/>
          <p:cNvSpPr/>
          <p:nvPr/>
        </p:nvSpPr>
        <p:spPr>
          <a:xfrm>
            <a:off x="7738471" y="1803864"/>
            <a:ext cx="2055600" cy="950819"/>
          </a:xfrm>
          <a:prstGeom prst="roundRect">
            <a:avLst/>
          </a:prstGeom>
          <a:solidFill>
            <a:srgbClr val="F59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3" name="Text Box 5"/>
          <p:cNvSpPr txBox="1">
            <a:spLocks noChangeArrowheads="1"/>
          </p:cNvSpPr>
          <p:nvPr/>
        </p:nvSpPr>
        <p:spPr bwMode="auto">
          <a:xfrm>
            <a:off x="7670930" y="1883036"/>
            <a:ext cx="2235200" cy="707886"/>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GB" sz="2000" b="1" dirty="0">
                <a:solidFill>
                  <a:srgbClr val="FFFFFF"/>
                </a:solidFill>
                <a:latin typeface="Calibri" pitchFamily="34" charset="0"/>
              </a:rPr>
              <a:t>Being a greener school</a:t>
            </a:r>
          </a:p>
        </p:txBody>
      </p:sp>
    </p:spTree>
    <p:extLst>
      <p:ext uri="{BB962C8B-B14F-4D97-AF65-F5344CB8AC3E}">
        <p14:creationId xmlns:p14="http://schemas.microsoft.com/office/powerpoint/2010/main" val="24109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1692997" y="479834"/>
            <a:ext cx="9533299" cy="918278"/>
          </a:xfrm>
          <a:prstGeom prst="trapezoid">
            <a:avLst>
              <a:gd name="adj" fmla="val 11067"/>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Title 1"/>
          <p:cNvSpPr txBox="1">
            <a:spLocks/>
          </p:cNvSpPr>
          <p:nvPr/>
        </p:nvSpPr>
        <p:spPr bwMode="auto">
          <a:xfrm>
            <a:off x="2049293" y="660460"/>
            <a:ext cx="8143219" cy="625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4800"/>
              </a:lnSpc>
            </a:pPr>
            <a:r>
              <a:rPr lang="en-US" sz="4000" dirty="0">
                <a:solidFill>
                  <a:srgbClr val="FFFFFF"/>
                </a:solidFill>
                <a:latin typeface="Arial Black"/>
                <a:ea typeface="ＭＳ Ｐゴシック"/>
                <a:cs typeface="Arial Black"/>
              </a:rPr>
              <a:t>Why insects are important</a:t>
            </a:r>
          </a:p>
        </p:txBody>
      </p:sp>
      <p:sp>
        <p:nvSpPr>
          <p:cNvPr id="7" name="TextBox 4"/>
          <p:cNvSpPr txBox="1"/>
          <p:nvPr/>
        </p:nvSpPr>
        <p:spPr>
          <a:xfrm>
            <a:off x="7324313" y="1448060"/>
            <a:ext cx="4524983" cy="21475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pPr>
            <a:r>
              <a:rPr lang="en-US" sz="2000" b="1" dirty="0">
                <a:solidFill>
                  <a:srgbClr val="0069B4"/>
                </a:solidFill>
                <a:latin typeface="Calibri"/>
                <a:ea typeface="ＭＳ Ｐゴシック"/>
                <a:cs typeface="Calibri"/>
              </a:rPr>
              <a:t>FACT:</a:t>
            </a:r>
          </a:p>
          <a:p>
            <a:pPr>
              <a:lnSpc>
                <a:spcPts val="2000"/>
              </a:lnSpc>
            </a:pPr>
            <a:r>
              <a:rPr lang="en-US" dirty="0">
                <a:latin typeface="Calibri" pitchFamily="34" charset="0"/>
                <a:ea typeface="ＭＳ Ｐゴシック"/>
                <a:cs typeface="Arial" charset="0"/>
              </a:rPr>
              <a:t>Insects were farmers long before humans: termites cultivate fungus gardens under their mounds; leaf-cutter ants make underground compost heaps; and many ant species tend and protect ‘herds’ of aphids to gather their honeydew.</a:t>
            </a:r>
          </a:p>
          <a:p>
            <a:pPr>
              <a:lnSpc>
                <a:spcPts val="2000"/>
              </a:lnSpc>
            </a:pPr>
            <a:r>
              <a:rPr lang="en-US" sz="1000" dirty="0">
                <a:latin typeface="Calibri" pitchFamily="34" charset="0"/>
                <a:ea typeface="ＭＳ Ｐゴシック"/>
                <a:cs typeface="Arial" charset="0"/>
              </a:rPr>
              <a:t>Source: National Insect Week</a:t>
            </a:r>
          </a:p>
        </p:txBody>
      </p:sp>
      <p:sp>
        <p:nvSpPr>
          <p:cNvPr id="8" name="TextBox 5"/>
          <p:cNvSpPr txBox="1"/>
          <p:nvPr/>
        </p:nvSpPr>
        <p:spPr>
          <a:xfrm>
            <a:off x="4428324" y="4130852"/>
            <a:ext cx="4325760" cy="23835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pPr>
            <a:r>
              <a:rPr lang="en-US" sz="2000" b="1" dirty="0">
                <a:solidFill>
                  <a:srgbClr val="0069B4"/>
                </a:solidFill>
                <a:latin typeface="Calibri"/>
                <a:ea typeface="ＭＳ Ｐゴシック"/>
                <a:cs typeface="Calibri"/>
              </a:rPr>
              <a:t>FACT:</a:t>
            </a:r>
          </a:p>
          <a:p>
            <a:pPr>
              <a:lnSpc>
                <a:spcPts val="2000"/>
              </a:lnSpc>
            </a:pPr>
            <a:r>
              <a:rPr lang="en-US" dirty="0">
                <a:latin typeface="Calibri" pitchFamily="34" charset="0"/>
                <a:ea typeface="ＭＳ Ｐゴシック"/>
                <a:cs typeface="Arial" charset="0"/>
              </a:rPr>
              <a:t>The beautiful large blue butterfly, which </a:t>
            </a:r>
            <a:br>
              <a:rPr lang="en-US" dirty="0">
                <a:latin typeface="Calibri" pitchFamily="34" charset="0"/>
                <a:ea typeface="ＭＳ Ｐゴシック"/>
                <a:cs typeface="Arial" charset="0"/>
              </a:rPr>
            </a:br>
            <a:r>
              <a:rPr lang="en-US" dirty="0">
                <a:latin typeface="Calibri" pitchFamily="34" charset="0"/>
                <a:ea typeface="ＭＳ Ｐゴシック"/>
                <a:cs typeface="Arial" charset="0"/>
              </a:rPr>
              <a:t>was extinct in the UK by 1979, has now </a:t>
            </a:r>
            <a:br>
              <a:rPr lang="en-US" dirty="0">
                <a:latin typeface="Calibri" pitchFamily="34" charset="0"/>
                <a:ea typeface="ＭＳ Ｐゴシック"/>
                <a:cs typeface="Arial" charset="0"/>
              </a:rPr>
            </a:br>
            <a:r>
              <a:rPr lang="en-US" dirty="0">
                <a:latin typeface="Calibri" pitchFamily="34" charset="0"/>
                <a:ea typeface="ＭＳ Ｐゴシック"/>
                <a:cs typeface="Arial" charset="0"/>
              </a:rPr>
              <a:t>been reintroduced and is thriving in several locations in southern England after researchers discovered how its life cycle is intimately linked to that of a particular species of red ant.</a:t>
            </a:r>
          </a:p>
          <a:p>
            <a:pPr>
              <a:lnSpc>
                <a:spcPts val="2000"/>
              </a:lnSpc>
            </a:pPr>
            <a:r>
              <a:rPr lang="en-US" sz="1000" dirty="0">
                <a:latin typeface="Calibri" pitchFamily="34" charset="0"/>
                <a:ea typeface="ＭＳ Ｐゴシック"/>
                <a:cs typeface="Arial" charset="0"/>
              </a:rPr>
              <a:t>Source: National Insect Week</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42" y="3595656"/>
            <a:ext cx="4033240" cy="302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11" y="1598462"/>
            <a:ext cx="3287460" cy="164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06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40" y="184087"/>
            <a:ext cx="9875520" cy="1356360"/>
          </a:xfrm>
        </p:spPr>
        <p:txBody>
          <a:bodyPr/>
          <a:lstStyle/>
          <a:p>
            <a:r>
              <a:rPr lang="en-GB" dirty="0" smtClean="0"/>
              <a:t>What could you do to help? </a:t>
            </a:r>
            <a:endParaRPr lang="en-GB" dirty="0"/>
          </a:p>
        </p:txBody>
      </p:sp>
      <p:sp>
        <p:nvSpPr>
          <p:cNvPr id="3" name="Content Placeholder 2"/>
          <p:cNvSpPr>
            <a:spLocks noGrp="1"/>
          </p:cNvSpPr>
          <p:nvPr>
            <p:ph idx="1"/>
          </p:nvPr>
        </p:nvSpPr>
        <p:spPr>
          <a:xfrm>
            <a:off x="470781" y="1294646"/>
            <a:ext cx="10900371" cy="4946210"/>
          </a:xfrm>
        </p:spPr>
        <p:txBody>
          <a:bodyPr>
            <a:normAutofit/>
          </a:bodyPr>
          <a:lstStyle/>
          <a:p>
            <a:r>
              <a:rPr lang="en-US" dirty="0"/>
              <a:t>Tread carefully in the woods and countryside. Keep to paths so you don't trample on delicate plants. Use natural items you find on the ground for your crafts and games - don't pick them from plants and trees</a:t>
            </a:r>
            <a:r>
              <a:rPr lang="en-US" dirty="0" smtClean="0"/>
              <a:t>.</a:t>
            </a:r>
            <a:endParaRPr lang="en-US" dirty="0"/>
          </a:p>
          <a:p>
            <a:r>
              <a:rPr lang="en-US" dirty="0">
                <a:solidFill>
                  <a:schemeClr val="accent1">
                    <a:lumMod val="75000"/>
                  </a:schemeClr>
                </a:solidFill>
              </a:rPr>
              <a:t>Walk or cycle to school if you live close enough and use public transport whenever you can rather than going by car. This will help cut down the air pollution caused by traffic</a:t>
            </a:r>
            <a:r>
              <a:rPr lang="en-US" dirty="0" smtClean="0">
                <a:solidFill>
                  <a:schemeClr val="accent1">
                    <a:lumMod val="75000"/>
                  </a:schemeClr>
                </a:solidFill>
              </a:rPr>
              <a:t>.</a:t>
            </a:r>
            <a:endParaRPr lang="en-US" dirty="0">
              <a:solidFill>
                <a:schemeClr val="accent1">
                  <a:lumMod val="75000"/>
                </a:schemeClr>
              </a:solidFill>
            </a:endParaRPr>
          </a:p>
          <a:p>
            <a:r>
              <a:rPr lang="en-US" dirty="0" smtClean="0"/>
              <a:t>Recycle</a:t>
            </a:r>
            <a:endParaRPr lang="en-US" dirty="0"/>
          </a:p>
          <a:p>
            <a:r>
              <a:rPr lang="en-US" dirty="0">
                <a:solidFill>
                  <a:schemeClr val="accent1">
                    <a:lumMod val="75000"/>
                  </a:schemeClr>
                </a:solidFill>
              </a:rPr>
              <a:t>Cut back on plastic. Some types of plastic can't be recycled, and plastic isn't biodegradable - that means it doesn't break down naturally like food and paper</a:t>
            </a:r>
            <a:r>
              <a:rPr lang="en-US" dirty="0" smtClean="0">
                <a:solidFill>
                  <a:schemeClr val="accent1">
                    <a:lumMod val="75000"/>
                  </a:schemeClr>
                </a:solidFill>
              </a:rPr>
              <a:t>.</a:t>
            </a:r>
          </a:p>
          <a:p>
            <a:r>
              <a:rPr lang="en-US" dirty="0"/>
              <a:t>Provide extra food for the creatures that visit your garden by making a bird feeder or a butterfly feeder</a:t>
            </a:r>
            <a:r>
              <a:rPr lang="en-US" dirty="0" smtClean="0"/>
              <a:t>.</a:t>
            </a:r>
            <a:endParaRPr lang="en-US" dirty="0"/>
          </a:p>
          <a:p>
            <a:r>
              <a:rPr lang="en-US" dirty="0">
                <a:solidFill>
                  <a:schemeClr val="accent1">
                    <a:lumMod val="75000"/>
                  </a:schemeClr>
                </a:solidFill>
              </a:rPr>
              <a:t>It's also a good idea to let a bit of your garden grow wild so they have somewhere to hide. You could even build a frog pond to help amphibians, or a hedgehog home for our spiky mammal friends.</a:t>
            </a:r>
            <a:endParaRPr lang="en-GB" dirty="0">
              <a:solidFill>
                <a:schemeClr val="accent1">
                  <a:lumMod val="75000"/>
                </a:schemeClr>
              </a:solidFill>
            </a:endParaRPr>
          </a:p>
        </p:txBody>
      </p:sp>
    </p:spTree>
    <p:extLst>
      <p:ext uri="{BB962C8B-B14F-4D97-AF65-F5344CB8AC3E}">
        <p14:creationId xmlns:p14="http://schemas.microsoft.com/office/powerpoint/2010/main" val="463609319"/>
      </p:ext>
    </p:extLst>
  </p:cSld>
  <p:clrMapOvr>
    <a:masterClrMapping/>
  </p:clrMapOvr>
</p:sld>
</file>

<file path=ppt/theme/theme1.xml><?xml version="1.0" encoding="utf-8"?>
<a:theme xmlns:a="http://schemas.openxmlformats.org/drawingml/2006/main" name="Basis">
  <a:themeElements>
    <a:clrScheme name="Custom 3">
      <a:dk1>
        <a:srgbClr val="000000"/>
      </a:dk1>
      <a:lt1>
        <a:srgbClr val="E1EAA0"/>
      </a:lt1>
      <a:dk2>
        <a:srgbClr val="00B050"/>
      </a:dk2>
      <a:lt2>
        <a:srgbClr val="DDDDDD"/>
      </a:lt2>
      <a:accent1>
        <a:srgbClr val="00B050"/>
      </a:accent1>
      <a:accent2>
        <a:srgbClr val="DF5327"/>
      </a:accent2>
      <a:accent3>
        <a:srgbClr val="36FF91"/>
      </a:accent3>
      <a:accent4>
        <a:srgbClr val="418AB3"/>
      </a:accent4>
      <a:accent5>
        <a:srgbClr val="D7D447"/>
      </a:accent5>
      <a:accent6>
        <a:srgbClr val="818183"/>
      </a:accent6>
      <a:hlink>
        <a:srgbClr val="36FF91"/>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780</Words>
  <Application>Microsoft Office PowerPoint</Application>
  <PresentationFormat>Custom</PresentationFormat>
  <Paragraphs>56</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Basis</vt:lpstr>
      <vt:lpstr>Biodiverisity</vt:lpstr>
      <vt:lpstr>BIO DIVERSITY</vt:lpstr>
      <vt:lpstr>PowerPoint Presentation</vt:lpstr>
      <vt:lpstr>PowerPoint Presentation</vt:lpstr>
      <vt:lpstr>PowerPoint Presentation</vt:lpstr>
      <vt:lpstr>PowerPoint Presentation</vt:lpstr>
      <vt:lpstr>PowerPoint Presentation</vt:lpstr>
      <vt:lpstr>PowerPoint Presentation</vt:lpstr>
      <vt:lpstr>What could you do to help?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Biodiverisity</dc:title>
  <dc:creator>Hannah Copping</dc:creator>
  <cp:lastModifiedBy>Hannah Copping</cp:lastModifiedBy>
  <cp:revision>5</cp:revision>
  <dcterms:created xsi:type="dcterms:W3CDTF">2022-11-01T14:24:56Z</dcterms:created>
  <dcterms:modified xsi:type="dcterms:W3CDTF">2022-11-29T14:12:42Z</dcterms:modified>
</cp:coreProperties>
</file>