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7" r:id="rId2"/>
    <p:sldId id="258" r:id="rId3"/>
    <p:sldId id="259" r:id="rId4"/>
    <p:sldId id="260" r:id="rId5"/>
    <p:sldId id="261" r:id="rId6"/>
    <p:sldId id="262" r:id="rId7"/>
    <p:sldId id="263" r:id="rId8"/>
    <p:sldId id="264" r:id="rId9"/>
    <p:sldId id="265"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6044" autoAdjust="0"/>
  </p:normalViewPr>
  <p:slideViewPr>
    <p:cSldViewPr snapToGrid="0">
      <p:cViewPr varScale="1">
        <p:scale>
          <a:sx n="83" d="100"/>
          <a:sy n="83" d="100"/>
        </p:scale>
        <p:origin x="1674"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E36D4B-4D41-4AD4-A26D-AFCA2D09EF04}" type="datetimeFigureOut">
              <a:rPr lang="en-GB" smtClean="0"/>
              <a:t>09/01/2023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04A21-50DF-428E-8DFD-635CED53B08F}" type="slidenum">
              <a:rPr lang="en-GB" smtClean="0"/>
              <a:t>‹#›</a:t>
            </a:fld>
            <a:endParaRPr lang="en-GB"/>
          </a:p>
        </p:txBody>
      </p:sp>
    </p:spTree>
    <p:extLst>
      <p:ext uri="{BB962C8B-B14F-4D97-AF65-F5344CB8AC3E}">
        <p14:creationId xmlns:p14="http://schemas.microsoft.com/office/powerpoint/2010/main" val="3545111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https://youtu.be/8myYyMg1fFE </a:t>
            </a:r>
            <a:endParaRPr lang="en-GB" dirty="0"/>
          </a:p>
        </p:txBody>
      </p:sp>
      <p:sp>
        <p:nvSpPr>
          <p:cNvPr id="4" name="Slide Number Placeholder 3"/>
          <p:cNvSpPr>
            <a:spLocks noGrp="1"/>
          </p:cNvSpPr>
          <p:nvPr>
            <p:ph type="sldNum" sz="quarter" idx="10"/>
          </p:nvPr>
        </p:nvSpPr>
        <p:spPr/>
        <p:txBody>
          <a:bodyPr/>
          <a:lstStyle/>
          <a:p>
            <a:fld id="{0E804A21-50DF-428E-8DFD-635CED53B08F}" type="slidenum">
              <a:rPr lang="en-GB" smtClean="0"/>
              <a:t>1</a:t>
            </a:fld>
            <a:endParaRPr lang="en-GB"/>
          </a:p>
        </p:txBody>
      </p:sp>
    </p:spTree>
    <p:extLst>
      <p:ext uri="{BB962C8B-B14F-4D97-AF65-F5344CB8AC3E}">
        <p14:creationId xmlns:p14="http://schemas.microsoft.com/office/powerpoint/2010/main" val="5687677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a tree. Not just any tree – I am the tallest tree in the rainforest. As far as the eye can see, no other tree stretches up as high above the forest into the sky as I do. I am now just over 60 </a:t>
            </a:r>
            <a:r>
              <a:rPr lang="en-US" dirty="0" err="1" smtClean="0"/>
              <a:t>metres</a:t>
            </a:r>
            <a:r>
              <a:rPr lang="en-US" dirty="0" smtClean="0"/>
              <a:t> tall, but I intend to grow to 80 </a:t>
            </a:r>
            <a:r>
              <a:rPr lang="en-US" dirty="0" err="1" smtClean="0"/>
              <a:t>metres</a:t>
            </a:r>
            <a:r>
              <a:rPr lang="en-US" dirty="0" smtClean="0"/>
              <a:t>.</a:t>
            </a:r>
          </a:p>
          <a:p>
            <a:endParaRPr lang="en-US" dirty="0" smtClean="0"/>
          </a:p>
          <a:p>
            <a:r>
              <a:rPr lang="en-US" dirty="0" smtClean="0"/>
              <a:t>If I get the chance, that is. I’ve seen trees like me falling down way in the distance. I’ve heard the cries of the eagles, bats and monkeys whose homes have been destroyed. I’ve heard the terrible gnashing and chomping of the metal monsters – the machines you humans call chainsaws and bulldozers. I’ve choked on the smoke of the terrible fires scorching and killing everything in their path.</a:t>
            </a:r>
          </a:p>
          <a:p>
            <a:endParaRPr lang="en-US" dirty="0" smtClean="0"/>
          </a:p>
          <a:p>
            <a:r>
              <a:rPr lang="en-US" dirty="0" smtClean="0"/>
              <a:t>I know that they are getting closer and closer. I know it will not be long. I have stood tall in the strongest winds and the hottest temperatures for hundreds of years, but even I cannot fight this.</a:t>
            </a:r>
          </a:p>
          <a:p>
            <a:endParaRPr lang="en-US" dirty="0" smtClean="0"/>
          </a:p>
          <a:p>
            <a:r>
              <a:rPr lang="en-US" dirty="0" smtClean="0"/>
              <a:t>Humans don’t know what they are doing. We are the ‘lungs of the planet’. You need us. Not cut down for timber for houses and furniture and paper, but alive. Humans need us alive. You need us breathing. We are responsible for more than a quarter of the world's oxygen turnover. We recycle carbon dioxide into oxygen. </a:t>
            </a:r>
          </a:p>
          <a:p>
            <a:endParaRPr lang="en-US" dirty="0" smtClean="0"/>
          </a:p>
          <a:p>
            <a:endParaRPr lang="en-GB" dirty="0"/>
          </a:p>
        </p:txBody>
      </p:sp>
      <p:sp>
        <p:nvSpPr>
          <p:cNvPr id="4" name="Slide Number Placeholder 3"/>
          <p:cNvSpPr>
            <a:spLocks noGrp="1"/>
          </p:cNvSpPr>
          <p:nvPr>
            <p:ph type="sldNum" sz="quarter" idx="10"/>
          </p:nvPr>
        </p:nvSpPr>
        <p:spPr/>
        <p:txBody>
          <a:bodyPr/>
          <a:lstStyle/>
          <a:p>
            <a:fld id="{0E804A21-50DF-428E-8DFD-635CED53B08F}" type="slidenum">
              <a:rPr lang="en-GB" smtClean="0"/>
              <a:t>5</a:t>
            </a:fld>
            <a:endParaRPr lang="en-GB"/>
          </a:p>
        </p:txBody>
      </p:sp>
    </p:spTree>
    <p:extLst>
      <p:ext uri="{BB962C8B-B14F-4D97-AF65-F5344CB8AC3E}">
        <p14:creationId xmlns:p14="http://schemas.microsoft.com/office/powerpoint/2010/main" val="2457536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I am a frog – one of the most beautiful frogs in the Amazon rainforest, if I say so myself. Only about 5 per cent of the sunlight shining on the rainforest canopy reaches the </a:t>
            </a:r>
            <a:r>
              <a:rPr lang="en-US" dirty="0" err="1" smtClean="0"/>
              <a:t>understorey</a:t>
            </a:r>
            <a:r>
              <a:rPr lang="en-US" dirty="0" smtClean="0"/>
              <a:t> where we all live, but I’m sure you’ll agree, we more than make up for that!</a:t>
            </a:r>
          </a:p>
          <a:p>
            <a:endParaRPr lang="en-US" dirty="0" smtClean="0"/>
          </a:p>
          <a:p>
            <a:r>
              <a:rPr lang="en-US" dirty="0" smtClean="0"/>
              <a:t>You would not believe the variety of creatures that live deep in the rainforests. The </a:t>
            </a:r>
            <a:r>
              <a:rPr lang="en-US" dirty="0" err="1" smtClean="0"/>
              <a:t>colours</a:t>
            </a:r>
            <a:r>
              <a:rPr lang="en-US" dirty="0" smtClean="0"/>
              <a:t>, the shapes, the sizes, the sounds  . . .  you could not begin to imagine. There are many millions of species of plants, insects and other forms of life still undiscovered in our rainforests. Many millions of living creatures you still know nothing about.</a:t>
            </a:r>
          </a:p>
          <a:p>
            <a:endParaRPr lang="en-US" dirty="0" smtClean="0"/>
          </a:p>
          <a:p>
            <a:r>
              <a:rPr lang="en-US" dirty="0" smtClean="0"/>
              <a:t>Humans probably never will know. We’ve heard the news. We know what’s coming. Humans are clearing away our homes to make more homes of your own. Our beautiful rainforest cities are making way for ugly concrete jungles.</a:t>
            </a:r>
          </a:p>
          <a:p>
            <a:endParaRPr lang="en-US" dirty="0" smtClean="0"/>
          </a:p>
          <a:p>
            <a:r>
              <a:rPr lang="en-US" dirty="0" smtClean="0"/>
              <a:t>So</a:t>
            </a:r>
            <a:r>
              <a:rPr lang="en-US" baseline="0" dirty="0" smtClean="0"/>
              <a:t> many a</a:t>
            </a:r>
            <a:r>
              <a:rPr lang="en-US" dirty="0" smtClean="0"/>
              <a:t>mazing creatures that do not exist anywhere on this planet any more. You cannot imagine how many more are on the edge of extinction. Human experts estimate that we are losing 137 plant, animal and insect species every single day due to rainforest deforestation. </a:t>
            </a:r>
          </a:p>
          <a:p>
            <a:endParaRPr lang="en-GB" dirty="0"/>
          </a:p>
        </p:txBody>
      </p:sp>
      <p:sp>
        <p:nvSpPr>
          <p:cNvPr id="4" name="Slide Number Placeholder 3"/>
          <p:cNvSpPr>
            <a:spLocks noGrp="1"/>
          </p:cNvSpPr>
          <p:nvPr>
            <p:ph type="sldNum" sz="quarter" idx="10"/>
          </p:nvPr>
        </p:nvSpPr>
        <p:spPr/>
        <p:txBody>
          <a:bodyPr/>
          <a:lstStyle/>
          <a:p>
            <a:fld id="{0E804A21-50DF-428E-8DFD-635CED53B08F}" type="slidenum">
              <a:rPr lang="en-GB" smtClean="0"/>
              <a:t>6</a:t>
            </a:fld>
            <a:endParaRPr lang="en-GB"/>
          </a:p>
        </p:txBody>
      </p:sp>
    </p:spTree>
    <p:extLst>
      <p:ext uri="{BB962C8B-B14F-4D97-AF65-F5344CB8AC3E}">
        <p14:creationId xmlns:p14="http://schemas.microsoft.com/office/powerpoint/2010/main" val="38851478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am a beautiful rainforest plant, the most beautiful of all in my humble opinion – and there is a lot of competition for that title, I can tell you. Some 50 per cent of all the plant species in the world live in the rainforests.</a:t>
            </a:r>
          </a:p>
          <a:p>
            <a:endParaRPr lang="en-US" dirty="0" smtClean="0"/>
          </a:p>
          <a:p>
            <a:r>
              <a:rPr lang="en-US" dirty="0" smtClean="0"/>
              <a:t>Did you know that at least 80 per cent of your diet originated in the tropical rainforest? Spices, nuts, coffee, chocolate, vanilla, sugar, numerous vegetables and fruits all come from here. At least 3,000 fruits are found in the rainforests. The peoples of the forest use over 2,000. You only know of about 200, such as avocados, coconuts, figs, oranges, lemons, grapefruit, bananas, guavas, pineapples, mangos and tomatoes.</a:t>
            </a:r>
          </a:p>
          <a:p>
            <a:endParaRPr lang="en-US" dirty="0" smtClean="0"/>
          </a:p>
          <a:p>
            <a:r>
              <a:rPr lang="en-US" dirty="0" smtClean="0"/>
              <a:t>Back to me, I am not just stunningly beautiful. Oh no. I am a part of the ‘world's largest pharmacy’. About one quarter of natural medicines have been discovered in the rainforests and I am one of them. Medicines derived from rainforest plants are commonly used for fever, infections, burns, stomach problems, pain and breathing problems. That’s right, we make you better; we can cure you.</a:t>
            </a:r>
          </a:p>
          <a:p>
            <a:endParaRPr lang="en-US" dirty="0" smtClean="0"/>
          </a:p>
          <a:p>
            <a:r>
              <a:rPr lang="en-US" dirty="0" smtClean="0"/>
              <a:t>Maybe we will never get the chance to show you what we can do, though. We know that humans are destroying us all to grow crops and develop grazing land for their cattle. As the rainforest disappears, so do many possible cures for life-threatening diseases. </a:t>
            </a:r>
            <a:endParaRPr lang="en-GB" dirty="0"/>
          </a:p>
        </p:txBody>
      </p:sp>
      <p:sp>
        <p:nvSpPr>
          <p:cNvPr id="4" name="Slide Number Placeholder 3"/>
          <p:cNvSpPr>
            <a:spLocks noGrp="1"/>
          </p:cNvSpPr>
          <p:nvPr>
            <p:ph type="sldNum" sz="quarter" idx="10"/>
          </p:nvPr>
        </p:nvSpPr>
        <p:spPr/>
        <p:txBody>
          <a:bodyPr/>
          <a:lstStyle/>
          <a:p>
            <a:fld id="{0E804A21-50DF-428E-8DFD-635CED53B08F}" type="slidenum">
              <a:rPr lang="en-GB" smtClean="0"/>
              <a:t>7</a:t>
            </a:fld>
            <a:endParaRPr lang="en-GB"/>
          </a:p>
        </p:txBody>
      </p:sp>
    </p:spTree>
    <p:extLst>
      <p:ext uri="{BB962C8B-B14F-4D97-AF65-F5344CB8AC3E}">
        <p14:creationId xmlns:p14="http://schemas.microsoft.com/office/powerpoint/2010/main" val="1923292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https://www.youtube.com/watch?v=Ig9Tfc_hNsE </a:t>
            </a:r>
            <a:endParaRPr lang="en-GB" dirty="0"/>
          </a:p>
        </p:txBody>
      </p:sp>
      <p:sp>
        <p:nvSpPr>
          <p:cNvPr id="4" name="Slide Number Placeholder 3"/>
          <p:cNvSpPr>
            <a:spLocks noGrp="1"/>
          </p:cNvSpPr>
          <p:nvPr>
            <p:ph type="sldNum" sz="quarter" idx="10"/>
          </p:nvPr>
        </p:nvSpPr>
        <p:spPr/>
        <p:txBody>
          <a:bodyPr/>
          <a:lstStyle/>
          <a:p>
            <a:fld id="{0E804A21-50DF-428E-8DFD-635CED53B08F}" type="slidenum">
              <a:rPr lang="en-GB" smtClean="0"/>
              <a:t>10</a:t>
            </a:fld>
            <a:endParaRPr lang="en-GB"/>
          </a:p>
        </p:txBody>
      </p:sp>
    </p:spTree>
    <p:extLst>
      <p:ext uri="{BB962C8B-B14F-4D97-AF65-F5344CB8AC3E}">
        <p14:creationId xmlns:p14="http://schemas.microsoft.com/office/powerpoint/2010/main" val="39515377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642CC42D-F1A2-4027-9852-3B740DB8B264}" type="datetimeFigureOut">
              <a:rPr lang="en-GB" smtClean="0"/>
              <a:t>09/01/2023</a:t>
            </a:fld>
            <a:endParaRPr lang="en-GB"/>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n-GB"/>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9D1FE0CF-6B03-4947-8089-3C964B866390}" type="slidenum">
              <a:rPr lang="en-GB" smtClean="0"/>
              <a:t>‹#›</a:t>
            </a:fld>
            <a:endParaRPr lang="en-GB"/>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41469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2CC42D-F1A2-4027-9852-3B740DB8B264}" type="datetimeFigureOut">
              <a:rPr lang="en-GB" smtClean="0"/>
              <a:t>09/01/2023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25346571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2CC42D-F1A2-4027-9852-3B740DB8B264}" type="datetimeFigureOut">
              <a:rPr lang="en-GB" smtClean="0"/>
              <a:t>09/01/2023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154339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42CC42D-F1A2-4027-9852-3B740DB8B264}" type="datetimeFigureOut">
              <a:rPr lang="en-GB" smtClean="0"/>
              <a:t>09/01/2023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882729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42CC42D-F1A2-4027-9852-3B740DB8B264}" type="datetimeFigureOut">
              <a:rPr lang="en-GB" smtClean="0"/>
              <a:t>09/01/2023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9D1FE0CF-6B03-4947-8089-3C964B866390}" type="slidenum">
              <a:rPr lang="en-GB" smtClean="0"/>
              <a:t>‹#›</a:t>
            </a:fld>
            <a:endParaRPr lang="en-GB"/>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42186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42CC42D-F1A2-4027-9852-3B740DB8B264}" type="datetimeFigureOut">
              <a:rPr lang="en-GB" smtClean="0"/>
              <a:t>09/01/2023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676053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42CC42D-F1A2-4027-9852-3B740DB8B264}" type="datetimeFigureOut">
              <a:rPr lang="en-GB" smtClean="0"/>
              <a:t>09/01/2023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2853880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42CC42D-F1A2-4027-9852-3B740DB8B264}" type="datetimeFigureOut">
              <a:rPr lang="en-GB" smtClean="0"/>
              <a:t>09/01/2023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81807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2CC42D-F1A2-4027-9852-3B740DB8B264}" type="datetimeFigureOut">
              <a:rPr lang="en-GB" smtClean="0"/>
              <a:t>09/01/2023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8614725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42CC42D-F1A2-4027-9852-3B740DB8B264}" type="datetimeFigureOut">
              <a:rPr lang="en-GB" smtClean="0"/>
              <a:t>09/01/2023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1532868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642CC42D-F1A2-4027-9852-3B740DB8B264}" type="datetimeFigureOut">
              <a:rPr lang="en-GB" smtClean="0"/>
              <a:t>09/01/2023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9D1FE0CF-6B03-4947-8089-3C964B866390}" type="slidenum">
              <a:rPr lang="en-GB" smtClean="0"/>
              <a:t>‹#›</a:t>
            </a:fld>
            <a:endParaRPr lang="en-GB"/>
          </a:p>
        </p:txBody>
      </p:sp>
    </p:spTree>
    <p:extLst>
      <p:ext uri="{BB962C8B-B14F-4D97-AF65-F5344CB8AC3E}">
        <p14:creationId xmlns:p14="http://schemas.microsoft.com/office/powerpoint/2010/main" val="3267384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642CC42D-F1A2-4027-9852-3B740DB8B264}" type="datetimeFigureOut">
              <a:rPr lang="en-GB" smtClean="0"/>
              <a:t>09/01/2023</a:t>
            </a:fld>
            <a:endParaRPr lang="en-GB"/>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en-GB"/>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9D1FE0CF-6B03-4947-8089-3C964B866390}" type="slidenum">
              <a:rPr lang="en-GB" smtClean="0"/>
              <a:t>‹#›</a:t>
            </a:fld>
            <a:endParaRPr lang="en-GB"/>
          </a:p>
        </p:txBody>
      </p:sp>
    </p:spTree>
    <p:extLst>
      <p:ext uri="{BB962C8B-B14F-4D97-AF65-F5344CB8AC3E}">
        <p14:creationId xmlns:p14="http://schemas.microsoft.com/office/powerpoint/2010/main" val="20919272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57942" y="334107"/>
            <a:ext cx="9966960" cy="1060483"/>
          </a:xfrm>
        </p:spPr>
        <p:txBody>
          <a:bodyPr/>
          <a:lstStyle/>
          <a:p>
            <a:r>
              <a:rPr lang="en-US" dirty="0" smtClean="0">
                <a:solidFill>
                  <a:schemeClr val="tx2">
                    <a:lumMod val="50000"/>
                  </a:schemeClr>
                </a:solidFill>
              </a:rPr>
              <a:t>C</a:t>
            </a:r>
            <a:r>
              <a:rPr lang="en-US" cap="none" dirty="0" smtClean="0">
                <a:solidFill>
                  <a:schemeClr val="tx2">
                    <a:lumMod val="50000"/>
                  </a:schemeClr>
                </a:solidFill>
              </a:rPr>
              <a:t>lose your eyes and listen</a:t>
            </a:r>
            <a:endParaRPr lang="en-GB" cap="none" dirty="0">
              <a:solidFill>
                <a:schemeClr val="tx2">
                  <a:lumMod val="50000"/>
                </a:schemeClr>
              </a:solidFill>
            </a:endParaRPr>
          </a:p>
        </p:txBody>
      </p:sp>
      <p:sp>
        <p:nvSpPr>
          <p:cNvPr id="12" name="Title 1"/>
          <p:cNvSpPr txBox="1">
            <a:spLocks/>
          </p:cNvSpPr>
          <p:nvPr/>
        </p:nvSpPr>
        <p:spPr>
          <a:xfrm>
            <a:off x="1023480" y="2526321"/>
            <a:ext cx="9966960" cy="1060483"/>
          </a:xfrm>
          <a:prstGeom prst="rect">
            <a:avLst/>
          </a:prstGeom>
        </p:spPr>
        <p:txBody>
          <a:bodyPr vert="horz" lIns="91440" tIns="45720" rIns="91440" bIns="45720" rtlCol="0" anchor="b">
            <a:normAutofit/>
          </a:bodyPr>
          <a:lstStyle>
            <a:lvl1pPr algn="ctr" defTabSz="914400" rtl="0" eaLnBrk="1" latinLnBrk="0" hangingPunct="1">
              <a:lnSpc>
                <a:spcPct val="85000"/>
              </a:lnSpc>
              <a:spcBef>
                <a:spcPct val="0"/>
              </a:spcBef>
              <a:buNone/>
              <a:defRPr sz="7200" b="1" kern="1200" cap="all" baseline="0">
                <a:solidFill>
                  <a:srgbClr val="FFFFFF"/>
                </a:solidFill>
                <a:latin typeface="+mj-lt"/>
                <a:ea typeface="+mj-ea"/>
                <a:cs typeface="+mj-cs"/>
              </a:defRPr>
            </a:lvl1pPr>
          </a:lstStyle>
          <a:p>
            <a:r>
              <a:rPr lang="en-US" sz="3600" dirty="0" smtClean="0">
                <a:solidFill>
                  <a:schemeClr val="tx2">
                    <a:lumMod val="50000"/>
                  </a:schemeClr>
                </a:solidFill>
              </a:rPr>
              <a:t>W</a:t>
            </a:r>
            <a:r>
              <a:rPr lang="en-US" sz="3600" cap="none" dirty="0" smtClean="0">
                <a:solidFill>
                  <a:schemeClr val="tx2">
                    <a:lumMod val="50000"/>
                  </a:schemeClr>
                </a:solidFill>
              </a:rPr>
              <a:t>here do you think we are</a:t>
            </a:r>
            <a:r>
              <a:rPr lang="en-US" sz="3600" dirty="0" smtClean="0">
                <a:solidFill>
                  <a:schemeClr val="tx2">
                    <a:lumMod val="50000"/>
                  </a:schemeClr>
                </a:solidFill>
              </a:rPr>
              <a:t>?</a:t>
            </a:r>
            <a:endParaRPr lang="en-US" sz="3600" dirty="0">
              <a:solidFill>
                <a:schemeClr val="tx2">
                  <a:lumMod val="50000"/>
                </a:schemeClr>
              </a:solidFill>
            </a:endParaRPr>
          </a:p>
        </p:txBody>
      </p:sp>
    </p:spTree>
    <p:extLst>
      <p:ext uri="{BB962C8B-B14F-4D97-AF65-F5344CB8AC3E}">
        <p14:creationId xmlns:p14="http://schemas.microsoft.com/office/powerpoint/2010/main" val="19030404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9875520" cy="2190750"/>
          </a:xfrm>
        </p:spPr>
        <p:txBody>
          <a:bodyPr>
            <a:normAutofit fontScale="90000"/>
          </a:bodyPr>
          <a:lstStyle/>
          <a:p>
            <a:r>
              <a:rPr lang="en-US" dirty="0"/>
              <a:t>How To Save Our Forests and </a:t>
            </a:r>
            <a:r>
              <a:rPr lang="en-US" dirty="0" smtClean="0"/>
              <a:t>Re-wild </a:t>
            </a:r>
            <a:r>
              <a:rPr lang="en-US" dirty="0"/>
              <a:t>Our Planet</a:t>
            </a:r>
            <a:br>
              <a:rPr lang="en-US" dirty="0"/>
            </a:br>
            <a:r>
              <a:rPr lang="en-US" dirty="0"/>
              <a:t/>
            </a:r>
            <a:br>
              <a:rPr lang="en-US" dirty="0"/>
            </a:br>
            <a:endParaRPr lang="en-GB" dirty="0"/>
          </a:p>
        </p:txBody>
      </p:sp>
      <p:pic>
        <p:nvPicPr>
          <p:cNvPr id="4" name="Picture 3"/>
          <p:cNvPicPr>
            <a:picLocks noChangeAspect="1"/>
          </p:cNvPicPr>
          <p:nvPr/>
        </p:nvPicPr>
        <p:blipFill>
          <a:blip r:embed="rId3"/>
          <a:stretch>
            <a:fillRect/>
          </a:stretch>
        </p:blipFill>
        <p:spPr>
          <a:xfrm>
            <a:off x="3714749" y="2057400"/>
            <a:ext cx="5293929" cy="3971556"/>
          </a:xfrm>
          <a:prstGeom prst="rect">
            <a:avLst/>
          </a:prstGeom>
        </p:spPr>
      </p:pic>
    </p:spTree>
    <p:extLst>
      <p:ext uri="{BB962C8B-B14F-4D97-AF65-F5344CB8AC3E}">
        <p14:creationId xmlns:p14="http://schemas.microsoft.com/office/powerpoint/2010/main" val="402651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Shut your eyes and imagine yourself in a forest. Beautiful, isn’t it? What can you see? What can you hear?</a:t>
            </a:r>
            <a:endParaRPr lang="en-GB" dirty="0"/>
          </a:p>
        </p:txBody>
      </p:sp>
      <p:pic>
        <p:nvPicPr>
          <p:cNvPr id="1026" name="Picture 2" descr="Incredible Tropical Rainforest Plants to See on Your Next Vac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38730" y="2224585"/>
            <a:ext cx="6284059" cy="39296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2174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02056" y="406021"/>
            <a:ext cx="9872871" cy="1381836"/>
          </a:xfrm>
        </p:spPr>
        <p:txBody>
          <a:bodyPr>
            <a:noAutofit/>
          </a:bodyPr>
          <a:lstStyle/>
          <a:p>
            <a:r>
              <a:rPr lang="en-US" sz="2800" dirty="0"/>
              <a:t>Rainforests are forests full of tall trees and, as you might expect, have high levels of rainfall. They can be found all across the world, but the best-known is the Amazon rainforest in Brazil, South America. Tropical rainforests have been called the ‘jewels of the Earth’ because of the beauty and richness found within them.</a:t>
            </a:r>
            <a:endParaRPr lang="en-GB" sz="2800" dirty="0"/>
          </a:p>
        </p:txBody>
      </p:sp>
      <p:pic>
        <p:nvPicPr>
          <p:cNvPr id="4" name="Picture 3"/>
          <p:cNvPicPr>
            <a:picLocks noChangeAspect="1"/>
          </p:cNvPicPr>
          <p:nvPr/>
        </p:nvPicPr>
        <p:blipFill>
          <a:blip r:embed="rId2"/>
          <a:stretch>
            <a:fillRect/>
          </a:stretch>
        </p:blipFill>
        <p:spPr>
          <a:xfrm>
            <a:off x="3681480" y="2424464"/>
            <a:ext cx="4714022" cy="4024165"/>
          </a:xfrm>
          <a:prstGeom prst="rect">
            <a:avLst/>
          </a:prstGeom>
        </p:spPr>
      </p:pic>
    </p:spTree>
    <p:extLst>
      <p:ext uri="{BB962C8B-B14F-4D97-AF65-F5344CB8AC3E}">
        <p14:creationId xmlns:p14="http://schemas.microsoft.com/office/powerpoint/2010/main" val="16332919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165" y="322500"/>
            <a:ext cx="8311066" cy="3430137"/>
          </a:xfrm>
        </p:spPr>
        <p:txBody>
          <a:bodyPr>
            <a:normAutofit fontScale="90000"/>
          </a:bodyPr>
          <a:lstStyle/>
          <a:p>
            <a:r>
              <a:rPr lang="en-US" dirty="0"/>
              <a:t>We have heard the sounds of the rainforest, but what if the rainforest could actually speak? What if the trees and animals had voices that we could understand? What do you think they would say to us?</a:t>
            </a:r>
            <a:endParaRPr lang="en-GB" dirty="0"/>
          </a:p>
        </p:txBody>
      </p:sp>
      <p:pic>
        <p:nvPicPr>
          <p:cNvPr id="4" name="Picture 3"/>
          <p:cNvPicPr>
            <a:picLocks noChangeAspect="1"/>
          </p:cNvPicPr>
          <p:nvPr/>
        </p:nvPicPr>
        <p:blipFill>
          <a:blip r:embed="rId2"/>
          <a:stretch>
            <a:fillRect/>
          </a:stretch>
        </p:blipFill>
        <p:spPr>
          <a:xfrm>
            <a:off x="8736793" y="268405"/>
            <a:ext cx="3230396" cy="4910202"/>
          </a:xfrm>
          <a:prstGeom prst="rect">
            <a:avLst/>
          </a:prstGeom>
        </p:spPr>
      </p:pic>
      <p:pic>
        <p:nvPicPr>
          <p:cNvPr id="5" name="Picture 4"/>
          <p:cNvPicPr>
            <a:picLocks noChangeAspect="1"/>
          </p:cNvPicPr>
          <p:nvPr/>
        </p:nvPicPr>
        <p:blipFill>
          <a:blip r:embed="rId3"/>
          <a:stretch>
            <a:fillRect/>
          </a:stretch>
        </p:blipFill>
        <p:spPr>
          <a:xfrm>
            <a:off x="255895" y="3752637"/>
            <a:ext cx="3330361" cy="2852026"/>
          </a:xfrm>
          <a:prstGeom prst="rect">
            <a:avLst/>
          </a:prstGeom>
        </p:spPr>
      </p:pic>
      <p:pic>
        <p:nvPicPr>
          <p:cNvPr id="6" name="Picture 5"/>
          <p:cNvPicPr>
            <a:picLocks noChangeAspect="1"/>
          </p:cNvPicPr>
          <p:nvPr/>
        </p:nvPicPr>
        <p:blipFill>
          <a:blip r:embed="rId4"/>
          <a:stretch>
            <a:fillRect/>
          </a:stretch>
        </p:blipFill>
        <p:spPr>
          <a:xfrm>
            <a:off x="3668143" y="4816736"/>
            <a:ext cx="2680008" cy="1787927"/>
          </a:xfrm>
          <a:prstGeom prst="rect">
            <a:avLst/>
          </a:prstGeom>
        </p:spPr>
      </p:pic>
      <p:pic>
        <p:nvPicPr>
          <p:cNvPr id="7" name="Picture 6"/>
          <p:cNvPicPr>
            <a:picLocks noChangeAspect="1"/>
          </p:cNvPicPr>
          <p:nvPr/>
        </p:nvPicPr>
        <p:blipFill>
          <a:blip r:embed="rId5"/>
          <a:stretch>
            <a:fillRect/>
          </a:stretch>
        </p:blipFill>
        <p:spPr>
          <a:xfrm>
            <a:off x="6732231" y="4071013"/>
            <a:ext cx="3810000" cy="2533650"/>
          </a:xfrm>
          <a:prstGeom prst="rect">
            <a:avLst/>
          </a:prstGeom>
        </p:spPr>
      </p:pic>
    </p:spTree>
    <p:extLst>
      <p:ext uri="{BB962C8B-B14F-4D97-AF65-F5344CB8AC3E}">
        <p14:creationId xmlns:p14="http://schemas.microsoft.com/office/powerpoint/2010/main" val="41451235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19214" y="1961865"/>
            <a:ext cx="9872871" cy="4038600"/>
          </a:xfrm>
        </p:spPr>
        <p:txBody>
          <a:bodyPr>
            <a:normAutofit/>
          </a:bodyPr>
          <a:lstStyle/>
          <a:p>
            <a:pPr marL="45720" indent="0">
              <a:buNone/>
            </a:pPr>
            <a:r>
              <a:rPr lang="en-GB" sz="3200" dirty="0" smtClean="0"/>
              <a:t>I am a tree. Not just any tree…</a:t>
            </a:r>
            <a:endParaRPr lang="en-GB" sz="3200" dirty="0"/>
          </a:p>
        </p:txBody>
      </p:sp>
      <p:pic>
        <p:nvPicPr>
          <p:cNvPr id="4" name="Picture 3"/>
          <p:cNvPicPr>
            <a:picLocks noChangeAspect="1"/>
          </p:cNvPicPr>
          <p:nvPr/>
        </p:nvPicPr>
        <p:blipFill>
          <a:blip r:embed="rId3"/>
          <a:stretch>
            <a:fillRect/>
          </a:stretch>
        </p:blipFill>
        <p:spPr>
          <a:xfrm>
            <a:off x="228138" y="1418606"/>
            <a:ext cx="4676138" cy="3999555"/>
          </a:xfrm>
          <a:prstGeom prst="rect">
            <a:avLst/>
          </a:prstGeom>
        </p:spPr>
      </p:pic>
    </p:spTree>
    <p:extLst>
      <p:ext uri="{BB962C8B-B14F-4D97-AF65-F5344CB8AC3E}">
        <p14:creationId xmlns:p14="http://schemas.microsoft.com/office/powerpoint/2010/main" val="28083227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773305" y="2440324"/>
            <a:ext cx="6527041" cy="4038600"/>
          </a:xfrm>
        </p:spPr>
        <p:txBody>
          <a:bodyPr>
            <a:normAutofit/>
          </a:bodyPr>
          <a:lstStyle/>
          <a:p>
            <a:pPr marL="45720" indent="0">
              <a:buNone/>
            </a:pPr>
            <a:r>
              <a:rPr lang="en-US" sz="2800" dirty="0"/>
              <a:t>I am a frog – one of the most beautiful frogs in the Amazon rainforest, if I say so myself. </a:t>
            </a:r>
            <a:endParaRPr lang="en-GB" sz="2800" dirty="0"/>
          </a:p>
        </p:txBody>
      </p:sp>
      <p:pic>
        <p:nvPicPr>
          <p:cNvPr id="4" name="Picture 3"/>
          <p:cNvPicPr>
            <a:picLocks noChangeAspect="1"/>
          </p:cNvPicPr>
          <p:nvPr/>
        </p:nvPicPr>
        <p:blipFill>
          <a:blip r:embed="rId3"/>
          <a:stretch>
            <a:fillRect/>
          </a:stretch>
        </p:blipFill>
        <p:spPr>
          <a:xfrm>
            <a:off x="567949" y="2440324"/>
            <a:ext cx="3889120" cy="2595700"/>
          </a:xfrm>
          <a:prstGeom prst="rect">
            <a:avLst/>
          </a:prstGeom>
        </p:spPr>
      </p:pic>
    </p:spTree>
    <p:extLst>
      <p:ext uri="{BB962C8B-B14F-4D97-AF65-F5344CB8AC3E}">
        <p14:creationId xmlns:p14="http://schemas.microsoft.com/office/powerpoint/2010/main" val="38379524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967663" y="1484194"/>
            <a:ext cx="5441866" cy="4038600"/>
          </a:xfrm>
        </p:spPr>
        <p:txBody>
          <a:bodyPr/>
          <a:lstStyle/>
          <a:p>
            <a:pPr marL="45720" indent="0">
              <a:buNone/>
            </a:pPr>
            <a:r>
              <a:rPr lang="en-US" sz="2800" dirty="0"/>
              <a:t>I am a beautiful rainforest plant, the most beautiful of all in my humble opinion – and there is a lot of competition for that title, I can tell you. </a:t>
            </a:r>
            <a:r>
              <a:rPr lang="en-US" sz="2800" dirty="0" smtClean="0"/>
              <a:t>Around </a:t>
            </a:r>
            <a:r>
              <a:rPr lang="en-US" sz="2800" dirty="0"/>
              <a:t>50 per cent of all the plant species in the world live in the rainforests.</a:t>
            </a:r>
          </a:p>
          <a:p>
            <a:endParaRPr lang="en-GB" dirty="0"/>
          </a:p>
        </p:txBody>
      </p:sp>
      <p:pic>
        <p:nvPicPr>
          <p:cNvPr id="5" name="Picture 4"/>
          <p:cNvPicPr>
            <a:picLocks noChangeAspect="1"/>
          </p:cNvPicPr>
          <p:nvPr/>
        </p:nvPicPr>
        <p:blipFill>
          <a:blip r:embed="rId3"/>
          <a:stretch>
            <a:fillRect/>
          </a:stretch>
        </p:blipFill>
        <p:spPr>
          <a:xfrm>
            <a:off x="433137" y="1484194"/>
            <a:ext cx="5197642" cy="3465787"/>
          </a:xfrm>
          <a:prstGeom prst="rect">
            <a:avLst/>
          </a:prstGeom>
        </p:spPr>
      </p:pic>
    </p:spTree>
    <p:extLst>
      <p:ext uri="{BB962C8B-B14F-4D97-AF65-F5344CB8AC3E}">
        <p14:creationId xmlns:p14="http://schemas.microsoft.com/office/powerpoint/2010/main" val="9643726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What is happening in the rainforests?</a:t>
            </a:r>
            <a:endParaRPr lang="en-GB" dirty="0"/>
          </a:p>
        </p:txBody>
      </p:sp>
    </p:spTree>
    <p:extLst>
      <p:ext uri="{BB962C8B-B14F-4D97-AF65-F5344CB8AC3E}">
        <p14:creationId xmlns:p14="http://schemas.microsoft.com/office/powerpoint/2010/main" val="37692798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16;p3"/>
          <p:cNvSpPr/>
          <p:nvPr/>
        </p:nvSpPr>
        <p:spPr>
          <a:xfrm>
            <a:off x="934287" y="735285"/>
            <a:ext cx="10256808" cy="2901985"/>
          </a:xfrm>
          <a:prstGeom prst="roundRect">
            <a:avLst>
              <a:gd name="adj" fmla="val 8398"/>
            </a:avLst>
          </a:prstGeom>
          <a:solidFill>
            <a:schemeClr val="lt1"/>
          </a:solidFill>
          <a:ln w="57150" cap="flat" cmpd="sng">
            <a:solidFill>
              <a:schemeClr val="bg2">
                <a:lumMod val="25000"/>
              </a:schemeClr>
            </a:solidFill>
            <a:prstDash val="solid"/>
            <a:round/>
            <a:headEnd type="none" w="sm" len="sm"/>
            <a:tailEnd type="none" w="sm" len="sm"/>
          </a:ln>
        </p:spPr>
        <p:txBody>
          <a:bodyPr spcFirstLastPara="1" wrap="square" lIns="180000" tIns="180000" rIns="180000" bIns="1800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GB" sz="2800" dirty="0">
                <a:solidFill>
                  <a:schemeClr val="accent1"/>
                </a:solidFill>
                <a:latin typeface="Calibri"/>
                <a:ea typeface="Calibri"/>
                <a:cs typeface="Calibri"/>
                <a:sym typeface="Calibri"/>
              </a:rPr>
              <a:t>Deforestation is the </a:t>
            </a:r>
            <a:r>
              <a:rPr lang="en-GB" sz="2800" b="1" dirty="0">
                <a:solidFill>
                  <a:schemeClr val="accent1"/>
                </a:solidFill>
                <a:latin typeface="Calibri"/>
                <a:ea typeface="Calibri"/>
                <a:cs typeface="Calibri"/>
                <a:sym typeface="Calibri"/>
              </a:rPr>
              <a:t>deliberate</a:t>
            </a:r>
            <a:r>
              <a:rPr lang="en-GB" sz="2800" dirty="0">
                <a:solidFill>
                  <a:schemeClr val="accent1"/>
                </a:solidFill>
                <a:latin typeface="Calibri"/>
                <a:ea typeface="Calibri"/>
                <a:cs typeface="Calibri"/>
                <a:sym typeface="Calibri"/>
              </a:rPr>
              <a:t> removal of forests. This is done by cutting down trees and shrubs and starting fires. This happens so that the land can be used for other things, including planting crops and grazing cattle, as well as the development of towns and cities. </a:t>
            </a:r>
            <a:endParaRPr dirty="0">
              <a:solidFill>
                <a:schemeClr val="accent1"/>
              </a:solidFill>
            </a:endParaRPr>
          </a:p>
        </p:txBody>
      </p:sp>
      <p:pic>
        <p:nvPicPr>
          <p:cNvPr id="5" name="Google Shape;117;p3"/>
          <p:cNvPicPr preferRelativeResize="0"/>
          <p:nvPr/>
        </p:nvPicPr>
        <p:blipFill rotWithShape="1">
          <a:blip r:embed="rId2">
            <a:alphaModFix/>
          </a:blip>
          <a:srcRect/>
          <a:stretch/>
        </p:blipFill>
        <p:spPr>
          <a:xfrm>
            <a:off x="7383213" y="3241262"/>
            <a:ext cx="4550889" cy="2881453"/>
          </a:xfrm>
          <a:prstGeom prst="roundRect">
            <a:avLst>
              <a:gd name="adj" fmla="val 11485"/>
            </a:avLst>
          </a:prstGeom>
          <a:noFill/>
          <a:ln>
            <a:noFill/>
          </a:ln>
        </p:spPr>
      </p:pic>
      <p:sp>
        <p:nvSpPr>
          <p:cNvPr id="6" name="Google Shape;119;p3"/>
          <p:cNvSpPr/>
          <p:nvPr/>
        </p:nvSpPr>
        <p:spPr>
          <a:xfrm>
            <a:off x="257899" y="3796713"/>
            <a:ext cx="7125314" cy="2031285"/>
          </a:xfrm>
          <a:prstGeom prst="rect">
            <a:avLst/>
          </a:prstGeom>
          <a:noFill/>
          <a:ln>
            <a:noFill/>
          </a:ln>
        </p:spPr>
        <p:txBody>
          <a:bodyPr spcFirstLastPara="1" wrap="square" lIns="91425" tIns="45700" rIns="91425" bIns="4570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rtl="0">
              <a:spcBef>
                <a:spcPts val="0"/>
              </a:spcBef>
              <a:spcAft>
                <a:spcPts val="0"/>
              </a:spcAft>
              <a:buNone/>
            </a:pPr>
            <a:r>
              <a:rPr lang="en-GB" sz="2800" b="1" dirty="0">
                <a:solidFill>
                  <a:schemeClr val="accent1"/>
                </a:solidFill>
                <a:latin typeface="Calibri"/>
                <a:ea typeface="Calibri"/>
                <a:cs typeface="Calibri"/>
                <a:sym typeface="Calibri"/>
              </a:rPr>
              <a:t>Did You Know</a:t>
            </a:r>
            <a:r>
              <a:rPr lang="en-GB" sz="2800" b="1" dirty="0" smtClean="0">
                <a:solidFill>
                  <a:schemeClr val="accent1"/>
                </a:solidFill>
                <a:latin typeface="Calibri"/>
                <a:ea typeface="Calibri"/>
                <a:cs typeface="Calibri"/>
                <a:sym typeface="Calibri"/>
              </a:rPr>
              <a:t>…?</a:t>
            </a:r>
          </a:p>
          <a:p>
            <a:pPr marL="0" marR="0" lvl="0" indent="0" algn="l" rtl="0">
              <a:spcBef>
                <a:spcPts val="0"/>
              </a:spcBef>
              <a:spcAft>
                <a:spcPts val="0"/>
              </a:spcAft>
              <a:buNone/>
            </a:pPr>
            <a:endParaRPr dirty="0">
              <a:solidFill>
                <a:schemeClr val="accent1"/>
              </a:solidFill>
            </a:endParaRPr>
          </a:p>
          <a:p>
            <a:pPr marL="0" marR="0" lvl="0" indent="0" algn="l" rtl="0">
              <a:spcBef>
                <a:spcPts val="0"/>
              </a:spcBef>
              <a:spcAft>
                <a:spcPts val="0"/>
              </a:spcAft>
              <a:buNone/>
            </a:pPr>
            <a:r>
              <a:rPr lang="en-GB" sz="2800" dirty="0">
                <a:solidFill>
                  <a:schemeClr val="accent1"/>
                </a:solidFill>
                <a:latin typeface="Calibri"/>
                <a:ea typeface="Calibri"/>
                <a:cs typeface="Calibri"/>
                <a:sym typeface="Calibri"/>
              </a:rPr>
              <a:t>Every minute, an area of rainforest the size of a football pitch is cut down. If this rate continues, there will be no rainforests in 100 years.</a:t>
            </a:r>
            <a:endParaRPr dirty="0">
              <a:solidFill>
                <a:schemeClr val="accent1"/>
              </a:solidFill>
            </a:endParaRPr>
          </a:p>
        </p:txBody>
      </p:sp>
    </p:spTree>
    <p:extLst>
      <p:ext uri="{BB962C8B-B14F-4D97-AF65-F5344CB8AC3E}">
        <p14:creationId xmlns:p14="http://schemas.microsoft.com/office/powerpoint/2010/main" val="1042545783"/>
      </p:ext>
    </p:extLst>
  </p:cSld>
  <p:clrMapOvr>
    <a:masterClrMapping/>
  </p:clrMapOvr>
</p:sld>
</file>

<file path=ppt/theme/theme1.xml><?xml version="1.0" encoding="utf-8"?>
<a:theme xmlns:a="http://schemas.openxmlformats.org/drawingml/2006/main" name="Basis">
  <a:themeElements>
    <a:clrScheme name="Custom 14">
      <a:dk1>
        <a:srgbClr val="000000"/>
      </a:dk1>
      <a:lt1>
        <a:srgbClr val="005827"/>
      </a:lt1>
      <a:dk2>
        <a:srgbClr val="00B050"/>
      </a:dk2>
      <a:lt2>
        <a:srgbClr val="DDDDDD"/>
      </a:lt2>
      <a:accent1>
        <a:srgbClr val="F6F8E2"/>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22</TotalTime>
  <Words>1073</Words>
  <Application>Microsoft Office PowerPoint</Application>
  <PresentationFormat>Widescreen</PresentationFormat>
  <Paragraphs>42</Paragraphs>
  <Slides>10</Slides>
  <Notes>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Arial</vt:lpstr>
      <vt:lpstr>Calibri</vt:lpstr>
      <vt:lpstr>Calibri Light</vt:lpstr>
      <vt:lpstr>Corbel</vt:lpstr>
      <vt:lpstr>Basis</vt:lpstr>
      <vt:lpstr>Close your eyes and listen</vt:lpstr>
      <vt:lpstr>Shut your eyes and imagine yourself in a forest. Beautiful, isn’t it? What can you see? What can you hear?</vt:lpstr>
      <vt:lpstr>PowerPoint Presentation</vt:lpstr>
      <vt:lpstr>We have heard the sounds of the rainforest, but what if the rainforest could actually speak? What if the trees and animals had voices that we could understand? What do you think they would say to us?</vt:lpstr>
      <vt:lpstr>PowerPoint Presentation</vt:lpstr>
      <vt:lpstr>PowerPoint Presentation</vt:lpstr>
      <vt:lpstr>PowerPoint Presentation</vt:lpstr>
      <vt:lpstr>What is happening in the rainforests?</vt:lpstr>
      <vt:lpstr>PowerPoint Presentation</vt:lpstr>
      <vt:lpstr>How To Save Our Forests and Re-wild Our Planet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Close your eyes and listen</dc:title>
  <dc:creator>Hannah Copping</dc:creator>
  <cp:lastModifiedBy>Hannah Copping</cp:lastModifiedBy>
  <cp:revision>5</cp:revision>
  <dcterms:created xsi:type="dcterms:W3CDTF">2023-01-06T16:21:02Z</dcterms:created>
  <dcterms:modified xsi:type="dcterms:W3CDTF">2023-01-09T08:51:36Z</dcterms:modified>
</cp:coreProperties>
</file>