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Economica" panose="020B0604020202020204" charset="0"/>
      <p:regular r:id="rId12"/>
      <p:bold r:id="rId13"/>
      <p:italic r:id="rId14"/>
      <p:boldItalic r:id="rId15"/>
    </p:embeddedFont>
    <p:embeddedFont>
      <p:font typeface="Open Sans"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89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ds.nationalgeographic.com/nature/save-the-earth/article/save-anima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c62a2cdb1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c62a2cdb1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555555"/>
                </a:solidFill>
                <a:highlight>
                  <a:srgbClr val="FFFFFF"/>
                </a:highlight>
                <a:latin typeface="Open Sans"/>
                <a:ea typeface="Open Sans"/>
                <a:cs typeface="Open Sans"/>
                <a:sym typeface="Open Sans"/>
              </a:rPr>
              <a:t>West African Black Rhinoceros</a:t>
            </a:r>
            <a:endParaRPr sz="1200" dirty="0">
              <a:solidFill>
                <a:srgbClr val="555555"/>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555555"/>
                </a:solidFill>
                <a:highlight>
                  <a:srgbClr val="FFFFFF"/>
                </a:highlight>
                <a:latin typeface="Open Sans"/>
                <a:ea typeface="Open Sans"/>
                <a:cs typeface="Open Sans"/>
                <a:sym typeface="Open Sans"/>
              </a:rPr>
              <a:t>Mammoth </a:t>
            </a:r>
            <a:endParaRPr sz="1200" dirty="0">
              <a:solidFill>
                <a:srgbClr val="555555"/>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555555"/>
                </a:solidFill>
                <a:highlight>
                  <a:srgbClr val="FFFFFF"/>
                </a:highlight>
                <a:latin typeface="Open Sans"/>
                <a:ea typeface="Open Sans"/>
                <a:cs typeface="Open Sans"/>
                <a:sym typeface="Open Sans"/>
              </a:rPr>
              <a:t>BaiJi white dolphin</a:t>
            </a:r>
            <a:endParaRPr sz="1200" dirty="0">
              <a:solidFill>
                <a:srgbClr val="555555"/>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555555"/>
                </a:solidFill>
                <a:highlight>
                  <a:srgbClr val="FFFFFF"/>
                </a:highlight>
                <a:latin typeface="Open Sans"/>
                <a:ea typeface="Open Sans"/>
                <a:cs typeface="Open Sans"/>
                <a:sym typeface="Open Sans"/>
              </a:rPr>
              <a:t>T-rex</a:t>
            </a:r>
            <a:endParaRPr sz="1200" dirty="0">
              <a:solidFill>
                <a:srgbClr val="555555"/>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dirty="0">
                <a:solidFill>
                  <a:srgbClr val="555555"/>
                </a:solidFill>
                <a:highlight>
                  <a:srgbClr val="FFFFFF"/>
                </a:highlight>
                <a:latin typeface="Open Sans"/>
                <a:ea typeface="Open Sans"/>
                <a:cs typeface="Open Sans"/>
                <a:sym typeface="Open Sans"/>
              </a:rPr>
              <a:t>Dodo</a:t>
            </a:r>
            <a:endParaRPr sz="1200" dirty="0">
              <a:solidFill>
                <a:srgbClr val="555555"/>
              </a:solidFill>
              <a:highlight>
                <a:srgbClr val="FFFFFF"/>
              </a:highlight>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c62a2cdb16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c62a2cdb1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c62a2cdb16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c62a2cdb16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c62a2cdb16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c62a2cdb16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c62a2cdb16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c62a2cdb16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22222"/>
                </a:solidFill>
                <a:highlight>
                  <a:srgbClr val="EEEDDD"/>
                </a:highlight>
              </a:rPr>
              <a:t>Point out that all of us have a responsibility to look after the world.</a:t>
            </a:r>
            <a:endParaRPr>
              <a:solidFill>
                <a:srgbClr val="222222"/>
              </a:solidFill>
              <a:highlight>
                <a:srgbClr val="EEEDDD"/>
              </a:highlight>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c62a2cdb1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c62a2cdb1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c62a2cdb1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c62a2cdb16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c62a2cdb16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c62a2cdb16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https://kids.nationalgeographic.com/nature/save-the-earth/article/save-animals</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rgbClr val="008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699" y="1444248"/>
            <a:ext cx="3419405" cy="284639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t>What is your favourite animal and why?</a:t>
            </a:r>
            <a:endParaRPr sz="5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What do all these animals have in common?</a:t>
            </a:r>
            <a:endParaRPr/>
          </a:p>
        </p:txBody>
      </p:sp>
      <p:pic>
        <p:nvPicPr>
          <p:cNvPr id="68" name="Google Shape;68;p14"/>
          <p:cNvPicPr preferRelativeResize="0"/>
          <p:nvPr/>
        </p:nvPicPr>
        <p:blipFill>
          <a:blip r:embed="rId3">
            <a:alphaModFix/>
          </a:blip>
          <a:stretch>
            <a:fillRect/>
          </a:stretch>
        </p:blipFill>
        <p:spPr>
          <a:xfrm>
            <a:off x="152400" y="1299625"/>
            <a:ext cx="2316226" cy="1737175"/>
          </a:xfrm>
          <a:prstGeom prst="rect">
            <a:avLst/>
          </a:prstGeom>
          <a:noFill/>
          <a:ln>
            <a:noFill/>
          </a:ln>
        </p:spPr>
      </p:pic>
      <p:pic>
        <p:nvPicPr>
          <p:cNvPr id="69" name="Google Shape;69;p14"/>
          <p:cNvPicPr preferRelativeResize="0"/>
          <p:nvPr/>
        </p:nvPicPr>
        <p:blipFill>
          <a:blip r:embed="rId4">
            <a:alphaModFix/>
          </a:blip>
          <a:stretch>
            <a:fillRect/>
          </a:stretch>
        </p:blipFill>
        <p:spPr>
          <a:xfrm>
            <a:off x="1101100" y="2958465"/>
            <a:ext cx="2316224" cy="1729960"/>
          </a:xfrm>
          <a:prstGeom prst="rect">
            <a:avLst/>
          </a:prstGeom>
          <a:noFill/>
          <a:ln>
            <a:noFill/>
          </a:ln>
        </p:spPr>
      </p:pic>
      <p:pic>
        <p:nvPicPr>
          <p:cNvPr id="70" name="Google Shape;70;p14"/>
          <p:cNvPicPr preferRelativeResize="0"/>
          <p:nvPr/>
        </p:nvPicPr>
        <p:blipFill>
          <a:blip r:embed="rId5">
            <a:alphaModFix/>
          </a:blip>
          <a:stretch>
            <a:fillRect/>
          </a:stretch>
        </p:blipFill>
        <p:spPr>
          <a:xfrm>
            <a:off x="3121900" y="1377950"/>
            <a:ext cx="2696189" cy="1580525"/>
          </a:xfrm>
          <a:prstGeom prst="rect">
            <a:avLst/>
          </a:prstGeom>
          <a:noFill/>
          <a:ln>
            <a:noFill/>
          </a:ln>
        </p:spPr>
      </p:pic>
      <p:pic>
        <p:nvPicPr>
          <p:cNvPr id="71" name="Google Shape;71;p14"/>
          <p:cNvPicPr preferRelativeResize="0"/>
          <p:nvPr/>
        </p:nvPicPr>
        <p:blipFill>
          <a:blip r:embed="rId6">
            <a:alphaModFix/>
          </a:blip>
          <a:stretch>
            <a:fillRect/>
          </a:stretch>
        </p:blipFill>
        <p:spPr>
          <a:xfrm>
            <a:off x="6765689" y="1299625"/>
            <a:ext cx="2281935" cy="2348491"/>
          </a:xfrm>
          <a:prstGeom prst="rect">
            <a:avLst/>
          </a:prstGeom>
          <a:noFill/>
          <a:ln>
            <a:noFill/>
          </a:ln>
        </p:spPr>
      </p:pic>
      <p:pic>
        <p:nvPicPr>
          <p:cNvPr id="72" name="Google Shape;72;p14"/>
          <p:cNvPicPr preferRelativeResize="0"/>
          <p:nvPr/>
        </p:nvPicPr>
        <p:blipFill>
          <a:blip r:embed="rId7">
            <a:alphaModFix/>
          </a:blip>
          <a:stretch>
            <a:fillRect/>
          </a:stretch>
        </p:blipFill>
        <p:spPr>
          <a:xfrm>
            <a:off x="4515950" y="3036800"/>
            <a:ext cx="2931476" cy="16489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These animals are extinct </a:t>
            </a:r>
            <a:endParaRPr dirty="0"/>
          </a:p>
        </p:txBody>
      </p:sp>
      <p:sp>
        <p:nvSpPr>
          <p:cNvPr id="78" name="Google Shape;78;p15"/>
          <p:cNvSpPr txBox="1">
            <a:spLocks noGrp="1"/>
          </p:cNvSpPr>
          <p:nvPr>
            <p:ph type="body" idx="1"/>
          </p:nvPr>
        </p:nvSpPr>
        <p:spPr>
          <a:xfrm>
            <a:off x="311700" y="1225225"/>
            <a:ext cx="4764600" cy="33540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 sz="2000" dirty="0"/>
              <a:t>This means that a species, family or group of animals or plants no longer exists. </a:t>
            </a:r>
            <a:endParaRPr sz="2000" dirty="0"/>
          </a:p>
          <a:p>
            <a:pPr marL="0" lvl="0" indent="0" algn="l" rtl="0">
              <a:lnSpc>
                <a:spcPct val="95000"/>
              </a:lnSpc>
              <a:spcBef>
                <a:spcPts val="1200"/>
              </a:spcBef>
              <a:spcAft>
                <a:spcPts val="0"/>
              </a:spcAft>
              <a:buSzPts val="935"/>
              <a:buNone/>
            </a:pPr>
            <a:endParaRPr sz="2000" dirty="0"/>
          </a:p>
          <a:p>
            <a:pPr marL="0" lvl="0" indent="0" algn="l" rtl="0">
              <a:lnSpc>
                <a:spcPct val="95000"/>
              </a:lnSpc>
              <a:spcBef>
                <a:spcPts val="1200"/>
              </a:spcBef>
              <a:spcAft>
                <a:spcPts val="0"/>
              </a:spcAft>
              <a:buSzPts val="935"/>
              <a:buNone/>
            </a:pPr>
            <a:endParaRPr sz="2000" dirty="0"/>
          </a:p>
          <a:p>
            <a:pPr marL="0" lvl="0" indent="0" algn="l" rtl="0">
              <a:lnSpc>
                <a:spcPct val="95000"/>
              </a:lnSpc>
              <a:spcBef>
                <a:spcPts val="1200"/>
              </a:spcBef>
              <a:spcAft>
                <a:spcPts val="1200"/>
              </a:spcAft>
              <a:buSzPts val="935"/>
              <a:buNone/>
            </a:pPr>
            <a:r>
              <a:rPr lang="en" sz="2000" dirty="0">
                <a:highlight>
                  <a:srgbClr val="6AA84F"/>
                </a:highlight>
              </a:rPr>
              <a:t>Dinosaurs are a well-known example of extinct animals. We know that they existed because many bones have been found.</a:t>
            </a:r>
            <a:endParaRPr sz="2000" dirty="0">
              <a:highlight>
                <a:srgbClr val="6AA84F"/>
              </a:highlight>
            </a:endParaRPr>
          </a:p>
        </p:txBody>
      </p:sp>
      <p:pic>
        <p:nvPicPr>
          <p:cNvPr id="79" name="Google Shape;79;p15"/>
          <p:cNvPicPr preferRelativeResize="0"/>
          <p:nvPr/>
        </p:nvPicPr>
        <p:blipFill>
          <a:blip r:embed="rId3">
            <a:alphaModFix/>
          </a:blip>
          <a:stretch>
            <a:fillRect/>
          </a:stretch>
        </p:blipFill>
        <p:spPr>
          <a:xfrm>
            <a:off x="5222923" y="1305525"/>
            <a:ext cx="3609376" cy="2706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696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700">
                <a:highlight>
                  <a:srgbClr val="6AA84F"/>
                </a:highlight>
                <a:latin typeface="Open Sans"/>
                <a:ea typeface="Open Sans"/>
                <a:cs typeface="Open Sans"/>
                <a:sym typeface="Open Sans"/>
              </a:rPr>
              <a:t>However, unfortunately, it isn’t only animals who lived thousands of years ago that have become extinct.</a:t>
            </a:r>
            <a:endParaRPr sz="2700">
              <a:highlight>
                <a:srgbClr val="6AA84F"/>
              </a:highlight>
              <a:latin typeface="Open Sans"/>
              <a:ea typeface="Open Sans"/>
              <a:cs typeface="Open Sans"/>
              <a:sym typeface="Open Sans"/>
            </a:endParaRPr>
          </a:p>
        </p:txBody>
      </p:sp>
      <p:pic>
        <p:nvPicPr>
          <p:cNvPr id="85" name="Google Shape;85;p16"/>
          <p:cNvPicPr preferRelativeResize="0"/>
          <p:nvPr/>
        </p:nvPicPr>
        <p:blipFill>
          <a:blip r:embed="rId3">
            <a:alphaModFix/>
          </a:blip>
          <a:stretch>
            <a:fillRect/>
          </a:stretch>
        </p:blipFill>
        <p:spPr>
          <a:xfrm>
            <a:off x="311700" y="1528225"/>
            <a:ext cx="5080013" cy="3310475"/>
          </a:xfrm>
          <a:prstGeom prst="rect">
            <a:avLst/>
          </a:prstGeom>
          <a:noFill/>
          <a:ln>
            <a:noFill/>
          </a:ln>
        </p:spPr>
      </p:pic>
      <p:sp>
        <p:nvSpPr>
          <p:cNvPr id="86" name="Google Shape;86;p16"/>
          <p:cNvSpPr txBox="1"/>
          <p:nvPr/>
        </p:nvSpPr>
        <p:spPr>
          <a:xfrm>
            <a:off x="5706975" y="2442875"/>
            <a:ext cx="3000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22222"/>
                </a:solidFill>
                <a:highlight>
                  <a:srgbClr val="EEEDDD"/>
                </a:highlight>
              </a:rPr>
              <a:t>This is a West African black rhinoceros. It was officially declared extinct in 2011, only 12 years ago!</a:t>
            </a:r>
            <a:endParaRPr sz="2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222222"/>
                </a:solidFill>
                <a:highlight>
                  <a:srgbClr val="6AA84F"/>
                </a:highlight>
                <a:latin typeface="Open Sans"/>
                <a:ea typeface="Open Sans"/>
                <a:cs typeface="Open Sans"/>
                <a:sym typeface="Open Sans"/>
              </a:rPr>
              <a:t>This is a baiji white dolphin. It hasn’t been declared extinct yet, but it hasn’t been seen for many years.</a:t>
            </a:r>
            <a:endParaRPr sz="2400">
              <a:solidFill>
                <a:srgbClr val="222222"/>
              </a:solidFill>
              <a:highlight>
                <a:srgbClr val="6AA84F"/>
              </a:highlight>
              <a:latin typeface="Open Sans"/>
              <a:ea typeface="Open Sans"/>
              <a:cs typeface="Open Sans"/>
              <a:sym typeface="Open Sans"/>
            </a:endParaRPr>
          </a:p>
        </p:txBody>
      </p:sp>
      <p:pic>
        <p:nvPicPr>
          <p:cNvPr id="92" name="Google Shape;92;p17"/>
          <p:cNvPicPr preferRelativeResize="0"/>
          <p:nvPr/>
        </p:nvPicPr>
        <p:blipFill>
          <a:blip r:embed="rId3">
            <a:alphaModFix/>
          </a:blip>
          <a:stretch>
            <a:fillRect/>
          </a:stretch>
        </p:blipFill>
        <p:spPr>
          <a:xfrm>
            <a:off x="1878125" y="1243600"/>
            <a:ext cx="5582570" cy="3691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What might cause an animal to become extinct?</a:t>
            </a:r>
            <a:endParaRPr/>
          </a:p>
        </p:txBody>
      </p:sp>
      <p:sp>
        <p:nvSpPr>
          <p:cNvPr id="98" name="Google Shape;98;p18"/>
          <p:cNvSpPr txBox="1">
            <a:spLocks noGrp="1"/>
          </p:cNvSpPr>
          <p:nvPr>
            <p:ph type="body" idx="1"/>
          </p:nvPr>
        </p:nvSpPr>
        <p:spPr>
          <a:xfrm>
            <a:off x="311700" y="1736900"/>
            <a:ext cx="8520600" cy="246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000" dirty="0">
                <a:solidFill>
                  <a:srgbClr val="222222"/>
                </a:solidFill>
                <a:highlight>
                  <a:srgbClr val="6AA84F"/>
                </a:highlight>
              </a:rPr>
              <a:t>Sometimes, a natural disaster or a change in the environment can make animals extinct. However, it is more common for animals to become extinct through people’s actions. For example, the West African black rhinoceros was hunted to extinction because people wanted to use its horns.</a:t>
            </a:r>
            <a:endParaRPr sz="2800" dirty="0">
              <a:solidFill>
                <a:srgbClr val="222222"/>
              </a:solidFill>
              <a:highlight>
                <a:srgbClr val="6AA84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1507200" y="0"/>
            <a:ext cx="6129601" cy="5143501"/>
          </a:xfrm>
          <a:prstGeom prst="rect">
            <a:avLst/>
          </a:prstGeom>
          <a:noFill/>
          <a:ln>
            <a:noFill/>
          </a:ln>
        </p:spPr>
      </p:pic>
      <p:sp>
        <p:nvSpPr>
          <p:cNvPr id="104" name="Google Shape;104;p19"/>
          <p:cNvSpPr txBox="1">
            <a:spLocks noGrp="1"/>
          </p:cNvSpPr>
          <p:nvPr>
            <p:ph type="body" idx="1"/>
          </p:nvPr>
        </p:nvSpPr>
        <p:spPr>
          <a:xfrm>
            <a:off x="2521350" y="844225"/>
            <a:ext cx="3866100" cy="33540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Clr>
                <a:schemeClr val="dk1"/>
              </a:buClr>
              <a:buSzPct val="40740"/>
              <a:buFont typeface="Arial"/>
              <a:buNone/>
            </a:pPr>
            <a:r>
              <a:rPr lang="en" sz="2700">
                <a:solidFill>
                  <a:srgbClr val="222222"/>
                </a:solidFill>
                <a:highlight>
                  <a:srgbClr val="EEEDDD"/>
                </a:highlight>
                <a:latin typeface="Arial"/>
                <a:ea typeface="Arial"/>
                <a:cs typeface="Arial"/>
                <a:sym typeface="Arial"/>
              </a:rPr>
              <a:t>And as we close our eyes, let us pause to decide</a:t>
            </a:r>
            <a:endParaRPr sz="2700">
              <a:solidFill>
                <a:srgbClr val="222222"/>
              </a:solidFill>
              <a:highlight>
                <a:srgbClr val="EEEDDD"/>
              </a:highlight>
              <a:latin typeface="Arial"/>
              <a:ea typeface="Arial"/>
              <a:cs typeface="Arial"/>
              <a:sym typeface="Arial"/>
            </a:endParaRPr>
          </a:p>
          <a:p>
            <a:pPr marL="0" lvl="0" indent="0" algn="ctr" rtl="0">
              <a:spcBef>
                <a:spcPts val="0"/>
              </a:spcBef>
              <a:spcAft>
                <a:spcPts val="0"/>
              </a:spcAft>
              <a:buClr>
                <a:schemeClr val="dk1"/>
              </a:buClr>
              <a:buSzPct val="40740"/>
              <a:buFont typeface="Arial"/>
              <a:buNone/>
            </a:pPr>
            <a:r>
              <a:rPr lang="en" sz="2700">
                <a:solidFill>
                  <a:srgbClr val="222222"/>
                </a:solidFill>
                <a:highlight>
                  <a:srgbClr val="EEEDDD"/>
                </a:highlight>
                <a:latin typeface="Arial"/>
                <a:ea typeface="Arial"/>
                <a:cs typeface="Arial"/>
                <a:sym typeface="Arial"/>
              </a:rPr>
              <a:t>To do all that we can to keep each creature alive.</a:t>
            </a:r>
            <a:endParaRPr sz="2700">
              <a:solidFill>
                <a:srgbClr val="222222"/>
              </a:solidFill>
              <a:highlight>
                <a:srgbClr val="EEEDDD"/>
              </a:highlight>
              <a:latin typeface="Arial"/>
              <a:ea typeface="Arial"/>
              <a:cs typeface="Arial"/>
              <a:sym typeface="Arial"/>
            </a:endParaRPr>
          </a:p>
          <a:p>
            <a:pPr marL="0" lvl="0" indent="0" algn="ctr" rtl="0">
              <a:spcBef>
                <a:spcPts val="0"/>
              </a:spcBef>
              <a:spcAft>
                <a:spcPts val="0"/>
              </a:spcAft>
              <a:buClr>
                <a:schemeClr val="dk1"/>
              </a:buClr>
              <a:buSzPct val="40740"/>
              <a:buFont typeface="Arial"/>
              <a:buNone/>
            </a:pPr>
            <a:r>
              <a:rPr lang="en" sz="2700">
                <a:solidFill>
                  <a:srgbClr val="222222"/>
                </a:solidFill>
                <a:highlight>
                  <a:srgbClr val="EEEDDD"/>
                </a:highlight>
                <a:latin typeface="Arial"/>
                <a:ea typeface="Arial"/>
                <a:cs typeface="Arial"/>
                <a:sym typeface="Arial"/>
              </a:rPr>
              <a:t>To protect all the wildlife, to treat the world right,</a:t>
            </a:r>
            <a:endParaRPr sz="2700">
              <a:solidFill>
                <a:srgbClr val="222222"/>
              </a:solidFill>
              <a:highlight>
                <a:srgbClr val="EEEDDD"/>
              </a:highlight>
              <a:latin typeface="Arial"/>
              <a:ea typeface="Arial"/>
              <a:cs typeface="Arial"/>
              <a:sym typeface="Arial"/>
            </a:endParaRPr>
          </a:p>
          <a:p>
            <a:pPr marL="0" lvl="0" indent="0" algn="ctr" rtl="0">
              <a:spcBef>
                <a:spcPts val="0"/>
              </a:spcBef>
              <a:spcAft>
                <a:spcPts val="0"/>
              </a:spcAft>
              <a:buClr>
                <a:schemeClr val="dk1"/>
              </a:buClr>
              <a:buSzPct val="40740"/>
              <a:buFont typeface="Arial"/>
              <a:buNone/>
            </a:pPr>
            <a:r>
              <a:rPr lang="en" sz="2700">
                <a:solidFill>
                  <a:srgbClr val="222222"/>
                </a:solidFill>
                <a:highlight>
                  <a:srgbClr val="EEEDDD"/>
                </a:highlight>
                <a:latin typeface="Arial"/>
                <a:ea typeface="Arial"/>
                <a:cs typeface="Arial"/>
                <a:sym typeface="Arial"/>
              </a:rPr>
              <a:t>So the animals can settle to sleep every night.</a:t>
            </a:r>
            <a:endParaRPr sz="2700">
              <a:solidFill>
                <a:srgbClr val="222222"/>
              </a:solidFill>
              <a:highlight>
                <a:srgbClr val="EEEDDD"/>
              </a:highlight>
              <a:latin typeface="Arial"/>
              <a:ea typeface="Arial"/>
              <a:cs typeface="Arial"/>
              <a:sym typeface="Arial"/>
            </a:endParaRPr>
          </a:p>
          <a:p>
            <a:pPr marL="0" lvl="0" indent="0" algn="ctr" rtl="0">
              <a:spcBef>
                <a:spcPts val="0"/>
              </a:spcBef>
              <a:spcAft>
                <a:spcPts val="0"/>
              </a:spcAft>
              <a:buClr>
                <a:schemeClr val="dk1"/>
              </a:buClr>
              <a:buSzPct val="40740"/>
              <a:buFont typeface="Arial"/>
              <a:buNone/>
            </a:pPr>
            <a:r>
              <a:rPr lang="en" sz="2700">
                <a:solidFill>
                  <a:srgbClr val="222222"/>
                </a:solidFill>
                <a:highlight>
                  <a:srgbClr val="EEEDDD"/>
                </a:highlight>
                <a:latin typeface="Arial"/>
                <a:ea typeface="Arial"/>
                <a:cs typeface="Arial"/>
                <a:sym typeface="Arial"/>
              </a:rPr>
              <a:t>Sleep tight, animals . . . goodnight.</a:t>
            </a:r>
            <a:endParaRPr sz="2700">
              <a:solidFill>
                <a:srgbClr val="222222"/>
              </a:solidFill>
              <a:highlight>
                <a:srgbClr val="EEEDDD"/>
              </a:highlight>
              <a:latin typeface="Arial"/>
              <a:ea typeface="Arial"/>
              <a:cs typeface="Arial"/>
              <a:sym typeface="Arial"/>
            </a:endParaRPr>
          </a:p>
          <a:p>
            <a:pPr marL="0" lvl="0" indent="0" algn="ctr" rtl="0">
              <a:spcBef>
                <a:spcPts val="0"/>
              </a:spcBef>
              <a:spcAft>
                <a:spcPts val="1200"/>
              </a:spcAft>
              <a:buNone/>
            </a:pPr>
            <a:r>
              <a:rPr lang="en" sz="2700">
                <a:solidFill>
                  <a:srgbClr val="222222"/>
                </a:solidFill>
                <a:highlight>
                  <a:srgbClr val="EEEDDD"/>
                </a:highlight>
                <a:latin typeface="Arial"/>
                <a:ea typeface="Arial"/>
                <a:cs typeface="Arial"/>
                <a:sym typeface="Arial"/>
              </a:rPr>
              <a:t>Sleep peacefully tonight.</a:t>
            </a:r>
            <a:endParaRPr sz="3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What could we do to help protect animals?</a:t>
            </a:r>
            <a:endParaRPr/>
          </a:p>
        </p:txBody>
      </p:sp>
      <p:pic>
        <p:nvPicPr>
          <p:cNvPr id="3" name="Picture 2" descr="Premium Vector | Thinking kids. cute children have good idea. find trouble  solution teens vector avatars. imagination and intelligent children,  cheerful different smart kids illustration"/>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17115" y="1355072"/>
            <a:ext cx="5084466" cy="2542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body" idx="1"/>
          </p:nvPr>
        </p:nvSpPr>
        <p:spPr>
          <a:xfrm>
            <a:off x="311700" y="123250"/>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solidFill>
                  <a:srgbClr val="222222"/>
                </a:solidFill>
                <a:highlight>
                  <a:srgbClr val="6AA84F"/>
                </a:highlight>
              </a:rPr>
              <a:t>There are some simple things that we can do to protect animals:</a:t>
            </a:r>
            <a:endParaRPr sz="2000" dirty="0">
              <a:solidFill>
                <a:srgbClr val="222222"/>
              </a:solidFill>
              <a:highlight>
                <a:srgbClr val="6AA84F"/>
              </a:highlight>
            </a:endParaRPr>
          </a:p>
          <a:p>
            <a:pPr marL="0" lvl="0" indent="0" algn="l" rtl="0">
              <a:spcBef>
                <a:spcPts val="0"/>
              </a:spcBef>
              <a:spcAft>
                <a:spcPts val="0"/>
              </a:spcAft>
              <a:buClr>
                <a:schemeClr val="dk1"/>
              </a:buClr>
              <a:buSzPts val="1100"/>
              <a:buFont typeface="Arial"/>
              <a:buNone/>
            </a:pPr>
            <a:endParaRPr dirty="0">
              <a:highlight>
                <a:srgbClr val="6AA84F"/>
              </a:highlight>
            </a:endParaRPr>
          </a:p>
          <a:p>
            <a:pPr marL="0" lvl="0" indent="0" algn="l" rtl="0">
              <a:spcBef>
                <a:spcPts val="0"/>
              </a:spcBef>
              <a:spcAft>
                <a:spcPts val="0"/>
              </a:spcAft>
              <a:buNone/>
            </a:pPr>
            <a:r>
              <a:rPr lang="en" sz="1600" dirty="0">
                <a:solidFill>
                  <a:srgbClr val="222222"/>
                </a:solidFill>
                <a:highlight>
                  <a:srgbClr val="6AA84F"/>
                </a:highlight>
              </a:rPr>
              <a:t>- Climate change affects animals. By doing something as simple as walking to school or turning off a light when we leave a room, we can protect the environment and the animals within it.</a:t>
            </a:r>
            <a:endParaRPr sz="1600" dirty="0">
              <a:solidFill>
                <a:srgbClr val="222222"/>
              </a:solidFill>
              <a:highlight>
                <a:srgbClr val="6AA84F"/>
              </a:highlight>
            </a:endParaRPr>
          </a:p>
          <a:p>
            <a:pPr marL="0" lvl="0" indent="0" algn="l" rtl="0">
              <a:spcBef>
                <a:spcPts val="0"/>
              </a:spcBef>
              <a:spcAft>
                <a:spcPts val="0"/>
              </a:spcAft>
              <a:buClr>
                <a:schemeClr val="dk1"/>
              </a:buClr>
              <a:buSzPts val="1100"/>
              <a:buFont typeface="Arial"/>
              <a:buNone/>
            </a:pPr>
            <a:endParaRPr sz="1600" dirty="0">
              <a:solidFill>
                <a:srgbClr val="222222"/>
              </a:solidFill>
              <a:highlight>
                <a:srgbClr val="6AA84F"/>
              </a:highlight>
            </a:endParaRPr>
          </a:p>
          <a:p>
            <a:pPr marL="0" lvl="0" indent="0" algn="l" rtl="0">
              <a:spcBef>
                <a:spcPts val="0"/>
              </a:spcBef>
              <a:spcAft>
                <a:spcPts val="0"/>
              </a:spcAft>
              <a:buClr>
                <a:schemeClr val="dk1"/>
              </a:buClr>
              <a:buSzPts val="1100"/>
              <a:buFont typeface="Arial"/>
              <a:buNone/>
            </a:pPr>
            <a:r>
              <a:rPr lang="en" sz="1600" dirty="0">
                <a:solidFill>
                  <a:srgbClr val="222222"/>
                </a:solidFill>
                <a:highlight>
                  <a:srgbClr val="6AA84F"/>
                </a:highlight>
              </a:rPr>
              <a:t>- Pollution has a huge impact on animals. By not dropping rubbish that an animal might swallow or become tangled in, we are protecting animals.</a:t>
            </a:r>
            <a:endParaRPr sz="1600" dirty="0">
              <a:solidFill>
                <a:srgbClr val="222222"/>
              </a:solidFill>
              <a:highlight>
                <a:srgbClr val="6AA84F"/>
              </a:highlight>
            </a:endParaRPr>
          </a:p>
          <a:p>
            <a:pPr marL="0" lvl="0" indent="0" algn="l" rtl="0">
              <a:spcBef>
                <a:spcPts val="0"/>
              </a:spcBef>
              <a:spcAft>
                <a:spcPts val="0"/>
              </a:spcAft>
              <a:buNone/>
            </a:pPr>
            <a:r>
              <a:rPr lang="en" sz="1600" dirty="0">
                <a:solidFill>
                  <a:srgbClr val="222222"/>
                </a:solidFill>
                <a:highlight>
                  <a:srgbClr val="6AA84F"/>
                </a:highlight>
              </a:rPr>
              <a:t>- Sometimes, chemicals such as fertilizer that we use in our gardens can get into the waterways and affect animals. By being careful and reading labels on garden products, we can protect animals.</a:t>
            </a:r>
            <a:endParaRPr sz="1600" dirty="0">
              <a:solidFill>
                <a:srgbClr val="222222"/>
              </a:solidFill>
              <a:highlight>
                <a:srgbClr val="6AA84F"/>
              </a:highlight>
            </a:endParaRPr>
          </a:p>
          <a:p>
            <a:pPr marL="0" lvl="0" indent="0" algn="l" rtl="0">
              <a:spcBef>
                <a:spcPts val="0"/>
              </a:spcBef>
              <a:spcAft>
                <a:spcPts val="0"/>
              </a:spcAft>
              <a:buClr>
                <a:schemeClr val="dk1"/>
              </a:buClr>
              <a:buSzPts val="1100"/>
              <a:buFont typeface="Arial"/>
              <a:buNone/>
            </a:pPr>
            <a:endParaRPr sz="1600" dirty="0">
              <a:solidFill>
                <a:srgbClr val="222222"/>
              </a:solidFill>
              <a:highlight>
                <a:srgbClr val="6AA84F"/>
              </a:highlight>
            </a:endParaRPr>
          </a:p>
          <a:p>
            <a:pPr marL="0" lvl="0" indent="0" algn="l" rtl="0">
              <a:spcBef>
                <a:spcPts val="0"/>
              </a:spcBef>
              <a:spcAft>
                <a:spcPts val="0"/>
              </a:spcAft>
              <a:buNone/>
            </a:pPr>
            <a:r>
              <a:rPr lang="en" sz="1600" dirty="0">
                <a:solidFill>
                  <a:srgbClr val="222222"/>
                </a:solidFill>
                <a:highlight>
                  <a:srgbClr val="6AA84F"/>
                </a:highlight>
              </a:rPr>
              <a:t>- We can research different types of animals and learn more about how we can help to keep them safe.</a:t>
            </a:r>
            <a:endParaRPr sz="1600" dirty="0">
              <a:solidFill>
                <a:srgbClr val="222222"/>
              </a:solidFill>
              <a:highlight>
                <a:srgbClr val="6AA84F"/>
              </a:highlight>
            </a:endParaRPr>
          </a:p>
          <a:p>
            <a:pPr marL="0" lvl="0" indent="0" algn="l" rtl="0">
              <a:spcBef>
                <a:spcPts val="1200"/>
              </a:spcBef>
              <a:spcAft>
                <a:spcPts val="1200"/>
              </a:spcAft>
              <a:buNone/>
            </a:pPr>
            <a:r>
              <a:rPr lang="en" sz="1600" dirty="0">
                <a:solidFill>
                  <a:srgbClr val="222222"/>
                </a:solidFill>
                <a:highlight>
                  <a:srgbClr val="6AA84F"/>
                </a:highlight>
              </a:rPr>
              <a:t>-Write to a local animal charity, inviting them to visit school and tell you more about their work.</a:t>
            </a:r>
            <a:endParaRPr sz="1600" dirty="0">
              <a:solidFill>
                <a:srgbClr val="222222"/>
              </a:solidFill>
              <a:highlight>
                <a:srgbClr val="6AA84F"/>
              </a:highlight>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435</Words>
  <Application>Microsoft Office PowerPoint</Application>
  <PresentationFormat>On-screen Show (16:9)</PresentationFormat>
  <Paragraphs>35</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Economica</vt:lpstr>
      <vt:lpstr>Arial</vt:lpstr>
      <vt:lpstr>Open Sans</vt:lpstr>
      <vt:lpstr>Luxe</vt:lpstr>
      <vt:lpstr>What is your favourite animal and why?</vt:lpstr>
      <vt:lpstr>What do all these animals have in common?</vt:lpstr>
      <vt:lpstr>These animals are extinct </vt:lpstr>
      <vt:lpstr>However, unfortunately, it isn’t only animals who lived thousands of years ago that have become extinct.</vt:lpstr>
      <vt:lpstr>This is a baiji white dolphin. It hasn’t been declared extinct yet, but it hasn’t been seen for many years.</vt:lpstr>
      <vt:lpstr>What might cause an animal to become extinct?</vt:lpstr>
      <vt:lpstr>PowerPoint Presentation</vt:lpstr>
      <vt:lpstr>What could we do to help protect animals?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your favourite animal and why?</dc:title>
  <dc:creator>Hannah Copping</dc:creator>
  <cp:lastModifiedBy>Hannah Copping</cp:lastModifiedBy>
  <cp:revision>6</cp:revision>
  <dcterms:modified xsi:type="dcterms:W3CDTF">2023-01-09T08:48:40Z</dcterms:modified>
</cp:coreProperties>
</file>