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comments/comment1.xml" ContentType="application/vnd.openxmlformats-officedocument.presentationml.comment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87" r:id="rId1"/>
    <p:sldMasterId id="2147483688" r:id="rId2"/>
  </p:sldMasterIdLst>
  <p:notesMasterIdLst>
    <p:notesMasterId r:id="rId20"/>
  </p:notes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</p:sldIdLst>
  <p:sldSz cx="9144000" cy="5143500" type="screen16x9"/>
  <p:notesSz cx="6858000" cy="9144000"/>
  <p:embeddedFontLst>
    <p:embeddedFont>
      <p:font typeface="Helvetica Neue Light" panose="020B0604020202020204" charset="0"/>
      <p:regular r:id="rId21"/>
      <p:bold r:id="rId22"/>
      <p:italic r:id="rId23"/>
      <p:boldItalic r:id="rId24"/>
    </p:embeddedFont>
    <p:embeddedFont>
      <p:font typeface="Montserrat" panose="00000500000000000000" pitchFamily="2" charset="0"/>
      <p:regular r:id="rId25"/>
      <p:bold r:id="rId26"/>
      <p:italic r:id="rId27"/>
      <p:boldItalic r:id="rId28"/>
    </p:embeddedFont>
    <p:embeddedFont>
      <p:font typeface="Montserrat Light" panose="00000400000000000000" pitchFamily="2" charset="0"/>
      <p:regular r:id="rId29"/>
      <p:bold r:id="rId30"/>
      <p:italic r:id="rId31"/>
      <p:boldItalic r:id="rId32"/>
    </p:embeddedFont>
    <p:embeddedFont>
      <p:font typeface="Open Sans" panose="020B0606030504020204" pitchFamily="34" charset="0"/>
      <p:regular r:id="rId33"/>
      <p:bold r:id="rId34"/>
      <p:italic r:id="rId35"/>
      <p:boldItalic r:id="rId36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Charlie Porter" initials="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90" d="100"/>
          <a:sy n="90" d="100"/>
        </p:scale>
        <p:origin x="816" y="72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-714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font" Target="fonts/font6.fntdata"/><Relationship Id="rId39" Type="http://schemas.openxmlformats.org/officeDocument/2006/relationships/viewProps" Target="viewProps.xml"/><Relationship Id="rId21" Type="http://schemas.openxmlformats.org/officeDocument/2006/relationships/font" Target="fonts/font1.fntdata"/><Relationship Id="rId34" Type="http://schemas.openxmlformats.org/officeDocument/2006/relationships/font" Target="fonts/font14.fntdata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notesMaster" Target="notesMasters/notesMaster1.xml"/><Relationship Id="rId29" Type="http://schemas.openxmlformats.org/officeDocument/2006/relationships/font" Target="fonts/font9.fntdata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font" Target="fonts/font4.fntdata"/><Relationship Id="rId32" Type="http://schemas.openxmlformats.org/officeDocument/2006/relationships/font" Target="fonts/font12.fntdata"/><Relationship Id="rId37" Type="http://schemas.openxmlformats.org/officeDocument/2006/relationships/commentAuthors" Target="commentAuthors.xml"/><Relationship Id="rId40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font" Target="fonts/font3.fntdata"/><Relationship Id="rId28" Type="http://schemas.openxmlformats.org/officeDocument/2006/relationships/font" Target="fonts/font8.fntdata"/><Relationship Id="rId36" Type="http://schemas.openxmlformats.org/officeDocument/2006/relationships/font" Target="fonts/font16.fntdata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font" Target="fonts/font11.fntdata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font" Target="fonts/font2.fntdata"/><Relationship Id="rId27" Type="http://schemas.openxmlformats.org/officeDocument/2006/relationships/font" Target="fonts/font7.fntdata"/><Relationship Id="rId30" Type="http://schemas.openxmlformats.org/officeDocument/2006/relationships/font" Target="fonts/font10.fntdata"/><Relationship Id="rId35" Type="http://schemas.openxmlformats.org/officeDocument/2006/relationships/font" Target="fonts/font15.fntdata"/><Relationship Id="rId8" Type="http://schemas.openxmlformats.org/officeDocument/2006/relationships/slide" Target="slides/slide6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font" Target="fonts/font5.fntdata"/><Relationship Id="rId33" Type="http://schemas.openxmlformats.org/officeDocument/2006/relationships/font" Target="fonts/font13.fntdata"/><Relationship Id="rId38" Type="http://schemas.openxmlformats.org/officeDocument/2006/relationships/presProps" Target="presProps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0" dt="2023-09-14T11:10:32.036" idx="1">
    <p:pos x="6000" y="0"/>
    <p:text>update with new slide / proper icons</p:text>
  </p:cm>
</p:cmLst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Google Shape;203;g27635932e09_0_302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4" name="Google Shape;204;g27635932e09_0_30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" name="Google Shape;274;g27635932e09_0_35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5" name="Google Shape;275;g27635932e09_0_35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b="1">
                <a:solidFill>
                  <a:schemeClr val="dk1"/>
                </a:solidFill>
              </a:rPr>
              <a:t>Teacher’s</a:t>
            </a:r>
            <a:r>
              <a:rPr lang="en-GB" b="1"/>
              <a:t> notes:</a:t>
            </a:r>
            <a:endParaRPr b="1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b="1"/>
          </a:p>
          <a:p>
            <a:pPr marL="457200" lvl="0" indent="-298450" algn="l" rtl="0">
              <a:spcBef>
                <a:spcPts val="0"/>
              </a:spcBef>
              <a:spcAft>
                <a:spcPts val="0"/>
              </a:spcAft>
              <a:buSzPts val="1100"/>
              <a:buChar char="●"/>
            </a:pPr>
            <a:r>
              <a:rPr lang="en-GB"/>
              <a:t>HypnoCat will explain exactly how the process for electrical recycling works</a:t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" name="Google Shape;281;g27635932e09_0_36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2" name="Google Shape;282;g27635932e09_0_36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7" name="Google Shape;287;g27635932e09_0_36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8" name="Google Shape;288;g27635932e09_0_36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b="1">
                <a:solidFill>
                  <a:schemeClr val="dk1"/>
                </a:solidFill>
              </a:rPr>
              <a:t>Teacher’s</a:t>
            </a:r>
            <a:r>
              <a:rPr lang="en-GB" b="1"/>
              <a:t> notes:</a:t>
            </a:r>
            <a:endParaRPr b="1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b="1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Fix - before recycling old electrical items consider repairing them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Why?</a:t>
            </a:r>
            <a:endParaRPr/>
          </a:p>
          <a:p>
            <a:pPr marL="457200" lvl="0" indent="-298450" algn="l" rtl="0">
              <a:spcBef>
                <a:spcPts val="0"/>
              </a:spcBef>
              <a:spcAft>
                <a:spcPts val="0"/>
              </a:spcAft>
              <a:buSzPts val="1100"/>
              <a:buChar char="●"/>
            </a:pPr>
            <a:r>
              <a:rPr lang="en-GB"/>
              <a:t>Save money - you don’t have to buy a new one</a:t>
            </a:r>
            <a:endParaRPr/>
          </a:p>
          <a:p>
            <a:pPr marL="457200" lvl="0" indent="-298450" algn="l" rtl="0">
              <a:spcBef>
                <a:spcPts val="0"/>
              </a:spcBef>
              <a:spcAft>
                <a:spcPts val="0"/>
              </a:spcAft>
              <a:buSzPts val="1100"/>
              <a:buChar char="●"/>
            </a:pPr>
            <a:r>
              <a:rPr lang="en-GB"/>
              <a:t>Save resources - nothing will go to landfill</a:t>
            </a:r>
            <a:endParaRPr/>
          </a:p>
          <a:p>
            <a:pPr marL="457200" lvl="0" indent="-298450" algn="l" rtl="0">
              <a:spcBef>
                <a:spcPts val="0"/>
              </a:spcBef>
              <a:spcAft>
                <a:spcPts val="0"/>
              </a:spcAft>
              <a:buSzPts val="1100"/>
              <a:buChar char="●"/>
            </a:pPr>
            <a:r>
              <a:rPr lang="en-GB"/>
              <a:t>Learn a skill - It will teach you a practical skill that will last a lifetime!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Donate - You might not need your old electrical item, but someone else could.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Why?</a:t>
            </a:r>
            <a:endParaRPr/>
          </a:p>
          <a:p>
            <a:pPr marL="45720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Char char="●"/>
            </a:pPr>
            <a:r>
              <a:rPr lang="en-GB"/>
              <a:t>Stop items that still work from going to landfill.</a:t>
            </a:r>
            <a:endParaRPr/>
          </a:p>
          <a:p>
            <a:pPr marL="45720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Char char="●"/>
            </a:pPr>
            <a:r>
              <a:rPr lang="en-GB">
                <a:solidFill>
                  <a:srgbClr val="222222"/>
                </a:solidFill>
                <a:highlight>
                  <a:srgbClr val="FFFFFF"/>
                </a:highlight>
              </a:rPr>
              <a:t>It’s good for the planet, good for people - Donating is a win-win – reducing demand for raw materials, curbing CO2 emissions and giving low-income households access to affordable goods.</a:t>
            </a:r>
            <a:endParaRPr>
              <a:solidFill>
                <a:srgbClr val="222222"/>
              </a:solidFill>
              <a:highlight>
                <a:srgbClr val="FFFFFF"/>
              </a:highlight>
            </a:endParaRPr>
          </a:p>
          <a:p>
            <a:pPr marL="45720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22222"/>
              </a:buClr>
              <a:buSzPts val="1100"/>
              <a:buChar char="●"/>
            </a:pPr>
            <a:r>
              <a:rPr lang="en-GB">
                <a:solidFill>
                  <a:srgbClr val="222222"/>
                </a:solidFill>
                <a:highlight>
                  <a:srgbClr val="FFFFFF"/>
                </a:highlight>
              </a:rPr>
              <a:t>Someone will thank you for it!</a:t>
            </a:r>
            <a:endParaRPr>
              <a:solidFill>
                <a:srgbClr val="222222"/>
              </a:solidFill>
              <a:highlight>
                <a:srgbClr val="FFFFFF"/>
              </a:highlight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222222"/>
              </a:solidFill>
              <a:highlight>
                <a:srgbClr val="FFFFFF"/>
              </a:highlight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rgbClr val="222222"/>
                </a:solidFill>
                <a:highlight>
                  <a:srgbClr val="FFFFFF"/>
                </a:highlight>
              </a:rPr>
              <a:t>Recycle - If you can’t fix or donate it, then recycle</a:t>
            </a:r>
            <a:endParaRPr>
              <a:solidFill>
                <a:srgbClr val="222222"/>
              </a:solidFill>
              <a:highlight>
                <a:srgbClr val="FFFFFF"/>
              </a:highlight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rgbClr val="222222"/>
                </a:solidFill>
                <a:highlight>
                  <a:srgbClr val="FFFFFF"/>
                </a:highlight>
              </a:rPr>
              <a:t>Why?</a:t>
            </a:r>
            <a:endParaRPr>
              <a:solidFill>
                <a:srgbClr val="222222"/>
              </a:solidFill>
              <a:highlight>
                <a:srgbClr val="FFFFFF"/>
              </a:highlight>
            </a:endParaRPr>
          </a:p>
          <a:p>
            <a:pPr marL="45720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22222"/>
              </a:buClr>
              <a:buSzPts val="1100"/>
              <a:buChar char="●"/>
            </a:pPr>
            <a:r>
              <a:rPr lang="en-GB">
                <a:solidFill>
                  <a:srgbClr val="222222"/>
                </a:solidFill>
                <a:highlight>
                  <a:srgbClr val="FFFFFF"/>
                </a:highlight>
              </a:rPr>
              <a:t>For all the reasons we’ve mentioned above</a:t>
            </a:r>
            <a:endParaRPr>
              <a:solidFill>
                <a:srgbClr val="222222"/>
              </a:solidFill>
              <a:highlight>
                <a:srgbClr val="FFFFFF"/>
              </a:highlight>
            </a:endParaRPr>
          </a:p>
          <a:p>
            <a:pPr marL="45720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22222"/>
              </a:buClr>
              <a:buSzPts val="1100"/>
              <a:buChar char="●"/>
            </a:pPr>
            <a:r>
              <a:rPr lang="en-GB">
                <a:solidFill>
                  <a:srgbClr val="222222"/>
                </a:solidFill>
                <a:highlight>
                  <a:srgbClr val="FFFFFF"/>
                </a:highlight>
              </a:rPr>
              <a:t>Save precious resources</a:t>
            </a:r>
            <a:endParaRPr>
              <a:solidFill>
                <a:srgbClr val="222222"/>
              </a:solidFill>
              <a:highlight>
                <a:srgbClr val="FFFFFF"/>
              </a:highlight>
            </a:endParaRPr>
          </a:p>
          <a:p>
            <a:pPr marL="45720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22222"/>
              </a:buClr>
              <a:buSzPts val="1100"/>
              <a:buChar char="●"/>
            </a:pPr>
            <a:r>
              <a:rPr lang="en-GB">
                <a:solidFill>
                  <a:srgbClr val="222222"/>
                </a:solidFill>
                <a:highlight>
                  <a:srgbClr val="FFFFFF"/>
                </a:highlight>
              </a:rPr>
              <a:t>Help the planet</a:t>
            </a:r>
            <a:endParaRPr>
              <a:solidFill>
                <a:srgbClr val="222222"/>
              </a:solidFill>
              <a:highlight>
                <a:srgbClr val="FFFFFF"/>
              </a:highlight>
            </a:endParaRPr>
          </a:p>
          <a:p>
            <a:pPr marL="45720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22222"/>
              </a:buClr>
              <a:buSzPts val="1100"/>
              <a:buChar char="●"/>
            </a:pPr>
            <a:r>
              <a:rPr lang="en-GB">
                <a:solidFill>
                  <a:srgbClr val="222222"/>
                </a:solidFill>
                <a:highlight>
                  <a:srgbClr val="FFFFFF"/>
                </a:highlight>
              </a:rPr>
              <a:t>Save money</a:t>
            </a:r>
            <a:endParaRPr>
              <a:solidFill>
                <a:srgbClr val="222222"/>
              </a:solidFill>
              <a:highlight>
                <a:srgbClr val="FFFFFF"/>
              </a:highlight>
            </a:endParaRPr>
          </a:p>
          <a:p>
            <a:pPr marL="0" lvl="0" indent="0" algn="l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222222"/>
              </a:solidFill>
              <a:highlight>
                <a:srgbClr val="FFFFFF"/>
              </a:highlight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5" name="Google Shape;295;g27635932e09_0_56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6" name="Google Shape;296;g27635932e09_0_56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2" name="Google Shape;302;g27635932e09_0_37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3" name="Google Shape;303;g27635932e09_0_37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9" name="Google Shape;309;g27635932e09_0_38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0" name="Google Shape;310;g27635932e09_0_38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" name="Google Shape;317;g27635932e09_0_38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8" name="Google Shape;318;g27635932e09_0_38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4" name="Google Shape;324;g27635932e09_0_39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5" name="Google Shape;325;g27635932e09_0_39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Google Shape;208;g27635932e09_0_30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9" name="Google Shape;209;g27635932e09_0_30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b="1"/>
              <a:t>Teacher’s notes:</a:t>
            </a:r>
            <a:endParaRPr b="1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b="1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So why do we have a whole day dedicated to e-waste?</a:t>
            </a:r>
            <a:endParaRPr/>
          </a:p>
          <a:p>
            <a:pPr marL="457200" lvl="0" indent="-298450" algn="l" rtl="0">
              <a:spcBef>
                <a:spcPts val="0"/>
              </a:spcBef>
              <a:spcAft>
                <a:spcPts val="0"/>
              </a:spcAft>
              <a:buSzPts val="1100"/>
              <a:buChar char="●"/>
            </a:pPr>
            <a:r>
              <a:rPr lang="en-GB"/>
              <a:t>E-waste is one of the fastest growing sources of waste in the world - and in the UK!</a:t>
            </a:r>
            <a:endParaRPr/>
          </a:p>
          <a:p>
            <a:pPr marL="457200" lvl="0" indent="-298450" algn="l" rtl="0">
              <a:spcBef>
                <a:spcPts val="0"/>
              </a:spcBef>
              <a:spcAft>
                <a:spcPts val="0"/>
              </a:spcAft>
              <a:buSzPts val="1100"/>
              <a:buChar char="●"/>
            </a:pPr>
            <a:r>
              <a:rPr lang="en-GB"/>
              <a:t>This means we are all throwing away more and more electricals.</a:t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Google Shape;217;g27635932e09_0_3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18" name="Google Shape;218;g27635932e09_0_31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b="1">
                <a:solidFill>
                  <a:schemeClr val="dk1"/>
                </a:solidFill>
              </a:rPr>
              <a:t>Teacher’s</a:t>
            </a:r>
            <a:r>
              <a:rPr lang="en-GB" b="1"/>
              <a:t> notes:</a:t>
            </a:r>
            <a:endParaRPr b="1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b="1"/>
          </a:p>
          <a:p>
            <a:pPr marL="457200" lvl="0" indent="-298450" algn="l" rtl="0">
              <a:spcBef>
                <a:spcPts val="0"/>
              </a:spcBef>
              <a:spcAft>
                <a:spcPts val="0"/>
              </a:spcAft>
              <a:buSzPts val="1100"/>
              <a:buChar char="●"/>
            </a:pPr>
            <a:r>
              <a:rPr lang="en-GB"/>
              <a:t>Electricals are made of parts and components</a:t>
            </a:r>
            <a:endParaRPr/>
          </a:p>
          <a:p>
            <a:pPr marL="457200" lvl="0" indent="-298450" algn="l" rtl="0">
              <a:spcBef>
                <a:spcPts val="0"/>
              </a:spcBef>
              <a:spcAft>
                <a:spcPts val="0"/>
              </a:spcAft>
              <a:buSzPts val="1100"/>
              <a:buChar char="●"/>
            </a:pPr>
            <a:r>
              <a:rPr lang="en-GB">
                <a:solidFill>
                  <a:schemeClr val="dk1"/>
                </a:solidFill>
              </a:rPr>
              <a:t>They’re complex products, and can be made of hundreds of different parts and materials</a:t>
            </a:r>
            <a:endParaRPr/>
          </a:p>
          <a:p>
            <a:pPr marL="457200" lvl="0" indent="-298450" algn="l" rtl="0">
              <a:spcBef>
                <a:spcPts val="0"/>
              </a:spcBef>
              <a:spcAft>
                <a:spcPts val="0"/>
              </a:spcAft>
              <a:buSzPts val="1100"/>
              <a:buChar char="●"/>
            </a:pPr>
            <a:r>
              <a:rPr lang="en-GB"/>
              <a:t>These parts and components are made from raw materials which have often been dug up from the ground through mining</a:t>
            </a:r>
            <a:endParaRPr/>
          </a:p>
          <a:p>
            <a:pPr marL="457200" lvl="0" indent="-298450" algn="l" rtl="0">
              <a:spcBef>
                <a:spcPts val="0"/>
              </a:spcBef>
              <a:spcAft>
                <a:spcPts val="0"/>
              </a:spcAft>
              <a:buSzPts val="1100"/>
              <a:buChar char="●"/>
            </a:pPr>
            <a:r>
              <a:rPr lang="en-GB"/>
              <a:t>These precious raw materials can all be reused.</a:t>
            </a:r>
            <a:endParaRPr sz="1200">
              <a:solidFill>
                <a:schemeClr val="dk1"/>
              </a:solidFill>
              <a:latin typeface="Montserrat Light"/>
              <a:ea typeface="Montserrat Light"/>
              <a:cs typeface="Montserrat Light"/>
              <a:sym typeface="Montserrat Light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i="1"/>
              <a:t>Image: Todd Mclellan Things Come Apart</a:t>
            </a:r>
            <a:endParaRPr i="1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i="1"/>
              <a:t>(potential “Tear down” exercise with a few different products looking a the amount of parts they’re made of)</a:t>
            </a:r>
            <a:endParaRPr i="1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9" name="Google Shape;219;g27635932e09_0_314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3</a:t>
            </a:fld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Google Shape;232;g27635932e09_0_3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3" name="Google Shape;233;g27635932e09_0_32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Google Shape;238;g27ecd9659ce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9" name="Google Shape;239;g27ecd9659ce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b="1" dirty="0">
                <a:solidFill>
                  <a:schemeClr val="dk1"/>
                </a:solidFill>
              </a:rPr>
              <a:t>Teacher’s </a:t>
            </a:r>
            <a:r>
              <a:rPr lang="en-GB" b="1" dirty="0"/>
              <a:t>notes:</a:t>
            </a:r>
            <a:endParaRPr b="1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b="1" dirty="0"/>
          </a:p>
          <a:p>
            <a:pPr marL="457200" lvl="0" indent="-298450" algn="l" rtl="0">
              <a:spcBef>
                <a:spcPts val="0"/>
              </a:spcBef>
              <a:spcAft>
                <a:spcPts val="0"/>
              </a:spcAft>
              <a:buSzPts val="1100"/>
              <a:buChar char="●"/>
            </a:pPr>
            <a:r>
              <a:rPr lang="en-GB" dirty="0"/>
              <a:t>Electrical waste is the fastest growing sources of waste in the world, and in the UK. </a:t>
            </a:r>
            <a:endParaRPr dirty="0"/>
          </a:p>
          <a:p>
            <a:pPr marL="457200" lvl="0" indent="-298450" algn="l" rtl="0">
              <a:spcBef>
                <a:spcPts val="0"/>
              </a:spcBef>
              <a:spcAft>
                <a:spcPts val="0"/>
              </a:spcAft>
              <a:buSzPts val="1100"/>
              <a:buChar char="●"/>
            </a:pPr>
            <a:r>
              <a:rPr lang="en-GB" dirty="0"/>
              <a:t>It’s growing faster than fast fashion. </a:t>
            </a:r>
            <a:endParaRPr dirty="0">
              <a:solidFill>
                <a:srgbClr val="212529"/>
              </a:solidFill>
              <a:highlight>
                <a:srgbClr val="FFFFFF"/>
              </a:highlight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" name="Google Shape;245;g27635932e09_0_33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6" name="Google Shape;246;g27635932e09_0_33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b="1">
                <a:solidFill>
                  <a:schemeClr val="dk1"/>
                </a:solidFill>
              </a:rPr>
              <a:t>Teacher’s </a:t>
            </a:r>
            <a:r>
              <a:rPr lang="en-GB" b="1"/>
              <a:t>notes:</a:t>
            </a:r>
            <a:endParaRPr b="1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b="1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i="1"/>
              <a:t>Lost resources</a:t>
            </a:r>
            <a:endParaRPr i="1"/>
          </a:p>
          <a:p>
            <a:pPr marL="457200" lvl="0" indent="-2984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Char char="●"/>
            </a:pPr>
            <a:r>
              <a:rPr lang="en-GB">
                <a:solidFill>
                  <a:srgbClr val="212529"/>
                </a:solidFill>
              </a:rPr>
              <a:t>As we mentioned before electricals are made up of different parts and components.</a:t>
            </a:r>
            <a:endParaRPr>
              <a:solidFill>
                <a:srgbClr val="212529"/>
              </a:solidFill>
            </a:endParaRPr>
          </a:p>
          <a:p>
            <a:pPr marL="457200" lvl="0" indent="-2984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Char char="●"/>
            </a:pPr>
            <a:r>
              <a:rPr lang="en-GB">
                <a:solidFill>
                  <a:srgbClr val="212529"/>
                </a:solidFill>
              </a:rPr>
              <a:t>Electricals contain valuable materials such as copper, iron, gold, platinum and palladium</a:t>
            </a:r>
            <a:endParaRPr>
              <a:solidFill>
                <a:srgbClr val="212529"/>
              </a:solidFill>
            </a:endParaRPr>
          </a:p>
          <a:p>
            <a:pPr marL="457200" lvl="0" indent="-298450" algn="l" rtl="0">
              <a:spcBef>
                <a:spcPts val="0"/>
              </a:spcBef>
              <a:spcAft>
                <a:spcPts val="0"/>
              </a:spcAft>
              <a:buClr>
                <a:srgbClr val="212529"/>
              </a:buClr>
              <a:buSzPts val="1100"/>
              <a:buChar char="●"/>
            </a:pPr>
            <a:r>
              <a:rPr lang="en-GB">
                <a:solidFill>
                  <a:srgbClr val="212529"/>
                </a:solidFill>
                <a:highlight>
                  <a:srgbClr val="FFFFFF"/>
                </a:highlight>
              </a:rPr>
              <a:t>If old electricals go to landfill, or are flytipped instead of being recycled, valuable resources are lost forever. That’s a big problem.</a:t>
            </a:r>
            <a:endParaRPr>
              <a:solidFill>
                <a:srgbClr val="212529"/>
              </a:solidFill>
              <a:highlight>
                <a:srgbClr val="FFFFFF"/>
              </a:highlight>
            </a:endParaRPr>
          </a:p>
          <a:p>
            <a:pPr marL="457200" lvl="0" indent="-298450" algn="l" rtl="0">
              <a:spcBef>
                <a:spcPts val="0"/>
              </a:spcBef>
              <a:spcAft>
                <a:spcPts val="0"/>
              </a:spcAft>
              <a:buClr>
                <a:srgbClr val="212529"/>
              </a:buClr>
              <a:buSzPts val="1100"/>
              <a:buChar char="●"/>
            </a:pPr>
            <a:r>
              <a:rPr lang="en-GB">
                <a:solidFill>
                  <a:srgbClr val="212529"/>
                </a:solidFill>
                <a:highlight>
                  <a:srgbClr val="FFFFFF"/>
                </a:highlight>
              </a:rPr>
              <a:t>Discarded or hoarded household electricals cost the UK economy £370 million per year of lost valuable raw materials </a:t>
            </a:r>
            <a:endParaRPr>
              <a:solidFill>
                <a:srgbClr val="212529"/>
              </a:solidFill>
              <a:highlight>
                <a:srgbClr val="FFFFFF"/>
              </a:highlight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" name="Google Shape;252;g27635932e09_0_33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53" name="Google Shape;253;g27635932e09_0_33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b="1">
                <a:solidFill>
                  <a:schemeClr val="dk1"/>
                </a:solidFill>
              </a:rPr>
              <a:t>Teacher’s</a:t>
            </a:r>
            <a:r>
              <a:rPr lang="en-GB" b="1"/>
              <a:t> notes:</a:t>
            </a:r>
            <a:endParaRPr b="1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b="1"/>
          </a:p>
          <a:p>
            <a:pPr marL="457200" lvl="0" indent="-298450" algn="l" rtl="0">
              <a:spcBef>
                <a:spcPts val="0"/>
              </a:spcBef>
              <a:spcAft>
                <a:spcPts val="0"/>
              </a:spcAft>
              <a:buSzPts val="1100"/>
              <a:buChar char="●"/>
            </a:pPr>
            <a:r>
              <a:rPr lang="en-GB"/>
              <a:t>When we lose those precious resources it means new materials have to be found.</a:t>
            </a:r>
            <a:endParaRPr/>
          </a:p>
          <a:p>
            <a:pPr marL="457200" lvl="0" indent="-298450" algn="l" rtl="0">
              <a:spcBef>
                <a:spcPts val="0"/>
              </a:spcBef>
              <a:spcAft>
                <a:spcPts val="0"/>
              </a:spcAft>
              <a:buSzPts val="1100"/>
              <a:buChar char="●"/>
            </a:pPr>
            <a:r>
              <a:rPr lang="en-GB"/>
              <a:t>This involved mining for new metals </a:t>
            </a:r>
            <a:endParaRPr/>
          </a:p>
          <a:p>
            <a:pPr marL="457200" lvl="0" indent="-298450" algn="l" rtl="0">
              <a:spcBef>
                <a:spcPts val="0"/>
              </a:spcBef>
              <a:spcAft>
                <a:spcPts val="0"/>
              </a:spcAft>
              <a:buSzPts val="1100"/>
              <a:buChar char="●"/>
            </a:pPr>
            <a:r>
              <a:rPr lang="en-GB"/>
              <a:t>Mining new metals creates millions of CO2 emissions which damages our environment</a:t>
            </a:r>
            <a:endParaRPr/>
          </a:p>
          <a:p>
            <a:pPr marL="457200" lvl="0" indent="-298450" algn="l" rtl="0">
              <a:spcBef>
                <a:spcPts val="0"/>
              </a:spcBef>
              <a:spcAft>
                <a:spcPts val="0"/>
              </a:spcAft>
              <a:buSzPts val="1100"/>
              <a:buChar char="●"/>
            </a:pPr>
            <a:r>
              <a:rPr lang="en-GB"/>
              <a:t>If we used recycled metals to make new products, 86% less CO2 emissions would be released.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i="1">
                <a:solidFill>
                  <a:schemeClr val="dk1"/>
                </a:solidFill>
              </a:rPr>
              <a:t>Image - an example of a large open pit copper mine</a:t>
            </a:r>
            <a:endParaRPr/>
          </a:p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400">
              <a:solidFill>
                <a:srgbClr val="333333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/>
          </a:p>
        </p:txBody>
      </p:sp>
      <p:sp>
        <p:nvSpPr>
          <p:cNvPr id="254" name="Google Shape;254;g27635932e09_0_339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7</a:t>
            </a:fld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" name="Google Shape;259;g27635932e09_0_34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0" name="Google Shape;260;g27635932e09_0_34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b="1">
                <a:solidFill>
                  <a:schemeClr val="dk1"/>
                </a:solidFill>
              </a:rPr>
              <a:t>Teacher’s</a:t>
            </a:r>
            <a:r>
              <a:rPr lang="en-GB" b="1">
                <a:solidFill>
                  <a:srgbClr val="212529"/>
                </a:solidFill>
                <a:highlight>
                  <a:srgbClr val="FFFFFF"/>
                </a:highlight>
              </a:rPr>
              <a:t> notes:</a:t>
            </a:r>
            <a:endParaRPr b="1" dirty="0">
              <a:solidFill>
                <a:srgbClr val="212529"/>
              </a:solidFill>
              <a:highlight>
                <a:srgbClr val="FFFFFF"/>
              </a:highlight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b="1" dirty="0">
              <a:solidFill>
                <a:srgbClr val="212529"/>
              </a:solidFill>
              <a:highlight>
                <a:srgbClr val="FFFFFF"/>
              </a:highlight>
            </a:endParaRPr>
          </a:p>
          <a:p>
            <a:pPr marL="457200" lvl="0" indent="-298450" algn="l" rtl="0">
              <a:spcBef>
                <a:spcPts val="0"/>
              </a:spcBef>
              <a:spcAft>
                <a:spcPts val="0"/>
              </a:spcAft>
              <a:buClr>
                <a:srgbClr val="212529"/>
              </a:buClr>
              <a:buSzPts val="1100"/>
              <a:buChar char="●"/>
            </a:pPr>
            <a:r>
              <a:rPr lang="en-GB" dirty="0">
                <a:solidFill>
                  <a:srgbClr val="212529"/>
                </a:solidFill>
                <a:highlight>
                  <a:srgbClr val="FFFFFF"/>
                </a:highlight>
              </a:rPr>
              <a:t>Many electrical items that are thrown away can actually be donated</a:t>
            </a:r>
            <a:endParaRPr dirty="0">
              <a:solidFill>
                <a:srgbClr val="212529"/>
              </a:solidFill>
              <a:highlight>
                <a:srgbClr val="FFFFFF"/>
              </a:highlight>
            </a:endParaRPr>
          </a:p>
          <a:p>
            <a:pPr marL="457200" lvl="0" indent="-298450" algn="l" rtl="0">
              <a:spcBef>
                <a:spcPts val="0"/>
              </a:spcBef>
              <a:spcAft>
                <a:spcPts val="0"/>
              </a:spcAft>
              <a:buClr>
                <a:srgbClr val="212529"/>
              </a:buClr>
              <a:buSzPts val="1100"/>
              <a:buChar char="●"/>
            </a:pPr>
            <a:r>
              <a:rPr lang="en-GB" dirty="0">
                <a:solidFill>
                  <a:srgbClr val="212529"/>
                </a:solidFill>
                <a:highlight>
                  <a:srgbClr val="FFFFFF"/>
                </a:highlight>
              </a:rPr>
              <a:t>That includes your kettle, toys or laptops</a:t>
            </a:r>
            <a:endParaRPr dirty="0">
              <a:solidFill>
                <a:srgbClr val="212529"/>
              </a:solidFill>
              <a:highlight>
                <a:srgbClr val="FFFFFF"/>
              </a:highlight>
            </a:endParaRPr>
          </a:p>
          <a:p>
            <a:pPr marL="457200" lvl="0" indent="-298450" algn="l" rtl="0">
              <a:spcBef>
                <a:spcPts val="0"/>
              </a:spcBef>
              <a:spcAft>
                <a:spcPts val="0"/>
              </a:spcAft>
              <a:buClr>
                <a:srgbClr val="212529"/>
              </a:buClr>
              <a:buSzPts val="1100"/>
              <a:buChar char="●"/>
            </a:pPr>
            <a:r>
              <a:rPr lang="en-GB" dirty="0">
                <a:solidFill>
                  <a:srgbClr val="212529"/>
                </a:solidFill>
                <a:highlight>
                  <a:srgbClr val="FFFFFF"/>
                </a:highlight>
              </a:rPr>
              <a:t>The average UK household is hiding away 20 unwanted electricals</a:t>
            </a:r>
            <a:endParaRPr dirty="0">
              <a:solidFill>
                <a:srgbClr val="212529"/>
              </a:solidFill>
              <a:highlight>
                <a:srgbClr val="FFFFFF"/>
              </a:highlight>
            </a:endParaRPr>
          </a:p>
          <a:p>
            <a:pPr marL="457200" lvl="0" indent="-298450" algn="l" rtl="0">
              <a:spcBef>
                <a:spcPts val="0"/>
              </a:spcBef>
              <a:spcAft>
                <a:spcPts val="0"/>
              </a:spcAft>
              <a:buClr>
                <a:srgbClr val="212529"/>
              </a:buClr>
              <a:buSzPts val="1100"/>
              <a:buChar char="●"/>
            </a:pPr>
            <a:r>
              <a:rPr lang="en-GB" dirty="0">
                <a:solidFill>
                  <a:srgbClr val="212529"/>
                </a:solidFill>
                <a:highlight>
                  <a:srgbClr val="FFFFFF"/>
                </a:highlight>
              </a:rPr>
              <a:t>If we passed these on to charities they could make a big difference to people’s lives</a:t>
            </a:r>
            <a:endParaRPr dirty="0">
              <a:solidFill>
                <a:srgbClr val="212529"/>
              </a:solidFill>
              <a:highlight>
                <a:srgbClr val="FFFFFF"/>
              </a:highlight>
            </a:endParaRPr>
          </a:p>
          <a:p>
            <a:pPr marL="457200" lvl="0" indent="-298450" algn="l" rtl="0">
              <a:spcBef>
                <a:spcPts val="0"/>
              </a:spcBef>
              <a:spcAft>
                <a:spcPts val="0"/>
              </a:spcAft>
              <a:buClr>
                <a:srgbClr val="212529"/>
              </a:buClr>
              <a:buSzPts val="1100"/>
              <a:buChar char="●"/>
            </a:pPr>
            <a:r>
              <a:rPr lang="en-GB" dirty="0">
                <a:solidFill>
                  <a:srgbClr val="212529"/>
                </a:solidFill>
                <a:highlight>
                  <a:srgbClr val="FFFFFF"/>
                </a:highlight>
              </a:rPr>
              <a:t>Processed recycled electricals become commodities to buy and sell</a:t>
            </a:r>
            <a:endParaRPr sz="1400" dirty="0">
              <a:solidFill>
                <a:srgbClr val="434343"/>
              </a:solidFill>
              <a:latin typeface="Montserrat Light"/>
              <a:ea typeface="Montserrat Light"/>
              <a:cs typeface="Montserrat Light"/>
              <a:sym typeface="Montserrat Light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50" dirty="0">
              <a:solidFill>
                <a:srgbClr val="212529"/>
              </a:solidFill>
              <a:highlight>
                <a:srgbClr val="FFFFFF"/>
              </a:highlight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" name="Google Shape;266;g27635932e09_0_35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7" name="Google Shape;267;g27635932e09_0_35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b="1">
                <a:solidFill>
                  <a:schemeClr val="dk1"/>
                </a:solidFill>
              </a:rPr>
              <a:t>Teacher’s</a:t>
            </a:r>
            <a:r>
              <a:rPr lang="en-GB" b="1"/>
              <a:t> notes:</a:t>
            </a:r>
            <a:endParaRPr b="1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457200" lvl="0" indent="-2984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22222"/>
              </a:buClr>
              <a:buSzPts val="1100"/>
              <a:buChar char="●"/>
            </a:pPr>
            <a:r>
              <a:rPr lang="en-GB">
                <a:solidFill>
                  <a:srgbClr val="222222"/>
                </a:solidFill>
              </a:rPr>
              <a:t>Did you know a typical iPhone contains precious metals like gold, silver, platinum, aluminium and copper!</a:t>
            </a:r>
            <a:endParaRPr>
              <a:solidFill>
                <a:srgbClr val="222222"/>
              </a:solidFill>
            </a:endParaRPr>
          </a:p>
          <a:p>
            <a:pPr marL="457200" lvl="0" indent="-2984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Char char="●"/>
            </a:pPr>
            <a:r>
              <a:rPr lang="en-GB">
                <a:solidFill>
                  <a:schemeClr val="dk1"/>
                </a:solidFill>
              </a:rPr>
              <a:t>The recycled metals from old electricals can be transformed into anything from bicycles to children’s playgrounds</a:t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&amp; Subtitle" type="title">
  <p:cSld name="TITLE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4"/>
          <p:cNvSpPr txBox="1">
            <a:spLocks noGrp="1"/>
          </p:cNvSpPr>
          <p:nvPr>
            <p:ph type="sldNum" idx="12"/>
          </p:nvPr>
        </p:nvSpPr>
        <p:spPr>
          <a:xfrm>
            <a:off x="4484637" y="4905375"/>
            <a:ext cx="170100" cy="17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9050" tIns="19050" rIns="19050" bIns="19050" anchor="t" anchorCtr="0">
            <a:noAutofit/>
          </a:bodyPr>
          <a:lstStyle>
            <a:lvl1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Helvetica Neue Light"/>
              <a:buNone/>
              <a:defRPr sz="900" b="0"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  <a:lvl2pPr marL="0" lvl="1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Helvetica Neue Light"/>
              <a:buNone/>
              <a:defRPr sz="900" b="0">
                <a:latin typeface="Helvetica Neue Light"/>
                <a:ea typeface="Helvetica Neue Light"/>
                <a:cs typeface="Helvetica Neue Light"/>
                <a:sym typeface="Helvetica Neue Light"/>
              </a:defRPr>
            </a:lvl2pPr>
            <a:lvl3pPr marL="0" lvl="2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Helvetica Neue Light"/>
              <a:buNone/>
              <a:defRPr sz="900" b="0">
                <a:latin typeface="Helvetica Neue Light"/>
                <a:ea typeface="Helvetica Neue Light"/>
                <a:cs typeface="Helvetica Neue Light"/>
                <a:sym typeface="Helvetica Neue Light"/>
              </a:defRPr>
            </a:lvl3pPr>
            <a:lvl4pPr marL="0" lvl="3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Helvetica Neue Light"/>
              <a:buNone/>
              <a:defRPr sz="900" b="0">
                <a:latin typeface="Helvetica Neue Light"/>
                <a:ea typeface="Helvetica Neue Light"/>
                <a:cs typeface="Helvetica Neue Light"/>
                <a:sym typeface="Helvetica Neue Light"/>
              </a:defRPr>
            </a:lvl4pPr>
            <a:lvl5pPr marL="0" lvl="4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Helvetica Neue Light"/>
              <a:buNone/>
              <a:defRPr sz="900" b="0">
                <a:latin typeface="Helvetica Neue Light"/>
                <a:ea typeface="Helvetica Neue Light"/>
                <a:cs typeface="Helvetica Neue Light"/>
                <a:sym typeface="Helvetica Neue Light"/>
              </a:defRPr>
            </a:lvl5pPr>
            <a:lvl6pPr marL="0" lvl="5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Helvetica Neue Light"/>
              <a:buNone/>
              <a:defRPr sz="900" b="0">
                <a:latin typeface="Helvetica Neue Light"/>
                <a:ea typeface="Helvetica Neue Light"/>
                <a:cs typeface="Helvetica Neue Light"/>
                <a:sym typeface="Helvetica Neue Light"/>
              </a:defRPr>
            </a:lvl6pPr>
            <a:lvl7pPr marL="0" lvl="6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Helvetica Neue Light"/>
              <a:buNone/>
              <a:defRPr sz="900" b="0">
                <a:latin typeface="Helvetica Neue Light"/>
                <a:ea typeface="Helvetica Neue Light"/>
                <a:cs typeface="Helvetica Neue Light"/>
                <a:sym typeface="Helvetica Neue Light"/>
              </a:defRPr>
            </a:lvl7pPr>
            <a:lvl8pPr marL="0" lvl="7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Helvetica Neue Light"/>
              <a:buNone/>
              <a:defRPr sz="900" b="0">
                <a:latin typeface="Helvetica Neue Light"/>
                <a:ea typeface="Helvetica Neue Light"/>
                <a:cs typeface="Helvetica Neue Light"/>
                <a:sym typeface="Helvetica Neue Light"/>
              </a:defRPr>
            </a:lvl8pPr>
            <a:lvl9pPr marL="0" lvl="8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Helvetica Neue Light"/>
              <a:buNone/>
              <a:defRPr sz="900" b="0">
                <a:latin typeface="Helvetica Neue Light"/>
                <a:ea typeface="Helvetica Neue Light"/>
                <a:cs typeface="Helvetica Neue Light"/>
                <a:sym typeface="Helvetica Neue Light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56" name="Google Shape;56;p14"/>
          <p:cNvSpPr txBox="1">
            <a:spLocks noGrp="1"/>
          </p:cNvSpPr>
          <p:nvPr>
            <p:ph type="title"/>
          </p:nvPr>
        </p:nvSpPr>
        <p:spPr>
          <a:xfrm>
            <a:off x="9850" y="3259950"/>
            <a:ext cx="9144000" cy="454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rgbClr val="FFFFFF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rgbClr val="FFFFFF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rgbClr val="FFFFFF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rgbClr val="FFFFFF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rgbClr val="FFFFFF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rgbClr val="FFFFFF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rgbClr val="FFFFFF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rgbClr val="FFFFFF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rgbClr val="FFFFFF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9pPr>
          </a:lstStyle>
          <a:p>
            <a:endParaRPr/>
          </a:p>
        </p:txBody>
      </p:sp>
      <p:sp>
        <p:nvSpPr>
          <p:cNvPr id="57" name="Google Shape;57;p14"/>
          <p:cNvSpPr txBox="1">
            <a:spLocks noGrp="1"/>
          </p:cNvSpPr>
          <p:nvPr>
            <p:ph type="subTitle" idx="1"/>
          </p:nvPr>
        </p:nvSpPr>
        <p:spPr>
          <a:xfrm>
            <a:off x="3300" y="3826350"/>
            <a:ext cx="9144000" cy="2043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rgbClr val="F799D0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endParaRPr/>
          </a:p>
        </p:txBody>
      </p:sp>
      <p:pic>
        <p:nvPicPr>
          <p:cNvPr id="58" name="Google Shape;58;p14"/>
          <p:cNvPicPr preferRelativeResize="0"/>
          <p:nvPr/>
        </p:nvPicPr>
        <p:blipFill rotWithShape="1">
          <a:blip r:embed="rId2">
            <a:alphaModFix/>
          </a:blip>
          <a:srcRect l="18488" t="39060" r="5552" b="33617"/>
          <a:stretch/>
        </p:blipFill>
        <p:spPr>
          <a:xfrm>
            <a:off x="149600" y="4399225"/>
            <a:ext cx="1661050" cy="597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WEEE content blank" type="tx">
  <p:cSld name="TITLE_AND_BODY">
    <p:bg>
      <p:bgPr>
        <a:solidFill>
          <a:srgbClr val="FFFFFF"/>
        </a:solidFill>
        <a:effectLst/>
      </p:bgPr>
    </p:bg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0" name="Google Shape;60;p15"/>
          <p:cNvCxnSpPr/>
          <p:nvPr/>
        </p:nvCxnSpPr>
        <p:spPr>
          <a:xfrm rot="10800000" flipH="1">
            <a:off x="171225" y="4701650"/>
            <a:ext cx="8792100" cy="600"/>
          </a:xfrm>
          <a:prstGeom prst="straightConnector1">
            <a:avLst/>
          </a:prstGeom>
          <a:noFill/>
          <a:ln w="9525" cap="flat" cmpd="sng">
            <a:solidFill>
              <a:schemeClr val="lt2"/>
            </a:solidFill>
            <a:prstDash val="solid"/>
            <a:round/>
            <a:headEnd type="none" w="med" len="med"/>
            <a:tailEnd type="none" w="med" len="med"/>
          </a:ln>
        </p:spPr>
      </p:cxnSp>
      <p:pic>
        <p:nvPicPr>
          <p:cNvPr id="61" name="Google Shape;61;p15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8745725" y="4787863"/>
            <a:ext cx="217601" cy="240475"/>
          </a:xfrm>
          <a:prstGeom prst="rect">
            <a:avLst/>
          </a:prstGeom>
          <a:noFill/>
          <a:ln>
            <a:noFill/>
          </a:ln>
        </p:spPr>
      </p:pic>
      <p:sp>
        <p:nvSpPr>
          <p:cNvPr id="62" name="Google Shape;62;p15"/>
          <p:cNvSpPr txBox="1">
            <a:spLocks noGrp="1"/>
          </p:cNvSpPr>
          <p:nvPr>
            <p:ph type="subTitle" idx="1"/>
          </p:nvPr>
        </p:nvSpPr>
        <p:spPr>
          <a:xfrm>
            <a:off x="171225" y="4875750"/>
            <a:ext cx="8985900" cy="8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600">
                <a:latin typeface="Montserrat Light"/>
                <a:ea typeface="Montserrat Light"/>
                <a:cs typeface="Montserrat Light"/>
                <a:sym typeface="Montserrat Light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endParaRPr/>
          </a:p>
        </p:txBody>
      </p:sp>
      <p:pic>
        <p:nvPicPr>
          <p:cNvPr id="63" name="Google Shape;63;p1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0829" y="4737571"/>
            <a:ext cx="365941" cy="328572"/>
          </a:xfrm>
          <a:prstGeom prst="rect">
            <a:avLst/>
          </a:prstGeom>
          <a:noFill/>
          <a:ln>
            <a:noFill/>
          </a:ln>
        </p:spPr>
      </p:pic>
      <p:pic>
        <p:nvPicPr>
          <p:cNvPr id="64" name="Google Shape;64;p1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0829" y="4737571"/>
            <a:ext cx="365941" cy="328572"/>
          </a:xfrm>
          <a:prstGeom prst="rect">
            <a:avLst/>
          </a:prstGeom>
          <a:noFill/>
          <a:ln>
            <a:noFill/>
          </a:ln>
        </p:spPr>
      </p:pic>
      <p:sp>
        <p:nvSpPr>
          <p:cNvPr id="65" name="Google Shape;65;p15"/>
          <p:cNvSpPr txBox="1">
            <a:spLocks noGrp="1"/>
          </p:cNvSpPr>
          <p:nvPr>
            <p:ph type="title"/>
          </p:nvPr>
        </p:nvSpPr>
        <p:spPr>
          <a:xfrm>
            <a:off x="433925" y="316325"/>
            <a:ext cx="8171700" cy="448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15"/>
          <p:cNvSpPr txBox="1">
            <a:spLocks noGrp="1"/>
          </p:cNvSpPr>
          <p:nvPr>
            <p:ph type="body" idx="2"/>
          </p:nvPr>
        </p:nvSpPr>
        <p:spPr>
          <a:xfrm>
            <a:off x="342625" y="934600"/>
            <a:ext cx="8460900" cy="361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rtl="0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Char char="●"/>
              <a:defRPr>
                <a:latin typeface="Montserrat"/>
                <a:ea typeface="Montserrat"/>
                <a:cs typeface="Montserrat"/>
                <a:sym typeface="Montserrat"/>
              </a:defRPr>
            </a:lvl1pPr>
            <a:lvl2pPr marL="914400" lvl="1" indent="-317500" rtl="0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Char char="○"/>
              <a:defRPr>
                <a:latin typeface="Montserrat"/>
                <a:ea typeface="Montserrat"/>
                <a:cs typeface="Montserrat"/>
                <a:sym typeface="Montserrat"/>
              </a:defRPr>
            </a:lvl2pPr>
            <a:lvl3pPr marL="1371600" lvl="2" indent="-317500" rtl="0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Char char="■"/>
              <a:defRPr>
                <a:latin typeface="Montserrat"/>
                <a:ea typeface="Montserrat"/>
                <a:cs typeface="Montserrat"/>
                <a:sym typeface="Montserrat"/>
              </a:defRPr>
            </a:lvl3pPr>
            <a:lvl4pPr marL="1828800" lvl="3" indent="-317500" rtl="0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Char char="●"/>
              <a:defRPr>
                <a:latin typeface="Montserrat"/>
                <a:ea typeface="Montserrat"/>
                <a:cs typeface="Montserrat"/>
                <a:sym typeface="Montserrat"/>
              </a:defRPr>
            </a:lvl4pPr>
            <a:lvl5pPr marL="2286000" lvl="4" indent="-317500" rtl="0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Char char="○"/>
              <a:defRPr>
                <a:latin typeface="Montserrat"/>
                <a:ea typeface="Montserrat"/>
                <a:cs typeface="Montserrat"/>
                <a:sym typeface="Montserrat"/>
              </a:defRPr>
            </a:lvl5pPr>
            <a:lvl6pPr marL="2743200" lvl="5" indent="-317500" rtl="0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Char char="■"/>
              <a:defRPr>
                <a:latin typeface="Montserrat"/>
                <a:ea typeface="Montserrat"/>
                <a:cs typeface="Montserrat"/>
                <a:sym typeface="Montserrat"/>
              </a:defRPr>
            </a:lvl6pPr>
            <a:lvl7pPr marL="3200400" lvl="6" indent="-317500" rtl="0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Char char="●"/>
              <a:defRPr>
                <a:latin typeface="Montserrat"/>
                <a:ea typeface="Montserrat"/>
                <a:cs typeface="Montserrat"/>
                <a:sym typeface="Montserrat"/>
              </a:defRPr>
            </a:lvl7pPr>
            <a:lvl8pPr marL="3657600" lvl="7" indent="-317500" rtl="0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Char char="○"/>
              <a:defRPr>
                <a:latin typeface="Montserrat"/>
                <a:ea typeface="Montserrat"/>
                <a:cs typeface="Montserrat"/>
                <a:sym typeface="Montserrat"/>
              </a:defRPr>
            </a:lvl8pPr>
            <a:lvl9pPr marL="4114800" lvl="8" indent="-317500" rtl="0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Char char="■"/>
              <a:defRPr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WEEE content blank 1">
  <p:cSld name="TITLE_AND_BODY_2">
    <p:bg>
      <p:bgPr>
        <a:solidFill>
          <a:srgbClr val="FFFFFF"/>
        </a:solidFill>
        <a:effectLst/>
      </p:bgPr>
    </p:bg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8" name="Google Shape;68;p16"/>
          <p:cNvCxnSpPr/>
          <p:nvPr/>
        </p:nvCxnSpPr>
        <p:spPr>
          <a:xfrm rot="10800000" flipH="1">
            <a:off x="171225" y="4701650"/>
            <a:ext cx="8792100" cy="600"/>
          </a:xfrm>
          <a:prstGeom prst="straightConnector1">
            <a:avLst/>
          </a:prstGeom>
          <a:noFill/>
          <a:ln w="9525" cap="flat" cmpd="sng">
            <a:solidFill>
              <a:schemeClr val="lt2"/>
            </a:solidFill>
            <a:prstDash val="solid"/>
            <a:round/>
            <a:headEnd type="none" w="med" len="med"/>
            <a:tailEnd type="none" w="med" len="med"/>
          </a:ln>
        </p:spPr>
      </p:cxnSp>
      <p:pic>
        <p:nvPicPr>
          <p:cNvPr id="69" name="Google Shape;69;p16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8745725" y="4787863"/>
            <a:ext cx="217601" cy="240475"/>
          </a:xfrm>
          <a:prstGeom prst="rect">
            <a:avLst/>
          </a:prstGeom>
          <a:noFill/>
          <a:ln>
            <a:noFill/>
          </a:ln>
        </p:spPr>
      </p:pic>
      <p:sp>
        <p:nvSpPr>
          <p:cNvPr id="70" name="Google Shape;70;p16"/>
          <p:cNvSpPr txBox="1">
            <a:spLocks noGrp="1"/>
          </p:cNvSpPr>
          <p:nvPr>
            <p:ph type="subTitle" idx="1"/>
          </p:nvPr>
        </p:nvSpPr>
        <p:spPr>
          <a:xfrm>
            <a:off x="171225" y="4875750"/>
            <a:ext cx="8985900" cy="8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600">
                <a:latin typeface="Montserrat Light"/>
                <a:ea typeface="Montserrat Light"/>
                <a:cs typeface="Montserrat Light"/>
                <a:sym typeface="Montserrat Light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endParaRPr/>
          </a:p>
        </p:txBody>
      </p:sp>
      <p:pic>
        <p:nvPicPr>
          <p:cNvPr id="71" name="Google Shape;71;p1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0829" y="4737571"/>
            <a:ext cx="365941" cy="328572"/>
          </a:xfrm>
          <a:prstGeom prst="rect">
            <a:avLst/>
          </a:prstGeom>
          <a:noFill/>
          <a:ln>
            <a:noFill/>
          </a:ln>
        </p:spPr>
      </p:pic>
      <p:pic>
        <p:nvPicPr>
          <p:cNvPr id="72" name="Google Shape;72;p1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0829" y="4737571"/>
            <a:ext cx="365941" cy="328572"/>
          </a:xfrm>
          <a:prstGeom prst="rect">
            <a:avLst/>
          </a:prstGeom>
          <a:noFill/>
          <a:ln>
            <a:noFill/>
          </a:ln>
        </p:spPr>
      </p:pic>
      <p:sp>
        <p:nvSpPr>
          <p:cNvPr id="73" name="Google Shape;73;p16"/>
          <p:cNvSpPr txBox="1"/>
          <p:nvPr/>
        </p:nvSpPr>
        <p:spPr>
          <a:xfrm>
            <a:off x="312700" y="900475"/>
            <a:ext cx="69735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WEEE content layout 1">
  <p:cSld name="TITLE_AND_BODY_1">
    <p:bg>
      <p:bgPr>
        <a:solidFill>
          <a:srgbClr val="FFFFFF"/>
        </a:solidFill>
        <a:effectLst/>
      </p:bgPr>
    </p:bg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5" name="Google Shape;75;p17"/>
          <p:cNvCxnSpPr/>
          <p:nvPr/>
        </p:nvCxnSpPr>
        <p:spPr>
          <a:xfrm rot="10800000" flipH="1">
            <a:off x="171225" y="4701650"/>
            <a:ext cx="8792100" cy="600"/>
          </a:xfrm>
          <a:prstGeom prst="straightConnector1">
            <a:avLst/>
          </a:prstGeom>
          <a:noFill/>
          <a:ln w="9525" cap="flat" cmpd="sng">
            <a:solidFill>
              <a:schemeClr val="lt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76" name="Google Shape;76;p17"/>
          <p:cNvSpPr txBox="1">
            <a:spLocks noGrp="1"/>
          </p:cNvSpPr>
          <p:nvPr>
            <p:ph type="body" idx="1"/>
          </p:nvPr>
        </p:nvSpPr>
        <p:spPr>
          <a:xfrm>
            <a:off x="191000" y="1508150"/>
            <a:ext cx="4201800" cy="307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91425" bIns="91425" anchor="t" anchorCtr="0">
            <a:noAutofit/>
          </a:bodyPr>
          <a:lstStyle>
            <a:lvl1pPr marL="457200" lvl="0" indent="-304800" rtl="0">
              <a:spcBef>
                <a:spcPts val="0"/>
              </a:spcBef>
              <a:spcAft>
                <a:spcPts val="0"/>
              </a:spcAft>
              <a:buClr>
                <a:srgbClr val="333333"/>
              </a:buClr>
              <a:buSzPts val="1200"/>
              <a:buFont typeface="Montserrat Light"/>
              <a:buChar char="●"/>
              <a:defRPr sz="1200">
                <a:solidFill>
                  <a:srgbClr val="333333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1pPr>
            <a:lvl2pPr marL="914400" lvl="1" indent="-304800" rtl="0">
              <a:spcBef>
                <a:spcPts val="0"/>
              </a:spcBef>
              <a:spcAft>
                <a:spcPts val="0"/>
              </a:spcAft>
              <a:buClr>
                <a:srgbClr val="333333"/>
              </a:buClr>
              <a:buSzPts val="1200"/>
              <a:buFont typeface="Montserrat Light"/>
              <a:buChar char="○"/>
              <a:defRPr sz="1200">
                <a:solidFill>
                  <a:srgbClr val="333333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2pPr>
            <a:lvl3pPr marL="1371600" lvl="2" indent="-304800" rtl="0">
              <a:spcBef>
                <a:spcPts val="0"/>
              </a:spcBef>
              <a:spcAft>
                <a:spcPts val="0"/>
              </a:spcAft>
              <a:buClr>
                <a:srgbClr val="333333"/>
              </a:buClr>
              <a:buSzPts val="1200"/>
              <a:buFont typeface="Montserrat Light"/>
              <a:buChar char="■"/>
              <a:defRPr sz="1200">
                <a:solidFill>
                  <a:srgbClr val="333333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3pPr>
            <a:lvl4pPr marL="1828800" lvl="3" indent="-304800" rtl="0">
              <a:spcBef>
                <a:spcPts val="0"/>
              </a:spcBef>
              <a:spcAft>
                <a:spcPts val="0"/>
              </a:spcAft>
              <a:buClr>
                <a:srgbClr val="333333"/>
              </a:buClr>
              <a:buSzPts val="1200"/>
              <a:buFont typeface="Montserrat Light"/>
              <a:buChar char="●"/>
              <a:defRPr sz="1200">
                <a:solidFill>
                  <a:srgbClr val="333333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4pPr>
            <a:lvl5pPr marL="2286000" lvl="4" indent="-304800" rtl="0">
              <a:spcBef>
                <a:spcPts val="0"/>
              </a:spcBef>
              <a:spcAft>
                <a:spcPts val="0"/>
              </a:spcAft>
              <a:buClr>
                <a:srgbClr val="333333"/>
              </a:buClr>
              <a:buSzPts val="1200"/>
              <a:buFont typeface="Montserrat Light"/>
              <a:buChar char="○"/>
              <a:defRPr sz="1200">
                <a:solidFill>
                  <a:srgbClr val="333333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5pPr>
            <a:lvl6pPr marL="2743200" lvl="5" indent="-304800" rtl="0">
              <a:spcBef>
                <a:spcPts val="0"/>
              </a:spcBef>
              <a:spcAft>
                <a:spcPts val="0"/>
              </a:spcAft>
              <a:buClr>
                <a:srgbClr val="333333"/>
              </a:buClr>
              <a:buSzPts val="1200"/>
              <a:buFont typeface="Montserrat Light"/>
              <a:buChar char="■"/>
              <a:defRPr sz="1200">
                <a:solidFill>
                  <a:srgbClr val="333333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6pPr>
            <a:lvl7pPr marL="3200400" lvl="6" indent="-304800" rtl="0">
              <a:spcBef>
                <a:spcPts val="0"/>
              </a:spcBef>
              <a:spcAft>
                <a:spcPts val="0"/>
              </a:spcAft>
              <a:buClr>
                <a:srgbClr val="333333"/>
              </a:buClr>
              <a:buSzPts val="1200"/>
              <a:buFont typeface="Montserrat Light"/>
              <a:buChar char="●"/>
              <a:defRPr sz="1200">
                <a:solidFill>
                  <a:srgbClr val="333333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7pPr>
            <a:lvl8pPr marL="3657600" lvl="7" indent="-304800" rtl="0">
              <a:spcBef>
                <a:spcPts val="0"/>
              </a:spcBef>
              <a:spcAft>
                <a:spcPts val="0"/>
              </a:spcAft>
              <a:buClr>
                <a:srgbClr val="333333"/>
              </a:buClr>
              <a:buSzPts val="1200"/>
              <a:buFont typeface="Montserrat Light"/>
              <a:buChar char="○"/>
              <a:defRPr sz="1200">
                <a:solidFill>
                  <a:srgbClr val="333333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8pPr>
            <a:lvl9pPr marL="4114800" lvl="8" indent="-304800" rtl="0">
              <a:spcBef>
                <a:spcPts val="0"/>
              </a:spcBef>
              <a:spcAft>
                <a:spcPts val="0"/>
              </a:spcAft>
              <a:buClr>
                <a:srgbClr val="333333"/>
              </a:buClr>
              <a:buSzPts val="1200"/>
              <a:buFont typeface="Montserrat Light"/>
              <a:buChar char="■"/>
              <a:defRPr sz="1200">
                <a:solidFill>
                  <a:srgbClr val="333333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9pPr>
          </a:lstStyle>
          <a:p>
            <a:endParaRPr/>
          </a:p>
        </p:txBody>
      </p:sp>
      <p:sp>
        <p:nvSpPr>
          <p:cNvPr id="77" name="Google Shape;77;p17"/>
          <p:cNvSpPr txBox="1">
            <a:spLocks noGrp="1"/>
          </p:cNvSpPr>
          <p:nvPr>
            <p:ph type="title"/>
          </p:nvPr>
        </p:nvSpPr>
        <p:spPr>
          <a:xfrm>
            <a:off x="191000" y="388550"/>
            <a:ext cx="4260900" cy="946200"/>
          </a:xfrm>
          <a:prstGeom prst="rect">
            <a:avLst/>
          </a:prstGeom>
          <a:noFill/>
        </p:spPr>
        <p:txBody>
          <a:bodyPr spcFirstLastPara="1" wrap="square" lIns="0" tIns="0" rIns="0" bIns="0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333333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17"/>
          <p:cNvSpPr/>
          <p:nvPr/>
        </p:nvSpPr>
        <p:spPr>
          <a:xfrm>
            <a:off x="4629800" y="156250"/>
            <a:ext cx="4326900" cy="4499700"/>
          </a:xfrm>
          <a:prstGeom prst="rect">
            <a:avLst/>
          </a:prstGeom>
          <a:solidFill>
            <a:srgbClr val="F3F3F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79" name="Google Shape;79;p17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8745725" y="4787863"/>
            <a:ext cx="217601" cy="240475"/>
          </a:xfrm>
          <a:prstGeom prst="rect">
            <a:avLst/>
          </a:prstGeom>
          <a:noFill/>
          <a:ln>
            <a:noFill/>
          </a:ln>
        </p:spPr>
      </p:pic>
      <p:sp>
        <p:nvSpPr>
          <p:cNvPr id="80" name="Google Shape;80;p17"/>
          <p:cNvSpPr txBox="1">
            <a:spLocks noGrp="1"/>
          </p:cNvSpPr>
          <p:nvPr>
            <p:ph type="subTitle" idx="2"/>
          </p:nvPr>
        </p:nvSpPr>
        <p:spPr>
          <a:xfrm>
            <a:off x="171225" y="4875750"/>
            <a:ext cx="8985900" cy="8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600">
                <a:latin typeface="Montserrat Light"/>
                <a:ea typeface="Montserrat Light"/>
                <a:cs typeface="Montserrat Light"/>
                <a:sym typeface="Montserrat Light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endParaRPr/>
          </a:p>
        </p:txBody>
      </p:sp>
      <p:pic>
        <p:nvPicPr>
          <p:cNvPr id="81" name="Google Shape;81;p1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0829" y="4737571"/>
            <a:ext cx="365941" cy="32857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WEEE content layout 2">
  <p:cSld name="TITLE_AND_BODY_1_1">
    <p:bg>
      <p:bgPr>
        <a:solidFill>
          <a:srgbClr val="FFFFFF"/>
        </a:solidFill>
        <a:effectLst/>
      </p:bgPr>
    </p:bg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3" name="Google Shape;83;p18"/>
          <p:cNvCxnSpPr/>
          <p:nvPr/>
        </p:nvCxnSpPr>
        <p:spPr>
          <a:xfrm rot="10800000" flipH="1">
            <a:off x="171225" y="4701650"/>
            <a:ext cx="8792100" cy="600"/>
          </a:xfrm>
          <a:prstGeom prst="straightConnector1">
            <a:avLst/>
          </a:prstGeom>
          <a:noFill/>
          <a:ln w="9525" cap="flat" cmpd="sng">
            <a:solidFill>
              <a:schemeClr val="lt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84" name="Google Shape;84;p18"/>
          <p:cNvSpPr txBox="1">
            <a:spLocks noGrp="1"/>
          </p:cNvSpPr>
          <p:nvPr>
            <p:ph type="body" idx="1"/>
          </p:nvPr>
        </p:nvSpPr>
        <p:spPr>
          <a:xfrm>
            <a:off x="4629800" y="1508150"/>
            <a:ext cx="4201800" cy="307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91425" bIns="91425" anchor="t" anchorCtr="0">
            <a:noAutofit/>
          </a:bodyPr>
          <a:lstStyle>
            <a:lvl1pPr marL="457200" lvl="0" indent="-304800" rtl="0">
              <a:spcBef>
                <a:spcPts val="0"/>
              </a:spcBef>
              <a:spcAft>
                <a:spcPts val="0"/>
              </a:spcAft>
              <a:buClr>
                <a:srgbClr val="333333"/>
              </a:buClr>
              <a:buSzPts val="1200"/>
              <a:buFont typeface="Montserrat Light"/>
              <a:buChar char="●"/>
              <a:defRPr sz="1200">
                <a:solidFill>
                  <a:srgbClr val="333333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1pPr>
            <a:lvl2pPr marL="914400" lvl="1" indent="-304800" rtl="0">
              <a:spcBef>
                <a:spcPts val="0"/>
              </a:spcBef>
              <a:spcAft>
                <a:spcPts val="0"/>
              </a:spcAft>
              <a:buClr>
                <a:srgbClr val="333333"/>
              </a:buClr>
              <a:buSzPts val="1200"/>
              <a:buFont typeface="Montserrat Light"/>
              <a:buChar char="○"/>
              <a:defRPr sz="1200">
                <a:solidFill>
                  <a:srgbClr val="333333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2pPr>
            <a:lvl3pPr marL="1371600" lvl="2" indent="-304800" rtl="0">
              <a:spcBef>
                <a:spcPts val="0"/>
              </a:spcBef>
              <a:spcAft>
                <a:spcPts val="0"/>
              </a:spcAft>
              <a:buClr>
                <a:srgbClr val="333333"/>
              </a:buClr>
              <a:buSzPts val="1200"/>
              <a:buFont typeface="Montserrat Light"/>
              <a:buChar char="■"/>
              <a:defRPr sz="1200">
                <a:solidFill>
                  <a:srgbClr val="333333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3pPr>
            <a:lvl4pPr marL="1828800" lvl="3" indent="-304800" rtl="0">
              <a:spcBef>
                <a:spcPts val="0"/>
              </a:spcBef>
              <a:spcAft>
                <a:spcPts val="0"/>
              </a:spcAft>
              <a:buClr>
                <a:srgbClr val="333333"/>
              </a:buClr>
              <a:buSzPts val="1200"/>
              <a:buFont typeface="Montserrat Light"/>
              <a:buChar char="●"/>
              <a:defRPr sz="1200">
                <a:solidFill>
                  <a:srgbClr val="333333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4pPr>
            <a:lvl5pPr marL="2286000" lvl="4" indent="-304800" rtl="0">
              <a:spcBef>
                <a:spcPts val="0"/>
              </a:spcBef>
              <a:spcAft>
                <a:spcPts val="0"/>
              </a:spcAft>
              <a:buClr>
                <a:srgbClr val="333333"/>
              </a:buClr>
              <a:buSzPts val="1200"/>
              <a:buFont typeface="Montserrat Light"/>
              <a:buChar char="○"/>
              <a:defRPr sz="1200">
                <a:solidFill>
                  <a:srgbClr val="333333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5pPr>
            <a:lvl6pPr marL="2743200" lvl="5" indent="-304800" rtl="0">
              <a:spcBef>
                <a:spcPts val="0"/>
              </a:spcBef>
              <a:spcAft>
                <a:spcPts val="0"/>
              </a:spcAft>
              <a:buClr>
                <a:srgbClr val="333333"/>
              </a:buClr>
              <a:buSzPts val="1200"/>
              <a:buFont typeface="Montserrat Light"/>
              <a:buChar char="■"/>
              <a:defRPr sz="1200">
                <a:solidFill>
                  <a:srgbClr val="333333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6pPr>
            <a:lvl7pPr marL="3200400" lvl="6" indent="-304800" rtl="0">
              <a:spcBef>
                <a:spcPts val="0"/>
              </a:spcBef>
              <a:spcAft>
                <a:spcPts val="0"/>
              </a:spcAft>
              <a:buClr>
                <a:srgbClr val="333333"/>
              </a:buClr>
              <a:buSzPts val="1200"/>
              <a:buFont typeface="Montserrat Light"/>
              <a:buChar char="●"/>
              <a:defRPr sz="1200">
                <a:solidFill>
                  <a:srgbClr val="333333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7pPr>
            <a:lvl8pPr marL="3657600" lvl="7" indent="-304800" rtl="0">
              <a:spcBef>
                <a:spcPts val="0"/>
              </a:spcBef>
              <a:spcAft>
                <a:spcPts val="0"/>
              </a:spcAft>
              <a:buClr>
                <a:srgbClr val="333333"/>
              </a:buClr>
              <a:buSzPts val="1200"/>
              <a:buFont typeface="Montserrat Light"/>
              <a:buChar char="○"/>
              <a:defRPr sz="1200">
                <a:solidFill>
                  <a:srgbClr val="333333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8pPr>
            <a:lvl9pPr marL="4114800" lvl="8" indent="-304800" rtl="0">
              <a:spcBef>
                <a:spcPts val="0"/>
              </a:spcBef>
              <a:spcAft>
                <a:spcPts val="0"/>
              </a:spcAft>
              <a:buClr>
                <a:srgbClr val="333333"/>
              </a:buClr>
              <a:buSzPts val="1200"/>
              <a:buFont typeface="Montserrat Light"/>
              <a:buChar char="■"/>
              <a:defRPr sz="1200">
                <a:solidFill>
                  <a:srgbClr val="333333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9pPr>
          </a:lstStyle>
          <a:p>
            <a:endParaRPr/>
          </a:p>
        </p:txBody>
      </p:sp>
      <p:sp>
        <p:nvSpPr>
          <p:cNvPr id="85" name="Google Shape;85;p18"/>
          <p:cNvSpPr txBox="1">
            <a:spLocks noGrp="1"/>
          </p:cNvSpPr>
          <p:nvPr>
            <p:ph type="title"/>
          </p:nvPr>
        </p:nvSpPr>
        <p:spPr>
          <a:xfrm>
            <a:off x="4629800" y="388550"/>
            <a:ext cx="4260900" cy="946200"/>
          </a:xfrm>
          <a:prstGeom prst="rect">
            <a:avLst/>
          </a:prstGeom>
          <a:noFill/>
        </p:spPr>
        <p:txBody>
          <a:bodyPr spcFirstLastPara="1" wrap="square" lIns="0" tIns="0" rIns="0" bIns="0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333333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endParaRPr/>
          </a:p>
        </p:txBody>
      </p:sp>
      <p:sp>
        <p:nvSpPr>
          <p:cNvPr id="86" name="Google Shape;86;p18"/>
          <p:cNvSpPr/>
          <p:nvPr/>
        </p:nvSpPr>
        <p:spPr>
          <a:xfrm>
            <a:off x="171225" y="156250"/>
            <a:ext cx="4326900" cy="4499700"/>
          </a:xfrm>
          <a:prstGeom prst="rect">
            <a:avLst/>
          </a:prstGeom>
          <a:solidFill>
            <a:srgbClr val="F3F3F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87" name="Google Shape;87;p18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8745725" y="4787863"/>
            <a:ext cx="217601" cy="240475"/>
          </a:xfrm>
          <a:prstGeom prst="rect">
            <a:avLst/>
          </a:prstGeom>
          <a:noFill/>
          <a:ln>
            <a:noFill/>
          </a:ln>
        </p:spPr>
      </p:pic>
      <p:sp>
        <p:nvSpPr>
          <p:cNvPr id="88" name="Google Shape;88;p18"/>
          <p:cNvSpPr txBox="1">
            <a:spLocks noGrp="1"/>
          </p:cNvSpPr>
          <p:nvPr>
            <p:ph type="subTitle" idx="2"/>
          </p:nvPr>
        </p:nvSpPr>
        <p:spPr>
          <a:xfrm>
            <a:off x="171225" y="4875750"/>
            <a:ext cx="8985900" cy="8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600">
                <a:latin typeface="Montserrat Light"/>
                <a:ea typeface="Montserrat Light"/>
                <a:cs typeface="Montserrat Light"/>
                <a:sym typeface="Montserrat Light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endParaRPr/>
          </a:p>
        </p:txBody>
      </p:sp>
      <p:pic>
        <p:nvPicPr>
          <p:cNvPr id="89" name="Google Shape;89;p1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0829" y="4737571"/>
            <a:ext cx="365941" cy="32857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WEEE content big image">
  <p:cSld name="TITLE_AND_BODY_1_1_4">
    <p:bg>
      <p:bgPr>
        <a:solidFill>
          <a:srgbClr val="FFFFFF"/>
        </a:solidFill>
        <a:effectLst/>
      </p:bgPr>
    </p:bg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1" name="Google Shape;91;p19"/>
          <p:cNvCxnSpPr/>
          <p:nvPr/>
        </p:nvCxnSpPr>
        <p:spPr>
          <a:xfrm rot="10800000" flipH="1">
            <a:off x="171225" y="4701650"/>
            <a:ext cx="8792100" cy="600"/>
          </a:xfrm>
          <a:prstGeom prst="straightConnector1">
            <a:avLst/>
          </a:prstGeom>
          <a:noFill/>
          <a:ln w="9525" cap="flat" cmpd="sng">
            <a:solidFill>
              <a:schemeClr val="lt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92" name="Google Shape;92;p19"/>
          <p:cNvSpPr/>
          <p:nvPr/>
        </p:nvSpPr>
        <p:spPr>
          <a:xfrm>
            <a:off x="171225" y="156250"/>
            <a:ext cx="8792100" cy="4499700"/>
          </a:xfrm>
          <a:prstGeom prst="rect">
            <a:avLst/>
          </a:prstGeom>
          <a:solidFill>
            <a:srgbClr val="F3F3F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93" name="Google Shape;93;p19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8745725" y="4787863"/>
            <a:ext cx="217601" cy="240475"/>
          </a:xfrm>
          <a:prstGeom prst="rect">
            <a:avLst/>
          </a:prstGeom>
          <a:noFill/>
          <a:ln>
            <a:noFill/>
          </a:ln>
        </p:spPr>
      </p:pic>
      <p:sp>
        <p:nvSpPr>
          <p:cNvPr id="94" name="Google Shape;94;p19"/>
          <p:cNvSpPr txBox="1">
            <a:spLocks noGrp="1"/>
          </p:cNvSpPr>
          <p:nvPr>
            <p:ph type="subTitle" idx="1"/>
          </p:nvPr>
        </p:nvSpPr>
        <p:spPr>
          <a:xfrm>
            <a:off x="171225" y="4875750"/>
            <a:ext cx="8985900" cy="8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600">
                <a:latin typeface="Montserrat Light"/>
                <a:ea typeface="Montserrat Light"/>
                <a:cs typeface="Montserrat Light"/>
                <a:sym typeface="Montserrat Light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endParaRPr/>
          </a:p>
        </p:txBody>
      </p:sp>
      <p:pic>
        <p:nvPicPr>
          <p:cNvPr id="95" name="Google Shape;95;p1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0829" y="4737571"/>
            <a:ext cx="365941" cy="32857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Big statement page white">
  <p:cSld name="TITLE_AND_BODY_1_1_3">
    <p:bg>
      <p:bgPr>
        <a:solidFill>
          <a:srgbClr val="FFFFFF"/>
        </a:solidFill>
        <a:effectLst/>
      </p:bgPr>
    </p:bg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20"/>
          <p:cNvSpPr txBox="1">
            <a:spLocks noGrp="1"/>
          </p:cNvSpPr>
          <p:nvPr>
            <p:ph type="title"/>
          </p:nvPr>
        </p:nvSpPr>
        <p:spPr>
          <a:xfrm>
            <a:off x="9850" y="2146950"/>
            <a:ext cx="9144000" cy="645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3000">
                <a:solidFill>
                  <a:srgbClr val="333333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rgbClr val="FFFFFF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rgbClr val="FFFFFF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rgbClr val="FFFFFF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rgbClr val="FFFFFF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rgbClr val="FFFFFF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rgbClr val="FFFFFF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rgbClr val="FFFFFF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rgbClr val="FFFFFF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9pPr>
          </a:lstStyle>
          <a:p>
            <a:endParaRPr/>
          </a:p>
        </p:txBody>
      </p:sp>
      <p:cxnSp>
        <p:nvCxnSpPr>
          <p:cNvPr id="98" name="Google Shape;98;p20"/>
          <p:cNvCxnSpPr/>
          <p:nvPr/>
        </p:nvCxnSpPr>
        <p:spPr>
          <a:xfrm rot="10800000" flipH="1">
            <a:off x="171225" y="4701650"/>
            <a:ext cx="8792100" cy="600"/>
          </a:xfrm>
          <a:prstGeom prst="straightConnector1">
            <a:avLst/>
          </a:prstGeom>
          <a:noFill/>
          <a:ln w="9525" cap="flat" cmpd="sng">
            <a:solidFill>
              <a:srgbClr val="A9A9A9"/>
            </a:solidFill>
            <a:prstDash val="solid"/>
            <a:round/>
            <a:headEnd type="none" w="med" len="med"/>
            <a:tailEnd type="none" w="med" len="med"/>
          </a:ln>
        </p:spPr>
      </p:cxnSp>
      <p:pic>
        <p:nvPicPr>
          <p:cNvPr id="99" name="Google Shape;99;p20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8745725" y="4787863"/>
            <a:ext cx="217601" cy="240475"/>
          </a:xfrm>
          <a:prstGeom prst="rect">
            <a:avLst/>
          </a:prstGeom>
          <a:noFill/>
          <a:ln>
            <a:noFill/>
          </a:ln>
        </p:spPr>
      </p:pic>
      <p:sp>
        <p:nvSpPr>
          <p:cNvPr id="100" name="Google Shape;100;p20"/>
          <p:cNvSpPr txBox="1">
            <a:spLocks noGrp="1"/>
          </p:cNvSpPr>
          <p:nvPr>
            <p:ph type="subTitle" idx="1"/>
          </p:nvPr>
        </p:nvSpPr>
        <p:spPr>
          <a:xfrm>
            <a:off x="171225" y="4875750"/>
            <a:ext cx="8985900" cy="8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600">
                <a:latin typeface="Montserrat Light"/>
                <a:ea typeface="Montserrat Light"/>
                <a:cs typeface="Montserrat Light"/>
                <a:sym typeface="Montserrat Light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Big statement page pink">
  <p:cSld name="TITLE_AND_BODY_1_1_3_2">
    <p:bg>
      <p:bgPr>
        <a:solidFill>
          <a:srgbClr val="ED008C"/>
        </a:solidFill>
        <a:effectLst/>
      </p:bgPr>
    </p:bg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21"/>
          <p:cNvSpPr txBox="1">
            <a:spLocks noGrp="1"/>
          </p:cNvSpPr>
          <p:nvPr>
            <p:ph type="title"/>
          </p:nvPr>
        </p:nvSpPr>
        <p:spPr>
          <a:xfrm>
            <a:off x="9850" y="2146950"/>
            <a:ext cx="9144000" cy="645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3000">
                <a:solidFill>
                  <a:srgbClr val="FFFFFF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rgbClr val="FFFFFF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rgbClr val="FFFFFF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rgbClr val="FFFFFF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rgbClr val="FFFFFF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rgbClr val="FFFFFF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rgbClr val="FFFFFF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rgbClr val="FFFFFF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rgbClr val="FFFFFF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9pPr>
          </a:lstStyle>
          <a:p>
            <a:endParaRPr/>
          </a:p>
        </p:txBody>
      </p:sp>
      <p:pic>
        <p:nvPicPr>
          <p:cNvPr id="103" name="Google Shape;103;p2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8745725" y="4787863"/>
            <a:ext cx="217601" cy="240475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04" name="Google Shape;104;p21"/>
          <p:cNvCxnSpPr/>
          <p:nvPr/>
        </p:nvCxnSpPr>
        <p:spPr>
          <a:xfrm rot="10800000" flipH="1">
            <a:off x="171225" y="4701650"/>
            <a:ext cx="8792100" cy="600"/>
          </a:xfrm>
          <a:prstGeom prst="straightConnector1">
            <a:avLst/>
          </a:prstGeom>
          <a:noFill/>
          <a:ln w="9525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05" name="Google Shape;105;p21"/>
          <p:cNvSpPr txBox="1">
            <a:spLocks noGrp="1"/>
          </p:cNvSpPr>
          <p:nvPr>
            <p:ph type="subTitle" idx="1"/>
          </p:nvPr>
        </p:nvSpPr>
        <p:spPr>
          <a:xfrm>
            <a:off x="171225" y="4875750"/>
            <a:ext cx="8985900" cy="8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600">
                <a:solidFill>
                  <a:srgbClr val="FFFFFF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</a:defRPr>
            </a:lvl9pPr>
          </a:lstStyle>
          <a:p>
            <a:endParaRPr/>
          </a:p>
        </p:txBody>
      </p:sp>
      <p:pic>
        <p:nvPicPr>
          <p:cNvPr id="106" name="Google Shape;106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0850" y="4759088"/>
            <a:ext cx="355050" cy="3188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Big statement blue">
  <p:cSld name="TITLE_AND_BODY_1_1_3_1">
    <p:bg>
      <p:bgPr>
        <a:solidFill>
          <a:srgbClr val="00A9E0"/>
        </a:solidFill>
        <a:effectLst/>
      </p:bgPr>
    </p:bg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22"/>
          <p:cNvSpPr txBox="1">
            <a:spLocks noGrp="1"/>
          </p:cNvSpPr>
          <p:nvPr>
            <p:ph type="title"/>
          </p:nvPr>
        </p:nvSpPr>
        <p:spPr>
          <a:xfrm>
            <a:off x="9850" y="2146950"/>
            <a:ext cx="9144000" cy="645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3000">
                <a:solidFill>
                  <a:srgbClr val="FFFFFF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rgbClr val="FFFFFF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rgbClr val="FFFFFF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rgbClr val="FFFFFF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rgbClr val="FFFFFF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rgbClr val="FFFFFF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rgbClr val="FFFFFF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rgbClr val="FFFFFF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rgbClr val="FFFFFF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9pPr>
          </a:lstStyle>
          <a:p>
            <a:endParaRPr/>
          </a:p>
        </p:txBody>
      </p:sp>
      <p:pic>
        <p:nvPicPr>
          <p:cNvPr id="109" name="Google Shape;109;p22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8745725" y="4787863"/>
            <a:ext cx="217601" cy="240475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10" name="Google Shape;110;p22"/>
          <p:cNvCxnSpPr/>
          <p:nvPr/>
        </p:nvCxnSpPr>
        <p:spPr>
          <a:xfrm rot="10800000" flipH="1">
            <a:off x="171225" y="4701650"/>
            <a:ext cx="8792100" cy="600"/>
          </a:xfrm>
          <a:prstGeom prst="straightConnector1">
            <a:avLst/>
          </a:prstGeom>
          <a:noFill/>
          <a:ln w="9525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11" name="Google Shape;111;p22"/>
          <p:cNvSpPr txBox="1">
            <a:spLocks noGrp="1"/>
          </p:cNvSpPr>
          <p:nvPr>
            <p:ph type="subTitle" idx="1"/>
          </p:nvPr>
        </p:nvSpPr>
        <p:spPr>
          <a:xfrm>
            <a:off x="171225" y="4875750"/>
            <a:ext cx="8985900" cy="8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600">
                <a:solidFill>
                  <a:srgbClr val="FFFFFF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</a:defRPr>
            </a:lvl9pPr>
          </a:lstStyle>
          <a:p>
            <a:endParaRPr/>
          </a:p>
        </p:txBody>
      </p:sp>
      <p:pic>
        <p:nvPicPr>
          <p:cNvPr id="112" name="Google Shape;112;p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0850" y="4759088"/>
            <a:ext cx="355050" cy="3188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Big statement green">
  <p:cSld name="TITLE_AND_BODY_1_1_3_1_1">
    <p:bg>
      <p:bgPr>
        <a:solidFill>
          <a:srgbClr val="78BE20"/>
        </a:solidFill>
        <a:effectLst/>
      </p:bgPr>
    </p:bg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23"/>
          <p:cNvSpPr txBox="1">
            <a:spLocks noGrp="1"/>
          </p:cNvSpPr>
          <p:nvPr>
            <p:ph type="title"/>
          </p:nvPr>
        </p:nvSpPr>
        <p:spPr>
          <a:xfrm>
            <a:off x="9850" y="2146950"/>
            <a:ext cx="9144000" cy="645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3000">
                <a:solidFill>
                  <a:srgbClr val="FFFFFF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rgbClr val="FFFFFF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rgbClr val="FFFFFF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rgbClr val="FFFFFF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rgbClr val="FFFFFF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rgbClr val="FFFFFF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rgbClr val="FFFFFF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rgbClr val="FFFFFF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rgbClr val="FFFFFF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9pPr>
          </a:lstStyle>
          <a:p>
            <a:endParaRPr/>
          </a:p>
        </p:txBody>
      </p:sp>
      <p:pic>
        <p:nvPicPr>
          <p:cNvPr id="115" name="Google Shape;115;p23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8745725" y="4787863"/>
            <a:ext cx="217601" cy="240475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16" name="Google Shape;116;p23"/>
          <p:cNvCxnSpPr/>
          <p:nvPr/>
        </p:nvCxnSpPr>
        <p:spPr>
          <a:xfrm rot="10800000" flipH="1">
            <a:off x="171225" y="4701650"/>
            <a:ext cx="8792100" cy="600"/>
          </a:xfrm>
          <a:prstGeom prst="straightConnector1">
            <a:avLst/>
          </a:prstGeom>
          <a:noFill/>
          <a:ln w="9525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17" name="Google Shape;117;p23"/>
          <p:cNvSpPr txBox="1">
            <a:spLocks noGrp="1"/>
          </p:cNvSpPr>
          <p:nvPr>
            <p:ph type="subTitle" idx="1"/>
          </p:nvPr>
        </p:nvSpPr>
        <p:spPr>
          <a:xfrm>
            <a:off x="171225" y="4875750"/>
            <a:ext cx="8985900" cy="8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600">
                <a:solidFill>
                  <a:srgbClr val="FFFFFF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</a:defRPr>
            </a:lvl9pPr>
          </a:lstStyle>
          <a:p>
            <a:endParaRPr/>
          </a:p>
        </p:txBody>
      </p:sp>
      <p:pic>
        <p:nvPicPr>
          <p:cNvPr id="118" name="Google Shape;118;p2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0850" y="4759088"/>
            <a:ext cx="355050" cy="3188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Big statement purple">
  <p:cSld name="TITLE_AND_BODY_1_1_3_1_1_1">
    <p:bg>
      <p:bgPr>
        <a:solidFill>
          <a:srgbClr val="702082"/>
        </a:solidFill>
        <a:effectLst/>
      </p:bgPr>
    </p:bg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24"/>
          <p:cNvSpPr txBox="1">
            <a:spLocks noGrp="1"/>
          </p:cNvSpPr>
          <p:nvPr>
            <p:ph type="title"/>
          </p:nvPr>
        </p:nvSpPr>
        <p:spPr>
          <a:xfrm>
            <a:off x="9850" y="2146950"/>
            <a:ext cx="9144000" cy="645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3000">
                <a:solidFill>
                  <a:srgbClr val="FFFFFF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rgbClr val="FFFFFF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rgbClr val="FFFFFF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rgbClr val="FFFFFF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rgbClr val="FFFFFF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rgbClr val="FFFFFF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rgbClr val="FFFFFF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rgbClr val="FFFFFF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rgbClr val="FFFFFF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9pPr>
          </a:lstStyle>
          <a:p>
            <a:endParaRPr/>
          </a:p>
        </p:txBody>
      </p:sp>
      <p:pic>
        <p:nvPicPr>
          <p:cNvPr id="121" name="Google Shape;121;p24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8745725" y="4787863"/>
            <a:ext cx="217601" cy="240475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22" name="Google Shape;122;p24"/>
          <p:cNvCxnSpPr/>
          <p:nvPr/>
        </p:nvCxnSpPr>
        <p:spPr>
          <a:xfrm rot="10800000" flipH="1">
            <a:off x="171225" y="4701650"/>
            <a:ext cx="8792100" cy="600"/>
          </a:xfrm>
          <a:prstGeom prst="straightConnector1">
            <a:avLst/>
          </a:prstGeom>
          <a:noFill/>
          <a:ln w="9525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23" name="Google Shape;123;p24"/>
          <p:cNvSpPr txBox="1">
            <a:spLocks noGrp="1"/>
          </p:cNvSpPr>
          <p:nvPr>
            <p:ph type="subTitle" idx="1"/>
          </p:nvPr>
        </p:nvSpPr>
        <p:spPr>
          <a:xfrm>
            <a:off x="171225" y="4875750"/>
            <a:ext cx="8985900" cy="8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600">
                <a:solidFill>
                  <a:srgbClr val="FFFFFF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</a:defRPr>
            </a:lvl9pPr>
          </a:lstStyle>
          <a:p>
            <a:endParaRPr/>
          </a:p>
        </p:txBody>
      </p:sp>
      <p:pic>
        <p:nvPicPr>
          <p:cNvPr id="124" name="Google Shape;124;p2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0850" y="4759088"/>
            <a:ext cx="355050" cy="3188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Big statement red">
  <p:cSld name="TITLE_AND_BODY_1_1_3_1_1_1_1">
    <p:bg>
      <p:bgPr>
        <a:solidFill>
          <a:srgbClr val="C8102E"/>
        </a:solidFill>
        <a:effectLst/>
      </p:bgPr>
    </p:bg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25"/>
          <p:cNvSpPr txBox="1">
            <a:spLocks noGrp="1"/>
          </p:cNvSpPr>
          <p:nvPr>
            <p:ph type="title"/>
          </p:nvPr>
        </p:nvSpPr>
        <p:spPr>
          <a:xfrm>
            <a:off x="9850" y="2146950"/>
            <a:ext cx="9144000" cy="645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3000">
                <a:solidFill>
                  <a:srgbClr val="FFFFFF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rgbClr val="FFFFFF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rgbClr val="FFFFFF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rgbClr val="FFFFFF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rgbClr val="FFFFFF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rgbClr val="FFFFFF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rgbClr val="FFFFFF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rgbClr val="FFFFFF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rgbClr val="FFFFFF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9pPr>
          </a:lstStyle>
          <a:p>
            <a:endParaRPr/>
          </a:p>
        </p:txBody>
      </p:sp>
      <p:pic>
        <p:nvPicPr>
          <p:cNvPr id="127" name="Google Shape;127;p25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8745725" y="4787863"/>
            <a:ext cx="217601" cy="240475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28" name="Google Shape;128;p25"/>
          <p:cNvCxnSpPr/>
          <p:nvPr/>
        </p:nvCxnSpPr>
        <p:spPr>
          <a:xfrm rot="10800000" flipH="1">
            <a:off x="171225" y="4701650"/>
            <a:ext cx="8792100" cy="600"/>
          </a:xfrm>
          <a:prstGeom prst="straightConnector1">
            <a:avLst/>
          </a:prstGeom>
          <a:noFill/>
          <a:ln w="9525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29" name="Google Shape;129;p25"/>
          <p:cNvSpPr txBox="1">
            <a:spLocks noGrp="1"/>
          </p:cNvSpPr>
          <p:nvPr>
            <p:ph type="subTitle" idx="1"/>
          </p:nvPr>
        </p:nvSpPr>
        <p:spPr>
          <a:xfrm>
            <a:off x="171225" y="4875750"/>
            <a:ext cx="8985900" cy="8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600">
                <a:solidFill>
                  <a:srgbClr val="FFFFFF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</a:defRPr>
            </a:lvl9pPr>
          </a:lstStyle>
          <a:p>
            <a:endParaRPr/>
          </a:p>
        </p:txBody>
      </p:sp>
      <p:pic>
        <p:nvPicPr>
          <p:cNvPr id="130" name="Google Shape;130;p2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0850" y="4759088"/>
            <a:ext cx="355050" cy="3188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Big statement orange">
  <p:cSld name="TITLE_AND_BODY_1_1_3_1_1_1_1_1">
    <p:bg>
      <p:bgPr>
        <a:solidFill>
          <a:srgbClr val="DC4405"/>
        </a:solidFill>
        <a:effectLst/>
      </p:bgPr>
    </p:bg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26"/>
          <p:cNvSpPr txBox="1">
            <a:spLocks noGrp="1"/>
          </p:cNvSpPr>
          <p:nvPr>
            <p:ph type="title"/>
          </p:nvPr>
        </p:nvSpPr>
        <p:spPr>
          <a:xfrm>
            <a:off x="9850" y="2146950"/>
            <a:ext cx="9144000" cy="645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3000">
                <a:solidFill>
                  <a:srgbClr val="FFFFFF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rgbClr val="FFFFFF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rgbClr val="FFFFFF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rgbClr val="FFFFFF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rgbClr val="FFFFFF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rgbClr val="FFFFFF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rgbClr val="FFFFFF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rgbClr val="FFFFFF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rgbClr val="FFFFFF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9pPr>
          </a:lstStyle>
          <a:p>
            <a:endParaRPr/>
          </a:p>
        </p:txBody>
      </p:sp>
      <p:pic>
        <p:nvPicPr>
          <p:cNvPr id="133" name="Google Shape;133;p26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8745725" y="4787863"/>
            <a:ext cx="217601" cy="240475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34" name="Google Shape;134;p26"/>
          <p:cNvCxnSpPr/>
          <p:nvPr/>
        </p:nvCxnSpPr>
        <p:spPr>
          <a:xfrm rot="10800000" flipH="1">
            <a:off x="171225" y="4701650"/>
            <a:ext cx="8792100" cy="600"/>
          </a:xfrm>
          <a:prstGeom prst="straightConnector1">
            <a:avLst/>
          </a:prstGeom>
          <a:noFill/>
          <a:ln w="9525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35" name="Google Shape;135;p26"/>
          <p:cNvSpPr txBox="1">
            <a:spLocks noGrp="1"/>
          </p:cNvSpPr>
          <p:nvPr>
            <p:ph type="subTitle" idx="1"/>
          </p:nvPr>
        </p:nvSpPr>
        <p:spPr>
          <a:xfrm>
            <a:off x="171225" y="4875750"/>
            <a:ext cx="8985900" cy="8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600">
                <a:solidFill>
                  <a:srgbClr val="FFFFFF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</a:defRPr>
            </a:lvl9pPr>
          </a:lstStyle>
          <a:p>
            <a:endParaRPr/>
          </a:p>
        </p:txBody>
      </p:sp>
      <p:pic>
        <p:nvPicPr>
          <p:cNvPr id="136" name="Google Shape;136;p2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0850" y="4759088"/>
            <a:ext cx="355050" cy="3188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WEEE breaker pink">
  <p:cSld name="TITLE_AND_BODY_1_1_2">
    <p:bg>
      <p:bgPr>
        <a:solidFill>
          <a:srgbClr val="ED008C"/>
        </a:solidFill>
        <a:effectLst/>
      </p:bgPr>
    </p:bg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27"/>
          <p:cNvSpPr txBox="1">
            <a:spLocks noGrp="1"/>
          </p:cNvSpPr>
          <p:nvPr>
            <p:ph type="title"/>
          </p:nvPr>
        </p:nvSpPr>
        <p:spPr>
          <a:xfrm>
            <a:off x="9850" y="3259950"/>
            <a:ext cx="9144000" cy="454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rgbClr val="FFFFFF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rgbClr val="FFFFFF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rgbClr val="FFFFFF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rgbClr val="FFFFFF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rgbClr val="FFFFFF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rgbClr val="FFFFFF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rgbClr val="FFFFFF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rgbClr val="FFFFFF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rgbClr val="FFFFFF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9pPr>
          </a:lstStyle>
          <a:p>
            <a:endParaRPr/>
          </a:p>
        </p:txBody>
      </p:sp>
      <p:pic>
        <p:nvPicPr>
          <p:cNvPr id="139" name="Google Shape;139;p2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3732100" y="1277250"/>
            <a:ext cx="1692950" cy="1870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WEEE breaker blue">
  <p:cSld name="TITLE_AND_BODY_1_1_2_1">
    <p:bg>
      <p:bgPr>
        <a:solidFill>
          <a:srgbClr val="00A9E0"/>
        </a:solidFill>
        <a:effectLst/>
      </p:bgPr>
    </p:bg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p28"/>
          <p:cNvSpPr txBox="1">
            <a:spLocks noGrp="1"/>
          </p:cNvSpPr>
          <p:nvPr>
            <p:ph type="title"/>
          </p:nvPr>
        </p:nvSpPr>
        <p:spPr>
          <a:xfrm>
            <a:off x="9850" y="3259950"/>
            <a:ext cx="9144000" cy="454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rgbClr val="FFFFFF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rgbClr val="FFFFFF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rgbClr val="FFFFFF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rgbClr val="FFFFFF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rgbClr val="FFFFFF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rgbClr val="FFFFFF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rgbClr val="FFFFFF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rgbClr val="FFFFFF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rgbClr val="FFFFFF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9pPr>
          </a:lstStyle>
          <a:p>
            <a:endParaRPr/>
          </a:p>
        </p:txBody>
      </p:sp>
      <p:pic>
        <p:nvPicPr>
          <p:cNvPr id="142" name="Google Shape;142;p28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3732100" y="1277250"/>
            <a:ext cx="1692950" cy="1870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WEEE breaker green">
  <p:cSld name="TITLE_AND_BODY_1_1_1">
    <p:bg>
      <p:bgPr>
        <a:solidFill>
          <a:srgbClr val="78BE20"/>
        </a:solidFill>
        <a:effectLst/>
      </p:bgPr>
    </p:bg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p29"/>
          <p:cNvSpPr txBox="1">
            <a:spLocks noGrp="1"/>
          </p:cNvSpPr>
          <p:nvPr>
            <p:ph type="title"/>
          </p:nvPr>
        </p:nvSpPr>
        <p:spPr>
          <a:xfrm>
            <a:off x="9850" y="3259950"/>
            <a:ext cx="9144000" cy="454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rgbClr val="FFFFFF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rgbClr val="FFFFFF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rgbClr val="FFFFFF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rgbClr val="FFFFFF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rgbClr val="FFFFFF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rgbClr val="FFFFFF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rgbClr val="FFFFFF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rgbClr val="FFFFFF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rgbClr val="FFFFFF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9pPr>
          </a:lstStyle>
          <a:p>
            <a:endParaRPr/>
          </a:p>
        </p:txBody>
      </p:sp>
      <p:pic>
        <p:nvPicPr>
          <p:cNvPr id="145" name="Google Shape;145;p2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3732100" y="1277250"/>
            <a:ext cx="1692950" cy="1870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WEEE breaker purple">
  <p:cSld name="TITLE_AND_BODY_1_1_1_2">
    <p:bg>
      <p:bgPr>
        <a:solidFill>
          <a:srgbClr val="702082"/>
        </a:solidFill>
        <a:effectLst/>
      </p:bgPr>
    </p:bg>
    <p:spTree>
      <p:nvGrpSpPr>
        <p:cNvPr id="1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p30"/>
          <p:cNvSpPr txBox="1">
            <a:spLocks noGrp="1"/>
          </p:cNvSpPr>
          <p:nvPr>
            <p:ph type="title"/>
          </p:nvPr>
        </p:nvSpPr>
        <p:spPr>
          <a:xfrm>
            <a:off x="9850" y="3259950"/>
            <a:ext cx="9144000" cy="454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rgbClr val="FFFFFF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rgbClr val="FFFFFF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rgbClr val="FFFFFF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rgbClr val="FFFFFF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rgbClr val="FFFFFF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rgbClr val="FFFFFF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rgbClr val="FFFFFF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rgbClr val="FFFFFF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rgbClr val="FFFFFF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9pPr>
          </a:lstStyle>
          <a:p>
            <a:endParaRPr/>
          </a:p>
        </p:txBody>
      </p:sp>
      <p:pic>
        <p:nvPicPr>
          <p:cNvPr id="148" name="Google Shape;148;p30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3732100" y="1277250"/>
            <a:ext cx="1692950" cy="1870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WEEE breaker red">
  <p:cSld name="TITLE_AND_BODY_1_1_1_2_1">
    <p:bg>
      <p:bgPr>
        <a:solidFill>
          <a:srgbClr val="C8102E"/>
        </a:solidFill>
        <a:effectLst/>
      </p:bgPr>
    </p:bg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p31"/>
          <p:cNvSpPr txBox="1">
            <a:spLocks noGrp="1"/>
          </p:cNvSpPr>
          <p:nvPr>
            <p:ph type="title"/>
          </p:nvPr>
        </p:nvSpPr>
        <p:spPr>
          <a:xfrm>
            <a:off x="9850" y="3259950"/>
            <a:ext cx="9144000" cy="454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rgbClr val="FFFFFF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rgbClr val="FFFFFF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rgbClr val="FFFFFF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rgbClr val="FFFFFF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rgbClr val="FFFFFF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rgbClr val="FFFFFF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rgbClr val="FFFFFF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rgbClr val="FFFFFF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rgbClr val="FFFFFF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9pPr>
          </a:lstStyle>
          <a:p>
            <a:endParaRPr/>
          </a:p>
        </p:txBody>
      </p:sp>
      <p:pic>
        <p:nvPicPr>
          <p:cNvPr id="151" name="Google Shape;151;p3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3732100" y="1277250"/>
            <a:ext cx="1692950" cy="1870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WEEE breaker orange">
  <p:cSld name="TITLE_AND_BODY_1_1_1_2_1_1">
    <p:bg>
      <p:bgPr>
        <a:solidFill>
          <a:srgbClr val="DC4405"/>
        </a:solidFill>
        <a:effectLst/>
      </p:bgPr>
    </p:bg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p32"/>
          <p:cNvSpPr txBox="1">
            <a:spLocks noGrp="1"/>
          </p:cNvSpPr>
          <p:nvPr>
            <p:ph type="title"/>
          </p:nvPr>
        </p:nvSpPr>
        <p:spPr>
          <a:xfrm>
            <a:off x="9850" y="3259950"/>
            <a:ext cx="9144000" cy="454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rgbClr val="FFFFFF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rgbClr val="FFFFFF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rgbClr val="FFFFFF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rgbClr val="FFFFFF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rgbClr val="FFFFFF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rgbClr val="FFFFFF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rgbClr val="FFFFFF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rgbClr val="FFFFFF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rgbClr val="FFFFFF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9pPr>
          </a:lstStyle>
          <a:p>
            <a:endParaRPr/>
          </a:p>
        </p:txBody>
      </p:sp>
      <p:pic>
        <p:nvPicPr>
          <p:cNvPr id="154" name="Google Shape;154;p32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3732100" y="1277250"/>
            <a:ext cx="1692950" cy="1870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WEEE breaker blank multicolour 1">
  <p:cSld name="TITLE_AND_BODY_1_1_1_1">
    <p:bg>
      <p:bgPr>
        <a:solidFill>
          <a:srgbClr val="78BE20"/>
        </a:solidFill>
        <a:effectLst/>
      </p:bgPr>
    </p:bg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p33"/>
          <p:cNvSpPr/>
          <p:nvPr/>
        </p:nvSpPr>
        <p:spPr>
          <a:xfrm>
            <a:off x="0" y="6550"/>
            <a:ext cx="3048000" cy="5143500"/>
          </a:xfrm>
          <a:prstGeom prst="rect">
            <a:avLst/>
          </a:prstGeom>
          <a:solidFill>
            <a:srgbClr val="00A9E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7" name="Google Shape;157;p33"/>
          <p:cNvSpPr/>
          <p:nvPr/>
        </p:nvSpPr>
        <p:spPr>
          <a:xfrm>
            <a:off x="3048028" y="6550"/>
            <a:ext cx="3048000" cy="5143500"/>
          </a:xfrm>
          <a:prstGeom prst="rect">
            <a:avLst/>
          </a:prstGeom>
          <a:solidFill>
            <a:srgbClr val="ED008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58" name="Google Shape;158;p33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3732100" y="1636350"/>
            <a:ext cx="1692950" cy="1870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9" name="Google Shape;159;p3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774725" y="1636350"/>
            <a:ext cx="1692950" cy="1870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0" name="Google Shape;160;p3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76375" y="1636350"/>
            <a:ext cx="1692950" cy="1870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WEEE breaker blank multicolour 2">
  <p:cSld name="TITLE_AND_BODY_1_1_1_1_1">
    <p:bg>
      <p:bgPr>
        <a:solidFill>
          <a:srgbClr val="78BE20"/>
        </a:solidFill>
        <a:effectLst/>
      </p:bgPr>
    </p:bg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p34"/>
          <p:cNvSpPr/>
          <p:nvPr/>
        </p:nvSpPr>
        <p:spPr>
          <a:xfrm>
            <a:off x="6097200" y="6550"/>
            <a:ext cx="3046800" cy="2577900"/>
          </a:xfrm>
          <a:prstGeom prst="rect">
            <a:avLst/>
          </a:prstGeom>
          <a:solidFill>
            <a:srgbClr val="DC440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3" name="Google Shape;163;p34"/>
          <p:cNvSpPr/>
          <p:nvPr/>
        </p:nvSpPr>
        <p:spPr>
          <a:xfrm>
            <a:off x="0" y="6550"/>
            <a:ext cx="3048000" cy="2577900"/>
          </a:xfrm>
          <a:prstGeom prst="rect">
            <a:avLst/>
          </a:prstGeom>
          <a:solidFill>
            <a:srgbClr val="00A9E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4" name="Google Shape;164;p34"/>
          <p:cNvSpPr/>
          <p:nvPr/>
        </p:nvSpPr>
        <p:spPr>
          <a:xfrm>
            <a:off x="3048025" y="2584450"/>
            <a:ext cx="3048000" cy="2577900"/>
          </a:xfrm>
          <a:prstGeom prst="rect">
            <a:avLst/>
          </a:prstGeom>
          <a:solidFill>
            <a:srgbClr val="ED008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65" name="Google Shape;165;p34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942575" y="654250"/>
            <a:ext cx="1160551" cy="1282501"/>
          </a:xfrm>
          <a:prstGeom prst="rect">
            <a:avLst/>
          </a:prstGeom>
          <a:noFill/>
          <a:ln>
            <a:noFill/>
          </a:ln>
        </p:spPr>
      </p:pic>
      <p:sp>
        <p:nvSpPr>
          <p:cNvPr id="166" name="Google Shape;166;p34"/>
          <p:cNvSpPr/>
          <p:nvPr/>
        </p:nvSpPr>
        <p:spPr>
          <a:xfrm>
            <a:off x="0" y="2584450"/>
            <a:ext cx="3048000" cy="2577900"/>
          </a:xfrm>
          <a:prstGeom prst="rect">
            <a:avLst/>
          </a:prstGeom>
          <a:solidFill>
            <a:srgbClr val="C8102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7" name="Google Shape;167;p34"/>
          <p:cNvSpPr/>
          <p:nvPr/>
        </p:nvSpPr>
        <p:spPr>
          <a:xfrm>
            <a:off x="6096025" y="2584450"/>
            <a:ext cx="3046800" cy="2577900"/>
          </a:xfrm>
          <a:prstGeom prst="rect">
            <a:avLst/>
          </a:prstGeom>
          <a:solidFill>
            <a:srgbClr val="70208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68" name="Google Shape;168;p34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3992325" y="654250"/>
            <a:ext cx="1160551" cy="1282501"/>
          </a:xfrm>
          <a:prstGeom prst="rect">
            <a:avLst/>
          </a:prstGeom>
          <a:noFill/>
          <a:ln>
            <a:noFill/>
          </a:ln>
        </p:spPr>
      </p:pic>
      <p:pic>
        <p:nvPicPr>
          <p:cNvPr id="169" name="Google Shape;169;p34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008575" y="654250"/>
            <a:ext cx="1160551" cy="1282501"/>
          </a:xfrm>
          <a:prstGeom prst="rect">
            <a:avLst/>
          </a:prstGeom>
          <a:noFill/>
          <a:ln>
            <a:noFill/>
          </a:ln>
        </p:spPr>
      </p:pic>
      <p:pic>
        <p:nvPicPr>
          <p:cNvPr id="170" name="Google Shape;170;p34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942575" y="3232150"/>
            <a:ext cx="1160551" cy="1282501"/>
          </a:xfrm>
          <a:prstGeom prst="rect">
            <a:avLst/>
          </a:prstGeom>
          <a:noFill/>
          <a:ln>
            <a:noFill/>
          </a:ln>
        </p:spPr>
      </p:pic>
      <p:pic>
        <p:nvPicPr>
          <p:cNvPr id="171" name="Google Shape;171;p34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3992325" y="3232150"/>
            <a:ext cx="1160551" cy="1282501"/>
          </a:xfrm>
          <a:prstGeom prst="rect">
            <a:avLst/>
          </a:prstGeom>
          <a:noFill/>
          <a:ln>
            <a:noFill/>
          </a:ln>
        </p:spPr>
      </p:pic>
      <p:pic>
        <p:nvPicPr>
          <p:cNvPr id="172" name="Google Shape;172;p34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008575" y="3232150"/>
            <a:ext cx="1160551" cy="12825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_1">
  <p:cSld name="TITLE_1">
    <p:spTree>
      <p:nvGrpSpPr>
        <p:cNvPr id="1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p35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5200"/>
              <a:buChar char="●"/>
              <a:defRPr sz="52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200"/>
              <a:buChar char="○"/>
              <a:defRPr sz="5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200"/>
              <a:buChar char="■"/>
              <a:defRPr sz="5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200"/>
              <a:buChar char="●"/>
              <a:defRPr sz="5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200"/>
              <a:buChar char="○"/>
              <a:defRPr sz="5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200"/>
              <a:buChar char="■"/>
              <a:defRPr sz="5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200"/>
              <a:buChar char="●"/>
              <a:defRPr sz="5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200"/>
              <a:buChar char="○"/>
              <a:defRPr sz="5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200"/>
              <a:buChar char="■"/>
              <a:defRPr sz="5200"/>
            </a:lvl9pPr>
          </a:lstStyle>
          <a:p>
            <a:endParaRPr/>
          </a:p>
        </p:txBody>
      </p:sp>
      <p:sp>
        <p:nvSpPr>
          <p:cNvPr id="175" name="Google Shape;175;p35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76" name="Google Shape;176;p3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19050" tIns="19050" rIns="19050" bIns="19050" anchor="t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Big statement page pink 1">
  <p:cSld name="TITLE_AND_BODY_1_1_3_2_1">
    <p:bg>
      <p:bgPr>
        <a:solidFill>
          <a:srgbClr val="ED008C"/>
        </a:solidFill>
        <a:effectLst/>
      </p:bgPr>
    </p:bg>
    <p:spTree>
      <p:nvGrpSpPr>
        <p:cNvPr id="1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p36"/>
          <p:cNvSpPr txBox="1">
            <a:spLocks noGrp="1"/>
          </p:cNvSpPr>
          <p:nvPr>
            <p:ph type="title"/>
          </p:nvPr>
        </p:nvSpPr>
        <p:spPr>
          <a:xfrm>
            <a:off x="9850" y="2146950"/>
            <a:ext cx="9144000" cy="645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3000">
                <a:solidFill>
                  <a:srgbClr val="FFFFFF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rgbClr val="FFFFFF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rgbClr val="FFFFFF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rgbClr val="FFFFFF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rgbClr val="FFFFFF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rgbClr val="FFFFFF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rgbClr val="FFFFFF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rgbClr val="FFFFFF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rgbClr val="FFFFFF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9pPr>
          </a:lstStyle>
          <a:p>
            <a:endParaRPr/>
          </a:p>
        </p:txBody>
      </p:sp>
      <p:pic>
        <p:nvPicPr>
          <p:cNvPr id="179" name="Google Shape;179;p36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8745725" y="4787863"/>
            <a:ext cx="217601" cy="240475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80" name="Google Shape;180;p36"/>
          <p:cNvCxnSpPr/>
          <p:nvPr/>
        </p:nvCxnSpPr>
        <p:spPr>
          <a:xfrm rot="10800000" flipH="1">
            <a:off x="171225" y="4701650"/>
            <a:ext cx="8792100" cy="600"/>
          </a:xfrm>
          <a:prstGeom prst="straightConnector1">
            <a:avLst/>
          </a:prstGeom>
          <a:noFill/>
          <a:ln w="9525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81" name="Google Shape;181;p36"/>
          <p:cNvSpPr txBox="1">
            <a:spLocks noGrp="1"/>
          </p:cNvSpPr>
          <p:nvPr>
            <p:ph type="subTitle" idx="1"/>
          </p:nvPr>
        </p:nvSpPr>
        <p:spPr>
          <a:xfrm>
            <a:off x="171225" y="4875750"/>
            <a:ext cx="8985900" cy="8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600">
                <a:solidFill>
                  <a:srgbClr val="FFFFFF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</a:defRPr>
            </a:lvl9pPr>
          </a:lstStyle>
          <a:p>
            <a:endParaRPr/>
          </a:p>
        </p:txBody>
      </p:sp>
      <p:pic>
        <p:nvPicPr>
          <p:cNvPr id="182" name="Google Shape;182;p3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0850" y="4759088"/>
            <a:ext cx="355050" cy="3188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p37"/>
          <p:cNvSpPr txBox="1">
            <a:spLocks noGrp="1"/>
          </p:cNvSpPr>
          <p:nvPr>
            <p:ph type="dt" idx="10"/>
          </p:nvPr>
        </p:nvSpPr>
        <p:spPr>
          <a:xfrm>
            <a:off x="514350" y="4809335"/>
            <a:ext cx="3086100" cy="17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5" name="Google Shape;185;p37"/>
          <p:cNvSpPr txBox="1">
            <a:spLocks noGrp="1"/>
          </p:cNvSpPr>
          <p:nvPr>
            <p:ph type="ftr" idx="11"/>
          </p:nvPr>
        </p:nvSpPr>
        <p:spPr>
          <a:xfrm>
            <a:off x="514350" y="4916023"/>
            <a:ext cx="3771900" cy="17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6" name="Google Shape;186;p37"/>
          <p:cNvSpPr txBox="1">
            <a:spLocks noGrp="1"/>
          </p:cNvSpPr>
          <p:nvPr>
            <p:ph type="sldNum" idx="12"/>
          </p:nvPr>
        </p:nvSpPr>
        <p:spPr>
          <a:xfrm>
            <a:off x="6572945" y="4407310"/>
            <a:ext cx="2194500" cy="104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lvl="0" indent="0" algn="r" rtl="0">
              <a:spcBef>
                <a:spcPts val="0"/>
              </a:spcBef>
              <a:buNone/>
              <a:defRPr/>
            </a:lvl1pPr>
            <a:lvl2pPr marL="0" lvl="1" indent="0" algn="r" rtl="0">
              <a:spcBef>
                <a:spcPts val="0"/>
              </a:spcBef>
              <a:buNone/>
              <a:defRPr/>
            </a:lvl2pPr>
            <a:lvl3pPr marL="0" lvl="2" indent="0" algn="r" rtl="0">
              <a:spcBef>
                <a:spcPts val="0"/>
              </a:spcBef>
              <a:buNone/>
              <a:defRPr/>
            </a:lvl3pPr>
            <a:lvl4pPr marL="0" lvl="3" indent="0" algn="r" rtl="0">
              <a:spcBef>
                <a:spcPts val="0"/>
              </a:spcBef>
              <a:buNone/>
              <a:defRPr/>
            </a:lvl4pPr>
            <a:lvl5pPr marL="0" lvl="4" indent="0" algn="r" rtl="0">
              <a:spcBef>
                <a:spcPts val="0"/>
              </a:spcBef>
              <a:buNone/>
              <a:defRPr/>
            </a:lvl5pPr>
            <a:lvl6pPr marL="0" lvl="5" indent="0" algn="r" rtl="0">
              <a:spcBef>
                <a:spcPts val="0"/>
              </a:spcBef>
              <a:buNone/>
              <a:defRPr/>
            </a:lvl6pPr>
            <a:lvl7pPr marL="0" lvl="6" indent="0" algn="r" rtl="0">
              <a:spcBef>
                <a:spcPts val="0"/>
              </a:spcBef>
              <a:buNone/>
              <a:defRPr/>
            </a:lvl7pPr>
            <a:lvl8pPr marL="0" lvl="7" indent="0" algn="r" rtl="0">
              <a:spcBef>
                <a:spcPts val="0"/>
              </a:spcBef>
              <a:buNone/>
              <a:defRPr/>
            </a:lvl8pPr>
            <a:lvl9pPr marL="0" lvl="8" indent="0" algn="r" rtl="0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187" name="Google Shape;187;p3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90373" y="139368"/>
            <a:ext cx="8784662" cy="4267942"/>
          </a:xfrm>
          <a:prstGeom prst="rect">
            <a:avLst/>
          </a:prstGeom>
          <a:noFill/>
          <a:ln>
            <a:noFill/>
          </a:ln>
        </p:spPr>
      </p:pic>
      <p:pic>
        <p:nvPicPr>
          <p:cNvPr id="188" name="Google Shape;188;p3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71450" y="4717591"/>
            <a:ext cx="1967950" cy="34766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p38"/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300"/>
              <a:buFont typeface="Arial"/>
              <a:buChar char="●"/>
              <a:defRPr>
                <a:latin typeface="Arial"/>
                <a:ea typeface="Arial"/>
                <a:cs typeface="Arial"/>
                <a:sym typeface="Arial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WEEE content blank 2">
  <p:cSld name="TITLE_AND_BODY_3">
    <p:bg>
      <p:bgPr>
        <a:solidFill>
          <a:srgbClr val="FFFFFF"/>
        </a:solidFill>
        <a:effectLst/>
      </p:bgPr>
    </p:bg>
    <p:spTree>
      <p:nvGrpSpPr>
        <p:cNvPr id="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92" name="Google Shape;192;p39"/>
          <p:cNvCxnSpPr/>
          <p:nvPr/>
        </p:nvCxnSpPr>
        <p:spPr>
          <a:xfrm rot="10800000" flipH="1">
            <a:off x="171225" y="4701650"/>
            <a:ext cx="8792100" cy="600"/>
          </a:xfrm>
          <a:prstGeom prst="straightConnector1">
            <a:avLst/>
          </a:prstGeom>
          <a:noFill/>
          <a:ln w="9525" cap="flat" cmpd="sng">
            <a:solidFill>
              <a:schemeClr val="lt2"/>
            </a:solidFill>
            <a:prstDash val="solid"/>
            <a:round/>
            <a:headEnd type="none" w="med" len="med"/>
            <a:tailEnd type="none" w="med" len="med"/>
          </a:ln>
        </p:spPr>
      </p:cxnSp>
      <p:pic>
        <p:nvPicPr>
          <p:cNvPr id="193" name="Google Shape;193;p39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8745725" y="4787863"/>
            <a:ext cx="217601" cy="240475"/>
          </a:xfrm>
          <a:prstGeom prst="rect">
            <a:avLst/>
          </a:prstGeom>
          <a:noFill/>
          <a:ln>
            <a:noFill/>
          </a:ln>
        </p:spPr>
      </p:pic>
      <p:sp>
        <p:nvSpPr>
          <p:cNvPr id="194" name="Google Shape;194;p39"/>
          <p:cNvSpPr txBox="1">
            <a:spLocks noGrp="1"/>
          </p:cNvSpPr>
          <p:nvPr>
            <p:ph type="subTitle" idx="1"/>
          </p:nvPr>
        </p:nvSpPr>
        <p:spPr>
          <a:xfrm>
            <a:off x="171225" y="4875750"/>
            <a:ext cx="8985900" cy="8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600">
                <a:latin typeface="Montserrat Light"/>
                <a:ea typeface="Montserrat Light"/>
                <a:cs typeface="Montserrat Light"/>
                <a:sym typeface="Montserrat Light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Google Shape;196;p40"/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300"/>
              <a:buFont typeface="Arial"/>
              <a:buChar char="●"/>
              <a:defRPr>
                <a:latin typeface="Arial"/>
                <a:ea typeface="Arial"/>
                <a:cs typeface="Arial"/>
                <a:sym typeface="Arial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7" name="Google Shape;197;p40"/>
          <p:cNvSpPr txBox="1">
            <a:spLocks noGrp="1"/>
          </p:cNvSpPr>
          <p:nvPr>
            <p:ph type="body" idx="1"/>
          </p:nvPr>
        </p:nvSpPr>
        <p:spPr>
          <a:xfrm>
            <a:off x="628650" y="1624262"/>
            <a:ext cx="7886700" cy="300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457200" lvl="0" indent="-3175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1400"/>
              <a:buChar char="●"/>
              <a:defRPr/>
            </a:lvl1pPr>
            <a:lvl2pPr marL="914400" lvl="1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/>
            </a:lvl6pPr>
            <a:lvl7pPr marL="320040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/>
            </a:lvl7pPr>
            <a:lvl8pPr marL="3657600" lvl="7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/>
            </a:lvl8pPr>
            <a:lvl9pPr marL="411480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WEEE content blank 3">
  <p:cSld name="TITLE_AND_BODY_4">
    <p:bg>
      <p:bgPr>
        <a:solidFill>
          <a:srgbClr val="FFFFFF"/>
        </a:solidFill>
        <a:effectLst/>
      </p:bgPr>
    </p:bg>
    <p:spTree>
      <p:nvGrpSpPr>
        <p:cNvPr id="1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99" name="Google Shape;199;p41"/>
          <p:cNvCxnSpPr/>
          <p:nvPr/>
        </p:nvCxnSpPr>
        <p:spPr>
          <a:xfrm rot="10800000" flipH="1">
            <a:off x="171225" y="4701650"/>
            <a:ext cx="8792100" cy="600"/>
          </a:xfrm>
          <a:prstGeom prst="straightConnector1">
            <a:avLst/>
          </a:prstGeom>
          <a:noFill/>
          <a:ln w="9525" cap="flat" cmpd="sng">
            <a:solidFill>
              <a:schemeClr val="lt2"/>
            </a:solidFill>
            <a:prstDash val="solid"/>
            <a:round/>
            <a:headEnd type="none" w="med" len="med"/>
            <a:tailEnd type="none" w="med" len="med"/>
          </a:ln>
        </p:spPr>
      </p:cxnSp>
      <p:pic>
        <p:nvPicPr>
          <p:cNvPr id="200" name="Google Shape;200;p41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8745725" y="4787863"/>
            <a:ext cx="217601" cy="240475"/>
          </a:xfrm>
          <a:prstGeom prst="rect">
            <a:avLst/>
          </a:prstGeom>
          <a:noFill/>
          <a:ln>
            <a:noFill/>
          </a:ln>
        </p:spPr>
      </p:pic>
      <p:sp>
        <p:nvSpPr>
          <p:cNvPr id="201" name="Google Shape;201;p41"/>
          <p:cNvSpPr txBox="1">
            <a:spLocks noGrp="1"/>
          </p:cNvSpPr>
          <p:nvPr>
            <p:ph type="subTitle" idx="1"/>
          </p:nvPr>
        </p:nvSpPr>
        <p:spPr>
          <a:xfrm>
            <a:off x="171225" y="4875750"/>
            <a:ext cx="8985900" cy="8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600">
                <a:latin typeface="Montserrat Light"/>
                <a:ea typeface="Montserrat Light"/>
                <a:cs typeface="Montserrat Light"/>
                <a:sym typeface="Montserrat Light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18" Type="http://schemas.openxmlformats.org/officeDocument/2006/relationships/slideLayout" Target="../slideLayouts/slideLayout29.xml"/><Relationship Id="rId26" Type="http://schemas.openxmlformats.org/officeDocument/2006/relationships/slideLayout" Target="../slideLayouts/slideLayout37.xml"/><Relationship Id="rId3" Type="http://schemas.openxmlformats.org/officeDocument/2006/relationships/slideLayout" Target="../slideLayouts/slideLayout14.xml"/><Relationship Id="rId21" Type="http://schemas.openxmlformats.org/officeDocument/2006/relationships/slideLayout" Target="../slideLayouts/slideLayout32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slideLayout" Target="../slideLayouts/slideLayout28.xml"/><Relationship Id="rId25" Type="http://schemas.openxmlformats.org/officeDocument/2006/relationships/slideLayout" Target="../slideLayouts/slideLayout36.xml"/><Relationship Id="rId2" Type="http://schemas.openxmlformats.org/officeDocument/2006/relationships/slideLayout" Target="../slideLayouts/slideLayout13.xml"/><Relationship Id="rId16" Type="http://schemas.openxmlformats.org/officeDocument/2006/relationships/slideLayout" Target="../slideLayouts/slideLayout27.xml"/><Relationship Id="rId20" Type="http://schemas.openxmlformats.org/officeDocument/2006/relationships/slideLayout" Target="../slideLayouts/slideLayout31.xml"/><Relationship Id="rId29" Type="http://schemas.openxmlformats.org/officeDocument/2006/relationships/theme" Target="../theme/theme2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24" Type="http://schemas.openxmlformats.org/officeDocument/2006/relationships/slideLayout" Target="../slideLayouts/slideLayout35.xml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23" Type="http://schemas.openxmlformats.org/officeDocument/2006/relationships/slideLayout" Target="../slideLayouts/slideLayout34.xml"/><Relationship Id="rId28" Type="http://schemas.openxmlformats.org/officeDocument/2006/relationships/slideLayout" Target="../slideLayouts/slideLayout39.xml"/><Relationship Id="rId10" Type="http://schemas.openxmlformats.org/officeDocument/2006/relationships/slideLayout" Target="../slideLayouts/slideLayout21.xml"/><Relationship Id="rId19" Type="http://schemas.openxmlformats.org/officeDocument/2006/relationships/slideLayout" Target="../slideLayouts/slideLayout30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Relationship Id="rId22" Type="http://schemas.openxmlformats.org/officeDocument/2006/relationships/slideLayout" Target="../slideLayouts/slideLayout33.xml"/><Relationship Id="rId27" Type="http://schemas.openxmlformats.org/officeDocument/2006/relationships/slideLayout" Target="../slideLayouts/slideLayout38.xml"/><Relationship Id="rId30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D008C"/>
        </a:solidFill>
        <a:effectLst/>
      </p:bgPr>
    </p:bg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3"/>
          <p:cNvSpPr txBox="1">
            <a:spLocks noGrp="1"/>
          </p:cNvSpPr>
          <p:nvPr>
            <p:ph type="sldNum" idx="12"/>
          </p:nvPr>
        </p:nvSpPr>
        <p:spPr>
          <a:xfrm>
            <a:off x="4484637" y="4905375"/>
            <a:ext cx="170100" cy="17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9050" tIns="19050" rIns="19050" bIns="19050" anchor="t" anchorCtr="0">
            <a:noAutofit/>
          </a:bodyPr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Helvetica Neue Light"/>
              <a:buNone/>
              <a:defRPr sz="900" b="0" i="0" u="none" strike="noStrike" cap="none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  <a:lvl2pPr marL="0" marR="0" lvl="1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Helvetica Neue Light"/>
              <a:buNone/>
              <a:defRPr sz="900" b="0" i="0" u="none" strike="noStrike" cap="none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2pPr>
            <a:lvl3pPr marL="0" marR="0" lvl="2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Helvetica Neue Light"/>
              <a:buNone/>
              <a:defRPr sz="900" b="0" i="0" u="none" strike="noStrike" cap="none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3pPr>
            <a:lvl4pPr marL="0" marR="0" lvl="3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Helvetica Neue Light"/>
              <a:buNone/>
              <a:defRPr sz="900" b="0" i="0" u="none" strike="noStrike" cap="none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4pPr>
            <a:lvl5pPr marL="0" marR="0" lvl="4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Helvetica Neue Light"/>
              <a:buNone/>
              <a:defRPr sz="900" b="0" i="0" u="none" strike="noStrike" cap="none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5pPr>
            <a:lvl6pPr marL="0" marR="0" lvl="5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Helvetica Neue Light"/>
              <a:buNone/>
              <a:defRPr sz="900" b="0" i="0" u="none" strike="noStrike" cap="none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6pPr>
            <a:lvl7pPr marL="0" marR="0" lvl="6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Helvetica Neue Light"/>
              <a:buNone/>
              <a:defRPr sz="900" b="0" i="0" u="none" strike="noStrike" cap="none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7pPr>
            <a:lvl8pPr marL="0" marR="0" lvl="7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Helvetica Neue Light"/>
              <a:buNone/>
              <a:defRPr sz="900" b="0" i="0" u="none" strike="noStrike" cap="none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8pPr>
            <a:lvl9pPr marL="0" marR="0" lvl="8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Helvetica Neue Light"/>
              <a:buNone/>
              <a:defRPr sz="900" b="0" i="0" u="none" strike="noStrike" cap="none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 sz="5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2" name="Google Shape;52;p13"/>
          <p:cNvSpPr txBox="1">
            <a:spLocks noGrp="1"/>
          </p:cNvSpPr>
          <p:nvPr>
            <p:ph type="title"/>
          </p:nvPr>
        </p:nvSpPr>
        <p:spPr>
          <a:xfrm>
            <a:off x="9850" y="3259950"/>
            <a:ext cx="9144000" cy="45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rgbClr val="FFFFFF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rgbClr val="FFFFFF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rgbClr val="FFFFFF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rgbClr val="FFFFFF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rgbClr val="FFFFFF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rgbClr val="FFFFFF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rgbClr val="FFFFFF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rgbClr val="FFFFFF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rgbClr val="FFFFFF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9pPr>
          </a:lstStyle>
          <a:p>
            <a:endParaRPr/>
          </a:p>
        </p:txBody>
      </p:sp>
      <p:pic>
        <p:nvPicPr>
          <p:cNvPr id="53" name="Google Shape;53;p13"/>
          <p:cNvPicPr preferRelativeResize="0"/>
          <p:nvPr/>
        </p:nvPicPr>
        <p:blipFill>
          <a:blip r:embed="rId30">
            <a:alphaModFix/>
          </a:blip>
          <a:stretch>
            <a:fillRect/>
          </a:stretch>
        </p:blipFill>
        <p:spPr>
          <a:xfrm>
            <a:off x="3732100" y="1277250"/>
            <a:ext cx="1692950" cy="1870800"/>
          </a:xfrm>
          <a:prstGeom prst="rect">
            <a:avLst/>
          </a:prstGeom>
          <a:noFill/>
          <a:ln>
            <a:noFill/>
          </a:ln>
        </p:spPr>
      </p:pic>
    </p:spTree>
  </p:cSld>
  <p:clrMap bg1="lt1" tx1="dk1" bg2="dk2" tx2="lt2" accent1="accent1" accent2="accent2" accent3="accent3" accent4="accent4" accent5="accent5" accent6="accent6" hlink="hlink" folHlink="folHlink"/>
  <p:sldLayoutIdLst>
    <p:sldLayoutId id="2147483659" r:id="rId1"/>
    <p:sldLayoutId id="2147483660" r:id="rId2"/>
    <p:sldLayoutId id="2147483661" r:id="rId3"/>
    <p:sldLayoutId id="2147483662" r:id="rId4"/>
    <p:sldLayoutId id="2147483663" r:id="rId5"/>
    <p:sldLayoutId id="2147483664" r:id="rId6"/>
    <p:sldLayoutId id="2147483665" r:id="rId7"/>
    <p:sldLayoutId id="2147483666" r:id="rId8"/>
    <p:sldLayoutId id="2147483667" r:id="rId9"/>
    <p:sldLayoutId id="2147483668" r:id="rId10"/>
    <p:sldLayoutId id="2147483669" r:id="rId11"/>
    <p:sldLayoutId id="2147483670" r:id="rId12"/>
    <p:sldLayoutId id="2147483671" r:id="rId13"/>
    <p:sldLayoutId id="2147483672" r:id="rId14"/>
    <p:sldLayoutId id="2147483673" r:id="rId15"/>
    <p:sldLayoutId id="2147483674" r:id="rId16"/>
    <p:sldLayoutId id="2147483675" r:id="rId17"/>
    <p:sldLayoutId id="2147483676" r:id="rId18"/>
    <p:sldLayoutId id="2147483677" r:id="rId19"/>
    <p:sldLayoutId id="2147483678" r:id="rId20"/>
    <p:sldLayoutId id="2147483679" r:id="rId21"/>
    <p:sldLayoutId id="2147483680" r:id="rId22"/>
    <p:sldLayoutId id="2147483681" r:id="rId23"/>
    <p:sldLayoutId id="2147483682" r:id="rId24"/>
    <p:sldLayoutId id="2147483683" r:id="rId25"/>
    <p:sldLayoutId id="2147483684" r:id="rId26"/>
    <p:sldLayoutId id="2147483685" r:id="rId27"/>
    <p:sldLayoutId id="2147483686" r:id="rId28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drive.google.com/file/d/14VX-_35KEzfKafI11_hRIuapYfVhAEaM/view" TargetMode="Externa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8.jp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9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youtube.com/watch?v=PXZ1w35aF-I" TargetMode="Externa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0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://drive.google.com/file/d/1rE0X0MNMWZURxTzuOJ4PzWErtOL-yuk6/view" TargetMode="Externa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1.jp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recycleyourelectricals.org.uk/report-and-research/tech-treasure-hunt/" TargetMode="Externa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://drive.google.com/file/d/1y0sOJ5nPsS6YopdmLB0zCRCAa3AZZ-lC/view" TargetMode="Externa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3.jp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7" Type="http://schemas.openxmlformats.org/officeDocument/2006/relationships/comments" Target="../comments/comment1.xm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1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0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9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Google Shape;206;p42"/>
          <p:cNvSpPr txBox="1">
            <a:spLocks noGrp="1"/>
          </p:cNvSpPr>
          <p:nvPr>
            <p:ph type="title"/>
          </p:nvPr>
        </p:nvSpPr>
        <p:spPr>
          <a:xfrm>
            <a:off x="9850" y="3259950"/>
            <a:ext cx="9144000" cy="454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000" b="1">
                <a:latin typeface="Montserrat"/>
                <a:ea typeface="Montserrat"/>
                <a:cs typeface="Montserrat"/>
                <a:sym typeface="Montserrat"/>
              </a:rPr>
              <a:t>International E-Waste Day </a:t>
            </a:r>
            <a:endParaRPr sz="3000" b="1"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400">
                <a:latin typeface="Montserrat"/>
                <a:ea typeface="Montserrat"/>
                <a:cs typeface="Montserrat"/>
                <a:sym typeface="Montserrat"/>
              </a:rPr>
              <a:t>14th October 2023</a:t>
            </a:r>
            <a:endParaRPr sz="2400"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1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" name="Google Shape;277;p51"/>
          <p:cNvSpPr txBox="1">
            <a:spLocks noGrp="1"/>
          </p:cNvSpPr>
          <p:nvPr>
            <p:ph type="subTitle" idx="1"/>
          </p:nvPr>
        </p:nvSpPr>
        <p:spPr>
          <a:xfrm>
            <a:off x="171225" y="4875750"/>
            <a:ext cx="8985900" cy="855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8" name="Google Shape;278;p51"/>
          <p:cNvSpPr txBox="1">
            <a:spLocks noGrp="1"/>
          </p:cNvSpPr>
          <p:nvPr>
            <p:ph type="title"/>
          </p:nvPr>
        </p:nvSpPr>
        <p:spPr>
          <a:xfrm>
            <a:off x="433925" y="221075"/>
            <a:ext cx="8171700" cy="448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b="1">
                <a:solidFill>
                  <a:srgbClr val="ED008C"/>
                </a:solidFill>
                <a:latin typeface="Montserrat"/>
                <a:ea typeface="Montserrat"/>
                <a:cs typeface="Montserrat"/>
                <a:sym typeface="Montserrat"/>
              </a:rPr>
              <a:t>How does electrical recycling work?</a:t>
            </a:r>
            <a:endParaRPr b="1">
              <a:solidFill>
                <a:srgbClr val="ED008C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279" name="Google Shape;279;p51" title="[Share] HypnoCat - Recycling Electricals - From Top to Tail.mp4">
            <a:hlinkClick r:id="rId3"/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054737" y="760750"/>
            <a:ext cx="6930076" cy="38881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4" name="Google Shape;284;p52"/>
          <p:cNvSpPr txBox="1">
            <a:spLocks noGrp="1"/>
          </p:cNvSpPr>
          <p:nvPr>
            <p:ph type="subTitle" idx="1"/>
          </p:nvPr>
        </p:nvSpPr>
        <p:spPr>
          <a:xfrm>
            <a:off x="171225" y="4875750"/>
            <a:ext cx="8985900" cy="855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5" name="Google Shape;285;p52"/>
          <p:cNvSpPr txBox="1">
            <a:spLocks noGrp="1"/>
          </p:cNvSpPr>
          <p:nvPr>
            <p:ph type="title"/>
          </p:nvPr>
        </p:nvSpPr>
        <p:spPr>
          <a:xfrm>
            <a:off x="9850" y="2146950"/>
            <a:ext cx="9144000" cy="645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b="1">
                <a:latin typeface="Montserrat"/>
                <a:ea typeface="Montserrat"/>
                <a:cs typeface="Montserrat"/>
                <a:sym typeface="Montserrat"/>
              </a:rPr>
              <a:t>What can you do to help?</a:t>
            </a:r>
            <a:endParaRPr b="1"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0" name="Google Shape;290;p53"/>
          <p:cNvSpPr txBox="1">
            <a:spLocks noGrp="1"/>
          </p:cNvSpPr>
          <p:nvPr>
            <p:ph type="subTitle" idx="1"/>
          </p:nvPr>
        </p:nvSpPr>
        <p:spPr>
          <a:xfrm>
            <a:off x="171225" y="4875750"/>
            <a:ext cx="8985900" cy="855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1" name="Google Shape;291;p53"/>
          <p:cNvSpPr txBox="1">
            <a:spLocks noGrp="1"/>
          </p:cNvSpPr>
          <p:nvPr>
            <p:ph type="body" idx="2"/>
          </p:nvPr>
        </p:nvSpPr>
        <p:spPr>
          <a:xfrm>
            <a:off x="615075" y="1387825"/>
            <a:ext cx="3237300" cy="2628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400050" algn="l" rtl="0">
              <a:spcBef>
                <a:spcPts val="0"/>
              </a:spcBef>
              <a:spcAft>
                <a:spcPts val="0"/>
              </a:spcAft>
              <a:buClr>
                <a:srgbClr val="333333"/>
              </a:buClr>
              <a:buSzPts val="2700"/>
              <a:buChar char="●"/>
            </a:pPr>
            <a:r>
              <a:rPr lang="en-GB" sz="2700" b="1">
                <a:solidFill>
                  <a:srgbClr val="333333"/>
                </a:solidFill>
              </a:rPr>
              <a:t>Fix them!</a:t>
            </a:r>
            <a:endParaRPr sz="2700" b="1">
              <a:solidFill>
                <a:srgbClr val="333333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700" b="1">
              <a:solidFill>
                <a:srgbClr val="333333"/>
              </a:solidFill>
            </a:endParaRPr>
          </a:p>
          <a:p>
            <a:pPr marL="457200" lvl="0" indent="-400050" algn="l" rtl="0">
              <a:spcBef>
                <a:spcPts val="0"/>
              </a:spcBef>
              <a:spcAft>
                <a:spcPts val="0"/>
              </a:spcAft>
              <a:buClr>
                <a:srgbClr val="333333"/>
              </a:buClr>
              <a:buSzPts val="2700"/>
              <a:buChar char="●"/>
            </a:pPr>
            <a:r>
              <a:rPr lang="en-GB" sz="2700" b="1">
                <a:solidFill>
                  <a:srgbClr val="333333"/>
                </a:solidFill>
              </a:rPr>
              <a:t>Donate them! </a:t>
            </a:r>
            <a:endParaRPr sz="2700" b="1">
              <a:solidFill>
                <a:srgbClr val="333333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700" b="1">
              <a:solidFill>
                <a:srgbClr val="333333"/>
              </a:solidFill>
            </a:endParaRPr>
          </a:p>
          <a:p>
            <a:pPr marL="457200" lvl="0" indent="-400050" algn="l" rtl="0">
              <a:spcBef>
                <a:spcPts val="0"/>
              </a:spcBef>
              <a:spcAft>
                <a:spcPts val="0"/>
              </a:spcAft>
              <a:buClr>
                <a:srgbClr val="333333"/>
              </a:buClr>
              <a:buSzPts val="2700"/>
              <a:buChar char="●"/>
            </a:pPr>
            <a:r>
              <a:rPr lang="en-GB" sz="2700" b="1">
                <a:solidFill>
                  <a:srgbClr val="333333"/>
                </a:solidFill>
              </a:rPr>
              <a:t>Recycle them!</a:t>
            </a:r>
            <a:endParaRPr sz="2700" b="1">
              <a:solidFill>
                <a:srgbClr val="333333"/>
              </a:solidFill>
            </a:endParaRPr>
          </a:p>
        </p:txBody>
      </p:sp>
      <p:sp>
        <p:nvSpPr>
          <p:cNvPr id="292" name="Google Shape;292;p53"/>
          <p:cNvSpPr txBox="1">
            <a:spLocks noGrp="1"/>
          </p:cNvSpPr>
          <p:nvPr>
            <p:ph type="title"/>
          </p:nvPr>
        </p:nvSpPr>
        <p:spPr>
          <a:xfrm>
            <a:off x="433925" y="487975"/>
            <a:ext cx="8171700" cy="448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400" b="1">
                <a:solidFill>
                  <a:srgbClr val="DB0080"/>
                </a:solidFill>
                <a:latin typeface="Montserrat"/>
                <a:ea typeface="Montserrat"/>
                <a:cs typeface="Montserrat"/>
                <a:sym typeface="Montserrat"/>
              </a:rPr>
              <a:t>What can you do to help?</a:t>
            </a:r>
            <a:endParaRPr sz="2400" b="1">
              <a:solidFill>
                <a:srgbClr val="DB0080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293" name="Google Shape;293;p5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815700" y="148550"/>
            <a:ext cx="3922725" cy="39227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8" name="Google Shape;298;p54"/>
          <p:cNvSpPr txBox="1">
            <a:spLocks noGrp="1"/>
          </p:cNvSpPr>
          <p:nvPr>
            <p:ph type="subTitle" idx="1"/>
          </p:nvPr>
        </p:nvSpPr>
        <p:spPr>
          <a:xfrm>
            <a:off x="171225" y="4875750"/>
            <a:ext cx="8985900" cy="855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9" name="Google Shape;299;p54"/>
          <p:cNvSpPr txBox="1">
            <a:spLocks noGrp="1"/>
          </p:cNvSpPr>
          <p:nvPr>
            <p:ph type="title"/>
          </p:nvPr>
        </p:nvSpPr>
        <p:spPr>
          <a:xfrm>
            <a:off x="433925" y="244275"/>
            <a:ext cx="8171700" cy="448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b="1">
                <a:solidFill>
                  <a:srgbClr val="DB0080"/>
                </a:solidFill>
                <a:latin typeface="Montserrat"/>
                <a:ea typeface="Montserrat"/>
                <a:cs typeface="Montserrat"/>
                <a:sym typeface="Montserrat"/>
              </a:rPr>
              <a:t>A message from our mascot…</a:t>
            </a:r>
            <a:endParaRPr b="1">
              <a:solidFill>
                <a:srgbClr val="DB0080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300" name="Google Shape;300;p54" descr="Do as Hypnocat says - &quot;Anything with a plug, battery or cable can be recycled. Bag them up and search 'Recycle Your Electricals' to find your local drop off point. Meow.&quot;&#10;&#10;Find your nearest battery or recycling point here: https://bit.ly/3ZMUweJ&#10;&#10;HypnoCat is a mesmerising pink fluffy cat with hypnotic superpowers and one mission - to hypnotise the nation into recycling their electricals. He is the face of the Recycle Your Electricals campaign,  UK-wide campaign motivating and making it easier for everyone to reuse and recycle unwanted electricals, ensuring we make the most of the valuable materials in them.&#10;&#10;www.recycleyourelectricals.org.uk" title="Recycle Your Electricals - Hypnocat's hypnotic new track">
            <a:hlinkClick r:id="rId3"/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055751" y="693076"/>
            <a:ext cx="7032500" cy="39557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5" name="Google Shape;305;p55"/>
          <p:cNvSpPr txBox="1">
            <a:spLocks noGrp="1"/>
          </p:cNvSpPr>
          <p:nvPr>
            <p:ph type="subTitle" idx="1"/>
          </p:nvPr>
        </p:nvSpPr>
        <p:spPr>
          <a:xfrm>
            <a:off x="171225" y="4875750"/>
            <a:ext cx="8985900" cy="855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6" name="Google Shape;306;p55"/>
          <p:cNvSpPr txBox="1">
            <a:spLocks noGrp="1"/>
          </p:cNvSpPr>
          <p:nvPr>
            <p:ph type="title"/>
          </p:nvPr>
        </p:nvSpPr>
        <p:spPr>
          <a:xfrm>
            <a:off x="433925" y="316325"/>
            <a:ext cx="8171700" cy="448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2400" b="1">
                <a:solidFill>
                  <a:srgbClr val="DB0080"/>
                </a:solidFill>
                <a:latin typeface="Montserrat"/>
                <a:ea typeface="Montserrat"/>
                <a:cs typeface="Montserrat"/>
                <a:sym typeface="Montserrat"/>
              </a:rPr>
              <a:t>Activity time: Tech Treasure Hunt</a:t>
            </a:r>
            <a:endParaRPr sz="2400" b="1">
              <a:solidFill>
                <a:srgbClr val="DB008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307" name="Google Shape;307;p55" title="[Share] SF3_V4_RYE.mov">
            <a:hlinkClick r:id="rId3"/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189050" y="808475"/>
            <a:ext cx="6765912" cy="380582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2" name="Google Shape;312;p56"/>
          <p:cNvSpPr txBox="1"/>
          <p:nvPr/>
        </p:nvSpPr>
        <p:spPr>
          <a:xfrm>
            <a:off x="168200" y="280950"/>
            <a:ext cx="8348400" cy="76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400" b="1">
                <a:solidFill>
                  <a:srgbClr val="DB0080"/>
                </a:solidFill>
                <a:latin typeface="Montserrat"/>
                <a:ea typeface="Montserrat"/>
                <a:cs typeface="Montserrat"/>
                <a:sym typeface="Montserrat"/>
              </a:rPr>
              <a:t>Activity time: Tech Treasure Hunt</a:t>
            </a:r>
            <a:endParaRPr sz="2400" b="1">
              <a:solidFill>
                <a:srgbClr val="DB0080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313" name="Google Shape;313;p56"/>
          <p:cNvSpPr txBox="1"/>
          <p:nvPr/>
        </p:nvSpPr>
        <p:spPr>
          <a:xfrm>
            <a:off x="510900" y="905600"/>
            <a:ext cx="4061100" cy="374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1200">
                <a:solidFill>
                  <a:schemeClr val="dk1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In our Tech Treasure Hunt at home you can discover your unwanted electricals and the hidden treasures that lie within them.</a:t>
            </a:r>
            <a:endParaRPr sz="1200">
              <a:solidFill>
                <a:schemeClr val="dk1"/>
              </a:solidFill>
              <a:latin typeface="Montserrat Light"/>
              <a:ea typeface="Montserrat Light"/>
              <a:cs typeface="Montserrat Light"/>
              <a:sym typeface="Montserrat Light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>
              <a:solidFill>
                <a:schemeClr val="dk1"/>
              </a:solidFill>
              <a:latin typeface="Montserrat Light"/>
              <a:ea typeface="Montserrat Light"/>
              <a:cs typeface="Montserrat Light"/>
              <a:sym typeface="Montserrat Light"/>
            </a:endParaRPr>
          </a:p>
          <a:p>
            <a:pPr marL="457200" lvl="0" indent="-3302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DB0080"/>
              </a:buClr>
              <a:buSzPts val="1600"/>
              <a:buFont typeface="Montserrat"/>
              <a:buAutoNum type="arabicPeriod"/>
            </a:pPr>
            <a:r>
              <a:rPr lang="en-GB" sz="1600" b="1">
                <a:solidFill>
                  <a:srgbClr val="DB0080"/>
                </a:solidFill>
                <a:latin typeface="Montserrat"/>
                <a:ea typeface="Montserrat"/>
                <a:cs typeface="Montserrat"/>
                <a:sym typeface="Montserrat"/>
              </a:rPr>
              <a:t>Hunt - </a:t>
            </a:r>
            <a:r>
              <a:rPr lang="en-GB" sz="1100">
                <a:solidFill>
                  <a:srgbClr val="222222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Embark on your very own Tech Treasure HUNT and find the old electricals in your house! </a:t>
            </a:r>
            <a:endParaRPr sz="1100">
              <a:solidFill>
                <a:srgbClr val="222222"/>
              </a:solidFill>
              <a:latin typeface="Montserrat Light"/>
              <a:ea typeface="Montserrat Light"/>
              <a:cs typeface="Montserrat Light"/>
              <a:sym typeface="Montserrat Light"/>
            </a:endParaRPr>
          </a:p>
          <a:p>
            <a:pPr marL="457200" lvl="0" indent="-3302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DB0080"/>
              </a:buClr>
              <a:buSzPts val="1600"/>
              <a:buFont typeface="Montserrat"/>
              <a:buAutoNum type="arabicPeriod"/>
            </a:pPr>
            <a:r>
              <a:rPr lang="en-GB" sz="1600" b="1">
                <a:solidFill>
                  <a:srgbClr val="DB0080"/>
                </a:solidFill>
                <a:latin typeface="Montserrat"/>
                <a:ea typeface="Montserrat"/>
                <a:cs typeface="Montserrat"/>
                <a:sym typeface="Montserrat"/>
              </a:rPr>
              <a:t>Decide - </a:t>
            </a:r>
            <a:r>
              <a:rPr lang="en-GB" sz="1100">
                <a:solidFill>
                  <a:srgbClr val="333333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Are you going to fix, donate, or recycle the electricals you have found?</a:t>
            </a:r>
            <a:endParaRPr sz="1100">
              <a:solidFill>
                <a:srgbClr val="333333"/>
              </a:solidFill>
              <a:latin typeface="Montserrat Light"/>
              <a:ea typeface="Montserrat Light"/>
              <a:cs typeface="Montserrat Light"/>
              <a:sym typeface="Montserrat Light"/>
            </a:endParaRPr>
          </a:p>
          <a:p>
            <a:pPr marL="457200" lvl="0" indent="-3302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DB0080"/>
              </a:buClr>
              <a:buSzPts val="1600"/>
              <a:buFont typeface="Montserrat"/>
              <a:buAutoNum type="arabicPeriod"/>
            </a:pPr>
            <a:r>
              <a:rPr lang="en-GB" sz="1600" b="1">
                <a:solidFill>
                  <a:srgbClr val="DB0080"/>
                </a:solidFill>
                <a:latin typeface="Montserrat"/>
                <a:ea typeface="Montserrat"/>
                <a:cs typeface="Montserrat"/>
                <a:sym typeface="Montserrat"/>
              </a:rPr>
              <a:t>Bag it - </a:t>
            </a:r>
            <a:r>
              <a:rPr lang="en-GB" sz="1100">
                <a:solidFill>
                  <a:srgbClr val="222222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Pop the items you’re going to donate or recycle into separate bags and use the recycling locator to find your local donation or recycling drop off points</a:t>
            </a:r>
            <a:endParaRPr>
              <a:solidFill>
                <a:schemeClr val="dk1"/>
              </a:solidFill>
              <a:latin typeface="Montserrat Light"/>
              <a:ea typeface="Montserrat Light"/>
              <a:cs typeface="Montserrat Light"/>
              <a:sym typeface="Montserrat Light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100">
              <a:solidFill>
                <a:srgbClr val="222222"/>
              </a:solidFill>
              <a:latin typeface="Montserrat Light"/>
              <a:ea typeface="Montserrat Light"/>
              <a:cs typeface="Montserrat Light"/>
              <a:sym typeface="Montserrat Light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1100">
                <a:solidFill>
                  <a:srgbClr val="222222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Find out more on our website:</a:t>
            </a:r>
            <a:endParaRPr sz="1100">
              <a:solidFill>
                <a:srgbClr val="222222"/>
              </a:solidFill>
              <a:latin typeface="Montserrat Light"/>
              <a:ea typeface="Montserrat Light"/>
              <a:cs typeface="Montserrat Light"/>
              <a:sym typeface="Montserrat Light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1100" u="sng">
                <a:solidFill>
                  <a:srgbClr val="222222"/>
                </a:solidFill>
                <a:latin typeface="Montserrat Light"/>
                <a:ea typeface="Montserrat Light"/>
                <a:cs typeface="Montserrat Light"/>
                <a:sym typeface="Montserrat Light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https://www.recycleyourelectricals.org.uk/report-and-research/tech-treasure-hunt/</a:t>
            </a:r>
            <a:r>
              <a:rPr lang="en-GB" sz="1100">
                <a:solidFill>
                  <a:srgbClr val="222222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  </a:t>
            </a:r>
            <a:endParaRPr>
              <a:solidFill>
                <a:srgbClr val="E51A92"/>
              </a:solidFill>
              <a:latin typeface="Montserrat Light"/>
              <a:ea typeface="Montserrat Light"/>
              <a:cs typeface="Montserrat Light"/>
              <a:sym typeface="Montserrat Light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000">
              <a:solidFill>
                <a:srgbClr val="434343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200">
              <a:solidFill>
                <a:srgbClr val="434343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314" name="Google Shape;314;p5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651000" y="905600"/>
            <a:ext cx="4254800" cy="3600200"/>
          </a:xfrm>
          <a:prstGeom prst="rect">
            <a:avLst/>
          </a:prstGeom>
          <a:noFill/>
          <a:ln>
            <a:noFill/>
          </a:ln>
        </p:spPr>
      </p:pic>
      <p:sp>
        <p:nvSpPr>
          <p:cNvPr id="315" name="Google Shape;315;p56"/>
          <p:cNvSpPr txBox="1">
            <a:spLocks noGrp="1"/>
          </p:cNvSpPr>
          <p:nvPr>
            <p:ph type="subTitle" idx="1"/>
          </p:nvPr>
        </p:nvSpPr>
        <p:spPr>
          <a:xfrm>
            <a:off x="171225" y="4875750"/>
            <a:ext cx="8985900" cy="855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0" name="Google Shape;320;p57"/>
          <p:cNvSpPr txBox="1">
            <a:spLocks noGrp="1"/>
          </p:cNvSpPr>
          <p:nvPr>
            <p:ph type="subTitle" idx="1"/>
          </p:nvPr>
        </p:nvSpPr>
        <p:spPr>
          <a:xfrm>
            <a:off x="171225" y="4875750"/>
            <a:ext cx="8985900" cy="855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1" name="Google Shape;321;p57"/>
          <p:cNvSpPr txBox="1">
            <a:spLocks noGrp="1"/>
          </p:cNvSpPr>
          <p:nvPr>
            <p:ph type="title"/>
          </p:nvPr>
        </p:nvSpPr>
        <p:spPr>
          <a:xfrm>
            <a:off x="433925" y="244275"/>
            <a:ext cx="8171700" cy="448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b="1">
                <a:solidFill>
                  <a:srgbClr val="DB0080"/>
                </a:solidFill>
                <a:latin typeface="Montserrat"/>
                <a:ea typeface="Montserrat"/>
                <a:cs typeface="Montserrat"/>
                <a:sym typeface="Montserrat"/>
              </a:rPr>
              <a:t>Find your local recycling points…</a:t>
            </a:r>
            <a:endParaRPr b="1">
              <a:solidFill>
                <a:srgbClr val="DB0080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322" name="Google Shape;322;p57" title="[Share] 13 - 19 with ending.mp4">
            <a:hlinkClick r:id="rId3"/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125000" y="747600"/>
            <a:ext cx="6894000" cy="38778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D008C"/>
        </a:solidFill>
        <a:effectLst/>
      </p:bgPr>
    </p:bg>
    <p:spTree>
      <p:nvGrpSpPr>
        <p:cNvPr id="1" name="Shape 3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" name="Google Shape;327;p58"/>
          <p:cNvSpPr txBox="1"/>
          <p:nvPr/>
        </p:nvSpPr>
        <p:spPr>
          <a:xfrm>
            <a:off x="334400" y="448850"/>
            <a:ext cx="7178400" cy="56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600" b="1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If you’re interested in finding out more about the campaign</a:t>
            </a:r>
            <a:endParaRPr sz="1600" b="1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328" name="Google Shape;328;p58"/>
          <p:cNvSpPr txBox="1"/>
          <p:nvPr/>
        </p:nvSpPr>
        <p:spPr>
          <a:xfrm>
            <a:off x="430600" y="1087450"/>
            <a:ext cx="4536000" cy="35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2390"/>
              </a:spcBef>
              <a:spcAft>
                <a:spcPts val="0"/>
              </a:spcAft>
              <a:buNone/>
            </a:pPr>
            <a:r>
              <a:rPr lang="en-GB" sz="1050">
                <a:solidFill>
                  <a:srgbClr val="FFFFFF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You can follow us on social media</a:t>
            </a:r>
            <a:endParaRPr sz="1450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182880" lvl="0" indent="0" algn="l" rtl="0">
              <a:spcBef>
                <a:spcPts val="675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9" name="Google Shape;329;p58"/>
          <p:cNvSpPr txBox="1"/>
          <p:nvPr/>
        </p:nvSpPr>
        <p:spPr>
          <a:xfrm>
            <a:off x="4932950" y="2651350"/>
            <a:ext cx="3289800" cy="447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1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Material Focus </a:t>
            </a:r>
            <a:r>
              <a:rPr lang="en-GB" sz="1100" b="1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hello@materialfocus.org.uk</a:t>
            </a:r>
            <a:endParaRPr sz="1100" b="1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330" name="Google Shape;330;p58"/>
          <p:cNvSpPr txBox="1"/>
          <p:nvPr/>
        </p:nvSpPr>
        <p:spPr>
          <a:xfrm>
            <a:off x="4932950" y="2090675"/>
            <a:ext cx="3031500" cy="388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 b="1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www.recycleyourelectrical.org.uk</a:t>
            </a:r>
            <a:endParaRPr sz="1200" b="1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331" name="Google Shape;331;p58"/>
          <p:cNvPicPr preferRelativeResize="0"/>
          <p:nvPr/>
        </p:nvPicPr>
        <p:blipFill rotWithShape="1">
          <a:blip r:embed="rId3">
            <a:alphaModFix/>
          </a:blip>
          <a:srcRect l="27466" t="25880" r="27922" b="26570"/>
          <a:stretch/>
        </p:blipFill>
        <p:spPr>
          <a:xfrm>
            <a:off x="432913" y="1517849"/>
            <a:ext cx="388620" cy="411480"/>
          </a:xfrm>
          <a:prstGeom prst="rect">
            <a:avLst/>
          </a:prstGeom>
          <a:noFill/>
          <a:ln>
            <a:noFill/>
          </a:ln>
        </p:spPr>
      </p:pic>
      <p:pic>
        <p:nvPicPr>
          <p:cNvPr id="332" name="Google Shape;332;p58"/>
          <p:cNvPicPr preferRelativeResize="0"/>
          <p:nvPr/>
        </p:nvPicPr>
        <p:blipFill rotWithShape="1">
          <a:blip r:embed="rId4">
            <a:alphaModFix/>
          </a:blip>
          <a:srcRect l="27125" t="23206" r="23724" b="24701"/>
          <a:stretch/>
        </p:blipFill>
        <p:spPr>
          <a:xfrm>
            <a:off x="432913" y="2079191"/>
            <a:ext cx="388620" cy="411480"/>
          </a:xfrm>
          <a:prstGeom prst="rect">
            <a:avLst/>
          </a:prstGeom>
          <a:noFill/>
          <a:ln>
            <a:noFill/>
          </a:ln>
        </p:spPr>
      </p:pic>
      <p:pic>
        <p:nvPicPr>
          <p:cNvPr id="333" name="Google Shape;333;p58"/>
          <p:cNvPicPr preferRelativeResize="0"/>
          <p:nvPr/>
        </p:nvPicPr>
        <p:blipFill rotWithShape="1">
          <a:blip r:embed="rId5">
            <a:alphaModFix/>
          </a:blip>
          <a:srcRect l="27128" t="26946" r="27192" b="27908"/>
          <a:stretch/>
        </p:blipFill>
        <p:spPr>
          <a:xfrm>
            <a:off x="430625" y="2669275"/>
            <a:ext cx="393193" cy="411475"/>
          </a:xfrm>
          <a:prstGeom prst="rect">
            <a:avLst/>
          </a:prstGeom>
          <a:noFill/>
          <a:ln>
            <a:noFill/>
          </a:ln>
        </p:spPr>
      </p:pic>
      <p:sp>
        <p:nvSpPr>
          <p:cNvPr id="334" name="Google Shape;334;p58"/>
          <p:cNvSpPr txBox="1"/>
          <p:nvPr/>
        </p:nvSpPr>
        <p:spPr>
          <a:xfrm>
            <a:off x="819225" y="1546588"/>
            <a:ext cx="2901300" cy="35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100" b="1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facebook.com/recycleyourelectricals</a:t>
            </a:r>
            <a:endParaRPr sz="1100" b="1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335" name="Google Shape;335;p58"/>
          <p:cNvSpPr txBox="1"/>
          <p:nvPr/>
        </p:nvSpPr>
        <p:spPr>
          <a:xfrm>
            <a:off x="819225" y="2107925"/>
            <a:ext cx="1572600" cy="35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100" b="1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@recycleelectric</a:t>
            </a:r>
            <a:endParaRPr sz="1100" b="1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336" name="Google Shape;336;p58"/>
          <p:cNvSpPr txBox="1"/>
          <p:nvPr/>
        </p:nvSpPr>
        <p:spPr>
          <a:xfrm>
            <a:off x="756175" y="2698000"/>
            <a:ext cx="2077200" cy="35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100" b="1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@recycleyourelectricals_</a:t>
            </a:r>
            <a:endParaRPr sz="1100" b="1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337" name="Google Shape;337;p58"/>
          <p:cNvSpPr txBox="1"/>
          <p:nvPr/>
        </p:nvSpPr>
        <p:spPr>
          <a:xfrm>
            <a:off x="756175" y="3288100"/>
            <a:ext cx="3196800" cy="35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100" b="1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linkedin.com/company/materialfocus</a:t>
            </a:r>
            <a:endParaRPr sz="1100" b="1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338" name="Google Shape;338;p58"/>
          <p:cNvPicPr preferRelativeResize="0"/>
          <p:nvPr/>
        </p:nvPicPr>
        <p:blipFill rotWithShape="1">
          <a:blip r:embed="rId6">
            <a:alphaModFix/>
          </a:blip>
          <a:srcRect l="26514" t="25339" r="24311" b="24512"/>
          <a:stretch/>
        </p:blipFill>
        <p:spPr>
          <a:xfrm>
            <a:off x="430625" y="3259338"/>
            <a:ext cx="393200" cy="40096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Google Shape;211;p43"/>
          <p:cNvSpPr txBox="1">
            <a:spLocks noGrp="1"/>
          </p:cNvSpPr>
          <p:nvPr>
            <p:ph type="subTitle" idx="1"/>
          </p:nvPr>
        </p:nvSpPr>
        <p:spPr>
          <a:xfrm>
            <a:off x="171225" y="4875750"/>
            <a:ext cx="8985900" cy="855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2" name="Google Shape;212;p43"/>
          <p:cNvSpPr txBox="1">
            <a:spLocks noGrp="1"/>
          </p:cNvSpPr>
          <p:nvPr>
            <p:ph type="title"/>
          </p:nvPr>
        </p:nvSpPr>
        <p:spPr>
          <a:xfrm>
            <a:off x="433925" y="221075"/>
            <a:ext cx="8171700" cy="448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b="1">
                <a:solidFill>
                  <a:srgbClr val="ED008C"/>
                </a:solidFill>
                <a:latin typeface="Montserrat"/>
                <a:ea typeface="Montserrat"/>
                <a:cs typeface="Montserrat"/>
                <a:sym typeface="Montserrat"/>
              </a:rPr>
              <a:t>Today is International E-Waste Day…</a:t>
            </a:r>
            <a:endParaRPr b="1">
              <a:solidFill>
                <a:srgbClr val="ED008C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13" name="Google Shape;213;p43"/>
          <p:cNvSpPr txBox="1"/>
          <p:nvPr/>
        </p:nvSpPr>
        <p:spPr>
          <a:xfrm>
            <a:off x="4829150" y="1480525"/>
            <a:ext cx="3627000" cy="2801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200" b="1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Electrical waste (e-waste) is any broken or unwanted electrical or tech item with a plug battery or cable.</a:t>
            </a:r>
            <a:endParaRPr sz="2200" b="1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000" b="1">
              <a:solidFill>
                <a:srgbClr val="ED008C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000" b="1">
              <a:solidFill>
                <a:srgbClr val="ED008C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2000" b="1">
              <a:solidFill>
                <a:srgbClr val="ED008C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214" name="Google Shape;214;p4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3925" y="2766775"/>
            <a:ext cx="2748052" cy="18315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15" name="Google Shape;215;p4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33925" y="832847"/>
            <a:ext cx="2748052" cy="183159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1" name="Google Shape;221;p44" descr="A circuit board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 l="9877"/>
          <a:stretch/>
        </p:blipFill>
        <p:spPr>
          <a:xfrm>
            <a:off x="171450" y="0"/>
            <a:ext cx="3181399" cy="4706626"/>
          </a:xfrm>
          <a:prstGeom prst="rect">
            <a:avLst/>
          </a:prstGeom>
          <a:noFill/>
          <a:ln>
            <a:noFill/>
          </a:ln>
        </p:spPr>
      </p:pic>
      <p:sp>
        <p:nvSpPr>
          <p:cNvPr id="222" name="Google Shape;222;p44"/>
          <p:cNvSpPr txBox="1">
            <a:spLocks noGrp="1"/>
          </p:cNvSpPr>
          <p:nvPr>
            <p:ph type="title"/>
          </p:nvPr>
        </p:nvSpPr>
        <p:spPr>
          <a:xfrm>
            <a:off x="3648025" y="1431050"/>
            <a:ext cx="5419800" cy="96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300" b="1">
                <a:solidFill>
                  <a:srgbClr val="DB0080"/>
                </a:solidFill>
                <a:latin typeface="Montserrat"/>
                <a:ea typeface="Montserrat"/>
                <a:cs typeface="Montserrat"/>
                <a:sym typeface="Montserrat"/>
              </a:rPr>
              <a:t>Have you ever thought about what’s inside electricals?</a:t>
            </a:r>
            <a:endParaRPr sz="3300" b="1">
              <a:solidFill>
                <a:srgbClr val="ED008C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cxnSp>
        <p:nvCxnSpPr>
          <p:cNvPr id="223" name="Google Shape;223;p44"/>
          <p:cNvCxnSpPr/>
          <p:nvPr/>
        </p:nvCxnSpPr>
        <p:spPr>
          <a:xfrm rot="10800000" flipH="1">
            <a:off x="7366725" y="723525"/>
            <a:ext cx="374400" cy="742200"/>
          </a:xfrm>
          <a:prstGeom prst="straightConnector1">
            <a:avLst/>
          </a:prstGeom>
          <a:noFill/>
          <a:ln w="28575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224" name="Google Shape;224;p44"/>
          <p:cNvCxnSpPr/>
          <p:nvPr/>
        </p:nvCxnSpPr>
        <p:spPr>
          <a:xfrm flipH="1">
            <a:off x="4875525" y="3114525"/>
            <a:ext cx="461700" cy="847200"/>
          </a:xfrm>
          <a:prstGeom prst="straightConnector1">
            <a:avLst/>
          </a:prstGeom>
          <a:noFill/>
          <a:ln w="28575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225" name="Google Shape;225;p44"/>
          <p:cNvCxnSpPr/>
          <p:nvPr/>
        </p:nvCxnSpPr>
        <p:spPr>
          <a:xfrm rot="10800000">
            <a:off x="4674100" y="778525"/>
            <a:ext cx="526200" cy="733200"/>
          </a:xfrm>
          <a:prstGeom prst="straightConnector1">
            <a:avLst/>
          </a:prstGeom>
          <a:noFill/>
          <a:ln w="28575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226" name="Google Shape;226;p44"/>
          <p:cNvSpPr txBox="1"/>
          <p:nvPr/>
        </p:nvSpPr>
        <p:spPr>
          <a:xfrm>
            <a:off x="4116750" y="285925"/>
            <a:ext cx="910500" cy="49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000" b="1">
                <a:solidFill>
                  <a:srgbClr val="DB0080"/>
                </a:solidFill>
                <a:latin typeface="Montserrat"/>
                <a:ea typeface="Montserrat"/>
                <a:cs typeface="Montserrat"/>
                <a:sym typeface="Montserrat"/>
              </a:rPr>
              <a:t>Gold</a:t>
            </a:r>
            <a:endParaRPr sz="2000" b="1">
              <a:solidFill>
                <a:srgbClr val="DB0080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27" name="Google Shape;227;p44"/>
          <p:cNvSpPr txBox="1"/>
          <p:nvPr/>
        </p:nvSpPr>
        <p:spPr>
          <a:xfrm>
            <a:off x="7225750" y="205250"/>
            <a:ext cx="1202400" cy="49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000" b="1">
                <a:solidFill>
                  <a:srgbClr val="DB0080"/>
                </a:solidFill>
                <a:latin typeface="Montserrat"/>
                <a:ea typeface="Montserrat"/>
                <a:cs typeface="Montserrat"/>
                <a:sym typeface="Montserrat"/>
              </a:rPr>
              <a:t>Copper</a:t>
            </a:r>
            <a:endParaRPr sz="2000" b="1">
              <a:solidFill>
                <a:srgbClr val="DB0080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28" name="Google Shape;228;p44"/>
          <p:cNvSpPr txBox="1"/>
          <p:nvPr/>
        </p:nvSpPr>
        <p:spPr>
          <a:xfrm>
            <a:off x="3970800" y="4093075"/>
            <a:ext cx="1668000" cy="49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000" b="1">
                <a:solidFill>
                  <a:srgbClr val="DB0080"/>
                </a:solidFill>
                <a:latin typeface="Montserrat"/>
                <a:ea typeface="Montserrat"/>
                <a:cs typeface="Montserrat"/>
                <a:sym typeface="Montserrat"/>
              </a:rPr>
              <a:t>Aluminium</a:t>
            </a:r>
            <a:endParaRPr sz="2000" b="1">
              <a:solidFill>
                <a:srgbClr val="DB0080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29" name="Google Shape;229;p44"/>
          <p:cNvSpPr txBox="1"/>
          <p:nvPr/>
        </p:nvSpPr>
        <p:spPr>
          <a:xfrm>
            <a:off x="6853800" y="4093075"/>
            <a:ext cx="1040700" cy="49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000" b="1">
                <a:solidFill>
                  <a:srgbClr val="DB0080"/>
                </a:solidFill>
                <a:latin typeface="Montserrat"/>
                <a:ea typeface="Montserrat"/>
                <a:cs typeface="Montserrat"/>
                <a:sym typeface="Montserrat"/>
              </a:rPr>
              <a:t>Silver</a:t>
            </a:r>
            <a:endParaRPr sz="2000" b="1">
              <a:solidFill>
                <a:srgbClr val="DB0080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cxnSp>
        <p:nvCxnSpPr>
          <p:cNvPr id="230" name="Google Shape;230;p44"/>
          <p:cNvCxnSpPr>
            <a:endCxn id="229" idx="0"/>
          </p:cNvCxnSpPr>
          <p:nvPr/>
        </p:nvCxnSpPr>
        <p:spPr>
          <a:xfrm>
            <a:off x="6853650" y="3199975"/>
            <a:ext cx="520500" cy="893100"/>
          </a:xfrm>
          <a:prstGeom prst="straightConnector1">
            <a:avLst/>
          </a:prstGeom>
          <a:noFill/>
          <a:ln w="28575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Google Shape;235;p45"/>
          <p:cNvSpPr txBox="1">
            <a:spLocks noGrp="1"/>
          </p:cNvSpPr>
          <p:nvPr>
            <p:ph type="subTitle" idx="1"/>
          </p:nvPr>
        </p:nvSpPr>
        <p:spPr>
          <a:xfrm>
            <a:off x="171225" y="4875750"/>
            <a:ext cx="8985900" cy="855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6" name="Google Shape;236;p45"/>
          <p:cNvSpPr txBox="1">
            <a:spLocks noGrp="1"/>
          </p:cNvSpPr>
          <p:nvPr>
            <p:ph type="title"/>
          </p:nvPr>
        </p:nvSpPr>
        <p:spPr>
          <a:xfrm>
            <a:off x="9850" y="2146950"/>
            <a:ext cx="9144000" cy="645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b="1">
                <a:latin typeface="Montserrat"/>
                <a:ea typeface="Montserrat"/>
                <a:cs typeface="Montserrat"/>
                <a:sym typeface="Montserrat"/>
              </a:rPr>
              <a:t>What is the issue?</a:t>
            </a:r>
            <a:endParaRPr b="1"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1" name="Google Shape;241;p4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-71925" y="-762374"/>
            <a:ext cx="9144003" cy="6094500"/>
          </a:xfrm>
          <a:prstGeom prst="rect">
            <a:avLst/>
          </a:prstGeom>
          <a:noFill/>
          <a:ln>
            <a:noFill/>
          </a:ln>
        </p:spPr>
      </p:pic>
      <p:sp>
        <p:nvSpPr>
          <p:cNvPr id="242" name="Google Shape;242;p46"/>
          <p:cNvSpPr txBox="1">
            <a:spLocks noGrp="1"/>
          </p:cNvSpPr>
          <p:nvPr>
            <p:ph type="subTitle" idx="1"/>
          </p:nvPr>
        </p:nvSpPr>
        <p:spPr>
          <a:xfrm>
            <a:off x="171225" y="4875750"/>
            <a:ext cx="8985900" cy="855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3" name="Google Shape;243;p46"/>
          <p:cNvSpPr/>
          <p:nvPr/>
        </p:nvSpPr>
        <p:spPr>
          <a:xfrm>
            <a:off x="2178125" y="1714350"/>
            <a:ext cx="5213400" cy="1434600"/>
          </a:xfrm>
          <a:prstGeom prst="rect">
            <a:avLst/>
          </a:prstGeom>
          <a:solidFill>
            <a:schemeClr val="lt1">
              <a:alpha val="69800"/>
            </a:schemeClr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600" b="1">
                <a:solidFill>
                  <a:srgbClr val="DB0080"/>
                </a:solidFill>
                <a:latin typeface="Montserrat"/>
                <a:ea typeface="Montserrat"/>
                <a:cs typeface="Montserrat"/>
                <a:sym typeface="Montserrat"/>
              </a:rPr>
              <a:t>Fastest growing sources of waste</a:t>
            </a:r>
            <a:endParaRPr sz="3600" b="1">
              <a:solidFill>
                <a:srgbClr val="DB0080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" name="Google Shape;248;p47"/>
          <p:cNvSpPr txBox="1">
            <a:spLocks noGrp="1"/>
          </p:cNvSpPr>
          <p:nvPr>
            <p:ph type="subTitle" idx="1"/>
          </p:nvPr>
        </p:nvSpPr>
        <p:spPr>
          <a:xfrm>
            <a:off x="171225" y="4875750"/>
            <a:ext cx="8985900" cy="855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249" name="Google Shape;249;p4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-72600"/>
            <a:ext cx="9157125" cy="5216101"/>
          </a:xfrm>
          <a:prstGeom prst="rect">
            <a:avLst/>
          </a:prstGeom>
          <a:noFill/>
          <a:ln>
            <a:noFill/>
          </a:ln>
        </p:spPr>
      </p:pic>
      <p:sp>
        <p:nvSpPr>
          <p:cNvPr id="250" name="Google Shape;250;p47"/>
          <p:cNvSpPr/>
          <p:nvPr/>
        </p:nvSpPr>
        <p:spPr>
          <a:xfrm>
            <a:off x="2178125" y="1714350"/>
            <a:ext cx="5213400" cy="1434600"/>
          </a:xfrm>
          <a:prstGeom prst="rect">
            <a:avLst/>
          </a:prstGeom>
          <a:solidFill>
            <a:schemeClr val="lt1">
              <a:alpha val="69800"/>
            </a:schemeClr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600" b="1">
                <a:solidFill>
                  <a:srgbClr val="DB0080"/>
                </a:solidFill>
                <a:latin typeface="Montserrat"/>
                <a:ea typeface="Montserrat"/>
                <a:cs typeface="Montserrat"/>
                <a:sym typeface="Montserrat"/>
              </a:rPr>
              <a:t>Precious resources lost forever</a:t>
            </a:r>
            <a:endParaRPr sz="3600" b="1">
              <a:solidFill>
                <a:srgbClr val="DB0080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" name="Google Shape;256;p48" descr="A canyon with a mountain in the background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 l="8647" t="1296" r="2018" b="2669"/>
          <a:stretch/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257" name="Google Shape;257;p48"/>
          <p:cNvSpPr/>
          <p:nvPr/>
        </p:nvSpPr>
        <p:spPr>
          <a:xfrm>
            <a:off x="1382850" y="2173050"/>
            <a:ext cx="6378300" cy="797400"/>
          </a:xfrm>
          <a:prstGeom prst="rect">
            <a:avLst/>
          </a:prstGeom>
          <a:solidFill>
            <a:schemeClr val="lt1">
              <a:alpha val="69800"/>
            </a:schemeClr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600" b="1">
                <a:solidFill>
                  <a:srgbClr val="DB0080"/>
                </a:solidFill>
                <a:latin typeface="Montserrat"/>
                <a:ea typeface="Montserrat"/>
                <a:cs typeface="Montserrat"/>
                <a:sym typeface="Montserrat"/>
              </a:rPr>
              <a:t>Environmental damage</a:t>
            </a:r>
            <a:endParaRPr sz="3600" b="1">
              <a:solidFill>
                <a:srgbClr val="DB008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b="1">
              <a:solidFill>
                <a:srgbClr val="DB008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600" b="1">
              <a:solidFill>
                <a:srgbClr val="DB008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3600" b="1">
              <a:solidFill>
                <a:srgbClr val="DB0080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2" name="Google Shape;262;p4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30585"/>
          </a:xfrm>
          <a:prstGeom prst="rect">
            <a:avLst/>
          </a:prstGeom>
          <a:noFill/>
          <a:ln>
            <a:noFill/>
          </a:ln>
        </p:spPr>
      </p:pic>
      <p:sp>
        <p:nvSpPr>
          <p:cNvPr id="263" name="Google Shape;263;p49"/>
          <p:cNvSpPr/>
          <p:nvPr/>
        </p:nvSpPr>
        <p:spPr>
          <a:xfrm>
            <a:off x="1475025" y="2143050"/>
            <a:ext cx="6378300" cy="857400"/>
          </a:xfrm>
          <a:prstGeom prst="rect">
            <a:avLst/>
          </a:prstGeom>
          <a:solidFill>
            <a:schemeClr val="lt1">
              <a:alpha val="69800"/>
            </a:schemeClr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600" b="1">
                <a:solidFill>
                  <a:srgbClr val="DB0080"/>
                </a:solidFill>
                <a:latin typeface="Montserrat"/>
                <a:ea typeface="Montserrat"/>
                <a:cs typeface="Montserrat"/>
                <a:sym typeface="Montserrat"/>
              </a:rPr>
              <a:t>Losing Money</a:t>
            </a:r>
            <a:endParaRPr sz="3600" b="1">
              <a:solidFill>
                <a:srgbClr val="DB008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434343"/>
              </a:solidFill>
              <a:latin typeface="Montserrat Light"/>
              <a:ea typeface="Montserrat Light"/>
              <a:cs typeface="Montserrat Light"/>
              <a:sym typeface="Montserrat Light"/>
            </a:endParaRPr>
          </a:p>
        </p:txBody>
      </p:sp>
      <p:sp>
        <p:nvSpPr>
          <p:cNvPr id="264" name="Google Shape;264;p49"/>
          <p:cNvSpPr txBox="1">
            <a:spLocks noGrp="1"/>
          </p:cNvSpPr>
          <p:nvPr>
            <p:ph type="subTitle" idx="1"/>
          </p:nvPr>
        </p:nvSpPr>
        <p:spPr>
          <a:xfrm>
            <a:off x="171225" y="4875750"/>
            <a:ext cx="8985900" cy="855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9" name="Google Shape;269;p50"/>
          <p:cNvSpPr txBox="1"/>
          <p:nvPr/>
        </p:nvSpPr>
        <p:spPr>
          <a:xfrm>
            <a:off x="326400" y="267075"/>
            <a:ext cx="8631000" cy="60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000" b="1">
                <a:solidFill>
                  <a:srgbClr val="DB0080"/>
                </a:solidFill>
                <a:latin typeface="Montserrat"/>
                <a:ea typeface="Montserrat"/>
                <a:cs typeface="Montserrat"/>
                <a:sym typeface="Montserrat"/>
              </a:rPr>
              <a:t>But… Anything with a plug, battery or cable can be recycled!</a:t>
            </a:r>
            <a:endParaRPr sz="2000" b="1">
              <a:solidFill>
                <a:srgbClr val="DB0080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270" name="Google Shape;270;p50"/>
          <p:cNvPicPr preferRelativeResize="0"/>
          <p:nvPr/>
        </p:nvPicPr>
        <p:blipFill rotWithShape="1">
          <a:blip r:embed="rId3">
            <a:alphaModFix/>
          </a:blip>
          <a:srcRect l="38412" t="16129" r="13989" b="16298"/>
          <a:stretch/>
        </p:blipFill>
        <p:spPr>
          <a:xfrm>
            <a:off x="5130350" y="767594"/>
            <a:ext cx="3723773" cy="3871084"/>
          </a:xfrm>
          <a:prstGeom prst="rect">
            <a:avLst/>
          </a:prstGeom>
          <a:noFill/>
          <a:ln>
            <a:noFill/>
          </a:ln>
        </p:spPr>
      </p:pic>
      <p:sp>
        <p:nvSpPr>
          <p:cNvPr id="271" name="Google Shape;271;p50"/>
          <p:cNvSpPr txBox="1">
            <a:spLocks noGrp="1"/>
          </p:cNvSpPr>
          <p:nvPr>
            <p:ph type="subTitle" idx="1"/>
          </p:nvPr>
        </p:nvSpPr>
        <p:spPr>
          <a:xfrm>
            <a:off x="171225" y="4875750"/>
            <a:ext cx="8985900" cy="855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272" name="Google Shape;272;p5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16550" y="941388"/>
            <a:ext cx="4055451" cy="326072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WEEE magenta">
  <a:themeElements>
    <a:clrScheme name="Black">
      <a:dk1>
        <a:srgbClr val="000000"/>
      </a:dk1>
      <a:lt1>
        <a:srgbClr val="FFFFFF"/>
      </a:lt1>
      <a:dk2>
        <a:srgbClr val="434343"/>
      </a:dk2>
      <a:lt2>
        <a:srgbClr val="A9A9A9"/>
      </a:lt2>
      <a:accent1>
        <a:srgbClr val="0076BA"/>
      </a:accent1>
      <a:accent2>
        <a:srgbClr val="00A89D"/>
      </a:accent2>
      <a:accent3>
        <a:srgbClr val="1DB100"/>
      </a:accent3>
      <a:accent4>
        <a:srgbClr val="F8BA00"/>
      </a:accent4>
      <a:accent5>
        <a:srgbClr val="EE220C"/>
      </a:accent5>
      <a:accent6>
        <a:srgbClr val="CB297B"/>
      </a:accent6>
      <a:hlink>
        <a:srgbClr val="0000FF"/>
      </a:hlink>
      <a:folHlink>
        <a:srgbClr val="FF00FF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853</Words>
  <Application>Microsoft Office PowerPoint</Application>
  <PresentationFormat>On-screen Show (16:9)</PresentationFormat>
  <Paragraphs>114</Paragraphs>
  <Slides>17</Slides>
  <Notes>17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17</vt:i4>
      </vt:variant>
    </vt:vector>
  </HeadingPairs>
  <TitlesOfParts>
    <vt:vector size="24" baseType="lpstr">
      <vt:lpstr>Helvetica Neue Light</vt:lpstr>
      <vt:lpstr>Open Sans</vt:lpstr>
      <vt:lpstr>Montserrat</vt:lpstr>
      <vt:lpstr>Montserrat Light</vt:lpstr>
      <vt:lpstr>Arial</vt:lpstr>
      <vt:lpstr>Simple Light</vt:lpstr>
      <vt:lpstr>WEEE magenta</vt:lpstr>
      <vt:lpstr>International E-Waste Day  14th October 2023 </vt:lpstr>
      <vt:lpstr>Today is International E-Waste Day…</vt:lpstr>
      <vt:lpstr>Have you ever thought about what’s inside electricals?</vt:lpstr>
      <vt:lpstr>What is the issue?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How does electrical recycling work?</vt:lpstr>
      <vt:lpstr>What can you do to help?</vt:lpstr>
      <vt:lpstr>What can you do to help?</vt:lpstr>
      <vt:lpstr>A message from our mascot…</vt:lpstr>
      <vt:lpstr>Activity time: Tech Treasure Hunt </vt:lpstr>
      <vt:lpstr>PowerPoint Presentation</vt:lpstr>
      <vt:lpstr>Find your local recycling points…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International E-Waste Day  14th October 2023 </dc:title>
  <cp:lastModifiedBy>Katie Eberstein</cp:lastModifiedBy>
  <cp:revision>1</cp:revision>
  <dcterms:modified xsi:type="dcterms:W3CDTF">2023-09-18T12:58:13Z</dcterms:modified>
</cp:coreProperties>
</file>