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257" r:id="rId7"/>
    <p:sldId id="260" r:id="rId8"/>
    <p:sldId id="259" r:id="rId9"/>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64"/>
    <a:srgbClr val="CCCC00"/>
    <a:srgbClr val="F6EB14"/>
    <a:srgbClr val="00C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47BB5-20FD-3C94-BCCB-7AAB9208F9DD}" v="3383" dt="2023-07-24T14:43:37.604"/>
    <p1510:client id="{EB331E3D-720A-45A1-8957-7C7AEB0F3A30}" v="2" dt="2023-06-12T20:37:43.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662" autoAdjust="0"/>
    <p:restoredTop sz="94660"/>
  </p:normalViewPr>
  <p:slideViewPr>
    <p:cSldViewPr snapToGrid="0">
      <p:cViewPr varScale="1">
        <p:scale>
          <a:sx n="31" d="100"/>
          <a:sy n="31" d="100"/>
        </p:scale>
        <p:origin x="121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50139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424388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203086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327074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9853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25331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5937956"/>
            <a:ext cx="5157787"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5937956"/>
            <a:ext cx="5183188"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244591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3500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113097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65780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B05DA27C-43F9-47AF-B890-63571A67FF7B}" type="datetimeFigureOut">
              <a:rPr lang="en-GB" smtClean="0"/>
              <a:t>18/09/2023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CADFD5-6FD8-4128-A39C-C85B12F779B2}" type="slidenum">
              <a:rPr lang="en-GB" smtClean="0"/>
              <a:t>‹#›</a:t>
            </a:fld>
            <a:endParaRPr lang="en-GB" dirty="0"/>
          </a:p>
        </p:txBody>
      </p:sp>
    </p:spTree>
    <p:extLst>
      <p:ext uri="{BB962C8B-B14F-4D97-AF65-F5344CB8AC3E}">
        <p14:creationId xmlns:p14="http://schemas.microsoft.com/office/powerpoint/2010/main" val="98522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B05DA27C-43F9-47AF-B890-63571A67FF7B}" type="datetimeFigureOut">
              <a:rPr lang="en-GB" smtClean="0"/>
              <a:t>18/09/2023</a:t>
            </a:fld>
            <a:endParaRPr lang="en-GB" dirty="0"/>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2ECADFD5-6FD8-4128-A39C-C85B12F779B2}" type="slidenum">
              <a:rPr lang="en-GB" smtClean="0"/>
              <a:t>‹#›</a:t>
            </a:fld>
            <a:endParaRPr lang="en-GB" dirty="0"/>
          </a:p>
        </p:txBody>
      </p:sp>
    </p:spTree>
    <p:extLst>
      <p:ext uri="{BB962C8B-B14F-4D97-AF65-F5344CB8AC3E}">
        <p14:creationId xmlns:p14="http://schemas.microsoft.com/office/powerpoint/2010/main" val="25437061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marteruniforms.sharetribe.com" TargetMode="External"/><Relationship Id="rId2" Type="http://schemas.openxmlformats.org/officeDocument/2006/relationships/hyperlink" Target="mailto:info@ourcityourworld.co.uk" TargetMode="External"/><Relationship Id="rId1" Type="http://schemas.openxmlformats.org/officeDocument/2006/relationships/slideLayout" Target="../slideLayouts/slideLayout7.xml"/><Relationship Id="rId4" Type="http://schemas.openxmlformats.org/officeDocument/2006/relationships/hyperlink" Target="mailto:info@plantbasedschoolkitchens.co.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freedom-mobiles.com/" TargetMode="External"/><Relationship Id="rId13" Type="http://schemas.openxmlformats.org/officeDocument/2006/relationships/hyperlink" Target="https://www.zapper.co.uk/" TargetMode="External"/><Relationship Id="rId18" Type="http://schemas.openxmlformats.org/officeDocument/2006/relationships/hyperlink" Target="http://www.recycle4charity.co.uk/" TargetMode="External"/><Relationship Id="rId3" Type="http://schemas.openxmlformats.org/officeDocument/2006/relationships/hyperlink" Target="https://www.recycle4school.org.uk/" TargetMode="External"/><Relationship Id="rId7" Type="http://schemas.openxmlformats.org/officeDocument/2006/relationships/hyperlink" Target="https://www.terracycle.com/en-GB" TargetMode="External"/><Relationship Id="rId12" Type="http://schemas.openxmlformats.org/officeDocument/2006/relationships/hyperlink" Target="https://simplysellbooks.co.uk/" TargetMode="External"/><Relationship Id="rId17" Type="http://schemas.openxmlformats.org/officeDocument/2006/relationships/hyperlink" Target="https://www.emptiesplease.com/" TargetMode="External"/><Relationship Id="rId2" Type="http://schemas.openxmlformats.org/officeDocument/2006/relationships/hyperlink" Target="https://www.rspb.org.uk/" TargetMode="External"/><Relationship Id="rId16" Type="http://schemas.openxmlformats.org/officeDocument/2006/relationships/hyperlink" Target="https://www.leftovercurrency.com/" TargetMode="External"/><Relationship Id="rId1" Type="http://schemas.openxmlformats.org/officeDocument/2006/relationships/slideLayout" Target="../slideLayouts/slideLayout7.xml"/><Relationship Id="rId6" Type="http://schemas.openxmlformats.org/officeDocument/2006/relationships/hyperlink" Target="https://kidsjustrecycle.co.uk/" TargetMode="External"/><Relationship Id="rId11" Type="http://schemas.openxmlformats.org/officeDocument/2006/relationships/hyperlink" Target="https://www.musicmagpie.co.uk/" TargetMode="External"/><Relationship Id="rId5" Type="http://schemas.openxmlformats.org/officeDocument/2006/relationships/hyperlink" Target="http://happyschoolbag.co.uk/" TargetMode="External"/><Relationship Id="rId15" Type="http://schemas.openxmlformats.org/officeDocument/2006/relationships/hyperlink" Target="https://www.cash4coins.co.uk/" TargetMode="External"/><Relationship Id="rId10" Type="http://schemas.openxmlformats.org/officeDocument/2006/relationships/hyperlink" Target="https://webuybooks.co.uk/" TargetMode="External"/><Relationship Id="rId19" Type="http://schemas.openxmlformats.org/officeDocument/2006/relationships/hyperlink" Target="https://www.theinkbin.co.uk/" TargetMode="External"/><Relationship Id="rId4" Type="http://schemas.openxmlformats.org/officeDocument/2006/relationships/hyperlink" Target="https://uktextilerecycling.co.uk/" TargetMode="External"/><Relationship Id="rId9" Type="http://schemas.openxmlformats.org/officeDocument/2006/relationships/hyperlink" Target="https://www.recycle-more.co.uk/" TargetMode="External"/><Relationship Id="rId14" Type="http://schemas.openxmlformats.org/officeDocument/2006/relationships/hyperlink" Target="https://www.ziffit.com/en-g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BB1F-0988-3AB5-8321-86FE2DB3CF1D}"/>
              </a:ext>
            </a:extLst>
          </p:cNvPr>
          <p:cNvSpPr>
            <a:spLocks noGrp="1"/>
          </p:cNvSpPr>
          <p:nvPr>
            <p:ph type="ctrTitle"/>
          </p:nvPr>
        </p:nvSpPr>
        <p:spPr>
          <a:xfrm>
            <a:off x="-10517" y="-73345"/>
            <a:ext cx="12202517" cy="2467945"/>
          </a:xfrm>
          <a:solidFill>
            <a:srgbClr val="00C7E8"/>
          </a:solidFill>
        </p:spPr>
        <p:txBody>
          <a:bodyPr>
            <a:normAutofit/>
          </a:bodyPr>
          <a:lstStyle/>
          <a:p>
            <a:pPr algn="l"/>
            <a:br>
              <a:rPr lang="en-GB" sz="1050" b="1" dirty="0"/>
            </a:br>
            <a:br>
              <a:rPr lang="en-GB" sz="1050" b="0" i="0" dirty="0">
                <a:solidFill>
                  <a:srgbClr val="000000"/>
                </a:solidFill>
                <a:effectLst/>
                <a:latin typeface="Segoe UI" panose="020B0502040204020203" pitchFamily="34" charset="0"/>
              </a:rPr>
            </a:br>
            <a:endParaRPr lang="en-GB" sz="2400" b="1" dirty="0"/>
          </a:p>
        </p:txBody>
      </p:sp>
      <p:pic>
        <p:nvPicPr>
          <p:cNvPr id="13" name="Picture 12" descr="A picture containing clipart, drawing, graphics, cartoon&#10;&#10;Description automatically generated">
            <a:extLst>
              <a:ext uri="{FF2B5EF4-FFF2-40B4-BE49-F238E27FC236}">
                <a16:creationId xmlns:a16="http://schemas.microsoft.com/office/drawing/2014/main" id="{2DC6B6D1-3890-7D9D-0FB3-98A3616A6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019" y="65738"/>
            <a:ext cx="1734207" cy="1734207"/>
          </a:xfrm>
          <a:prstGeom prst="rect">
            <a:avLst/>
          </a:prstGeom>
        </p:spPr>
      </p:pic>
      <p:sp>
        <p:nvSpPr>
          <p:cNvPr id="14" name="TextBox 13">
            <a:extLst>
              <a:ext uri="{FF2B5EF4-FFF2-40B4-BE49-F238E27FC236}">
                <a16:creationId xmlns:a16="http://schemas.microsoft.com/office/drawing/2014/main" id="{B2D39855-00D1-A89A-D079-87C6B35B1A58}"/>
              </a:ext>
            </a:extLst>
          </p:cNvPr>
          <p:cNvSpPr txBox="1"/>
          <p:nvPr/>
        </p:nvSpPr>
        <p:spPr>
          <a:xfrm>
            <a:off x="759053" y="4960061"/>
            <a:ext cx="10875900" cy="10864513"/>
          </a:xfrm>
          <a:prstGeom prst="rect">
            <a:avLst/>
          </a:prstGeom>
          <a:solidFill>
            <a:schemeClr val="bg1"/>
          </a:solidFill>
        </p:spPr>
        <p:txBody>
          <a:bodyPr wrap="square" lIns="91440" tIns="45720" rIns="91440" bIns="45720" rtlCol="0" anchor="t">
            <a:spAutoFit/>
          </a:bodyPr>
          <a:lstStyle/>
          <a:p>
            <a:r>
              <a:rPr lang="en-GB" sz="2400" b="1" dirty="0"/>
              <a:t>Leadership</a:t>
            </a:r>
          </a:p>
          <a:p>
            <a:r>
              <a:rPr lang="en-GB" sz="2400" dirty="0"/>
              <a:t>Each PTA event has a nominated environmental and sustainability coordinator to ensure that these principles are actioned. For smaller events this may be the Event Lead, but for larger events this responsibility may be delegated.</a:t>
            </a:r>
            <a:endParaRPr lang="en-GB" sz="2400" b="1" dirty="0"/>
          </a:p>
          <a:p>
            <a:endParaRPr lang="en-GB" sz="2800" b="1" dirty="0"/>
          </a:p>
          <a:p>
            <a:r>
              <a:rPr lang="en-GB" sz="2400" b="1" dirty="0"/>
              <a:t>Communication</a:t>
            </a:r>
          </a:p>
          <a:p>
            <a:r>
              <a:rPr lang="en-GB" sz="2400" dirty="0"/>
              <a:t>Wherever possible communication will be through social media e.g. PTA Facebook, school website, twitter etc. thereby avoiding printed resources.</a:t>
            </a:r>
          </a:p>
          <a:p>
            <a:r>
              <a:rPr lang="en-GB" sz="2400" dirty="0"/>
              <a:t>We make it clear in our event publicity that we are committed to sustainability.</a:t>
            </a:r>
          </a:p>
          <a:p>
            <a:endParaRPr lang="en-GB" sz="2400" b="1" dirty="0"/>
          </a:p>
          <a:p>
            <a:r>
              <a:rPr lang="en-GB" sz="2400" b="1" dirty="0"/>
              <a:t>Think waste </a:t>
            </a:r>
            <a:endParaRPr lang="en-GB" sz="2400" dirty="0"/>
          </a:p>
          <a:p>
            <a:r>
              <a:rPr lang="en-GB" sz="2400" dirty="0"/>
              <a:t>The total waste produced is considered from the very beginning of the project with efforts made to reduce waste as far as possible. Any waste should be disposed of responsibly. Recycling bins are clearly labelled. In advance of all events.  Responsibility for different waste streams at the end of the event is clearly allocated including some members of school taking waste home to recycle. We consider digital raffles. We create reusable signs/general reusable resources for events.</a:t>
            </a:r>
          </a:p>
          <a:p>
            <a:endParaRPr lang="en-GB" sz="2400" dirty="0"/>
          </a:p>
          <a:p>
            <a:r>
              <a:rPr lang="en-GB" sz="2400" b="1" dirty="0"/>
              <a:t>Buy less </a:t>
            </a:r>
            <a:endParaRPr lang="en-GB" sz="2400" dirty="0"/>
          </a:p>
          <a:p>
            <a:r>
              <a:rPr lang="en-GB" sz="2400" dirty="0"/>
              <a:t>We:</a:t>
            </a:r>
          </a:p>
          <a:p>
            <a:pPr marL="342900" indent="-342900">
              <a:buFont typeface="Arial" panose="020B0604020202020204" pitchFamily="34" charset="0"/>
              <a:buChar char="•"/>
            </a:pPr>
            <a:r>
              <a:rPr lang="en-GB" sz="2400" dirty="0"/>
              <a:t>reduce waste by making careful choices about what to purchase for an event. We check with previous event coordinators to find out what was used last time to avoid over ordering. </a:t>
            </a:r>
          </a:p>
          <a:p>
            <a:pPr marL="342900" indent="-342900">
              <a:buFont typeface="Arial" panose="020B0604020202020204" pitchFamily="34" charset="0"/>
              <a:buChar char="•"/>
            </a:pPr>
            <a:r>
              <a:rPr lang="en-GB" sz="2400" dirty="0"/>
              <a:t>check the storage areas to see if there is any leftover stock from previous events. </a:t>
            </a:r>
          </a:p>
          <a:p>
            <a:pPr marL="342900" indent="-342900">
              <a:buFont typeface="Arial" panose="020B0604020202020204" pitchFamily="34" charset="0"/>
              <a:buChar char="•"/>
            </a:pPr>
            <a:r>
              <a:rPr lang="en-GB" sz="2400" dirty="0"/>
              <a:t>consider what could be borrowed for the event rather than bought or what c</a:t>
            </a:r>
            <a:r>
              <a:rPr lang="en-GB" sz="2400" b="0" i="0" dirty="0">
                <a:solidFill>
                  <a:srgbClr val="000000"/>
                </a:solidFill>
                <a:effectLst/>
                <a:latin typeface="Calibri" panose="020F0502020204030204"/>
                <a:cs typeface="Calibri" panose="020F0502020204030204"/>
              </a:rPr>
              <a:t>an be shared (e.g. reusable cups, games) with other nearby schools. </a:t>
            </a:r>
          </a:p>
          <a:p>
            <a:pPr marL="342900" indent="-342900">
              <a:buFont typeface="Arial" panose="020B0604020202020204" pitchFamily="34" charset="0"/>
              <a:buChar char="•"/>
            </a:pPr>
            <a:r>
              <a:rPr lang="en-GB" sz="2400" b="0" i="0" dirty="0">
                <a:solidFill>
                  <a:srgbClr val="000000"/>
                </a:solidFill>
                <a:effectLst/>
                <a:latin typeface="Calibri" panose="020F0502020204030204"/>
                <a:cs typeface="Calibri" panose="020F0502020204030204"/>
              </a:rPr>
              <a:t>Have created</a:t>
            </a:r>
            <a:r>
              <a:rPr lang="en-GB" sz="2400" dirty="0">
                <a:solidFill>
                  <a:srgbClr val="000000"/>
                </a:solidFill>
                <a:latin typeface="Calibri"/>
                <a:cs typeface="Calibri"/>
              </a:rPr>
              <a:t> a list of resources the PTA owns, which could be shared with other PTAs. This can be shared on the OCOW website by emailing </a:t>
            </a:r>
            <a:r>
              <a:rPr lang="en-GB" sz="2400" dirty="0" err="1">
                <a:solidFill>
                  <a:srgbClr val="000000"/>
                </a:solidFill>
                <a:latin typeface="Calibri"/>
                <a:cs typeface="Calibri"/>
              </a:rPr>
              <a:t>info:ourcityourworld.co.uk</a:t>
            </a:r>
            <a:r>
              <a:rPr lang="en-GB" sz="2400" dirty="0">
                <a:solidFill>
                  <a:srgbClr val="000000"/>
                </a:solidFill>
                <a:latin typeface="Calibri"/>
                <a:cs typeface="Calibri"/>
              </a:rPr>
              <a:t>.  </a:t>
            </a:r>
            <a:endParaRPr lang="en-GB" sz="2800" dirty="0"/>
          </a:p>
        </p:txBody>
      </p:sp>
      <p:sp>
        <p:nvSpPr>
          <p:cNvPr id="3" name="Subtitle 2">
            <a:extLst>
              <a:ext uri="{FF2B5EF4-FFF2-40B4-BE49-F238E27FC236}">
                <a16:creationId xmlns:a16="http://schemas.microsoft.com/office/drawing/2014/main" id="{E5390F62-0930-937A-FA55-E98BCA0A0D8E}"/>
              </a:ext>
            </a:extLst>
          </p:cNvPr>
          <p:cNvSpPr>
            <a:spLocks noGrp="1"/>
          </p:cNvSpPr>
          <p:nvPr>
            <p:ph type="subTitle" idx="1"/>
          </p:nvPr>
        </p:nvSpPr>
        <p:spPr>
          <a:xfrm>
            <a:off x="-21034" y="15824574"/>
            <a:ext cx="12191999" cy="705522"/>
          </a:xfrm>
          <a:solidFill>
            <a:srgbClr val="009C64"/>
          </a:solidFill>
        </p:spPr>
        <p:txBody>
          <a:bodyPr>
            <a:normAutofit/>
          </a:bodyPr>
          <a:lstStyle/>
          <a:p>
            <a:r>
              <a:rPr lang="en-GB" sz="2400" dirty="0"/>
              <a:t>More info at www.ourcityourworld.co.uk</a:t>
            </a:r>
          </a:p>
        </p:txBody>
      </p:sp>
      <p:sp>
        <p:nvSpPr>
          <p:cNvPr id="5" name="TextBox 4">
            <a:extLst>
              <a:ext uri="{FF2B5EF4-FFF2-40B4-BE49-F238E27FC236}">
                <a16:creationId xmlns:a16="http://schemas.microsoft.com/office/drawing/2014/main" id="{79071BE0-EEFA-EF37-6928-63F81C9EC299}"/>
              </a:ext>
            </a:extLst>
          </p:cNvPr>
          <p:cNvSpPr txBox="1"/>
          <p:nvPr/>
        </p:nvSpPr>
        <p:spPr>
          <a:xfrm>
            <a:off x="-21034" y="65738"/>
            <a:ext cx="11419487" cy="2185214"/>
          </a:xfrm>
          <a:prstGeom prst="rect">
            <a:avLst/>
          </a:prstGeom>
          <a:noFill/>
        </p:spPr>
        <p:txBody>
          <a:bodyPr wrap="square" rtlCol="0">
            <a:spAutoFit/>
          </a:bodyPr>
          <a:lstStyle/>
          <a:p>
            <a:r>
              <a:rPr lang="en-GB" sz="4000" b="1" dirty="0"/>
              <a:t>   Our City Our World </a:t>
            </a:r>
          </a:p>
          <a:p>
            <a:r>
              <a:rPr lang="en-GB" sz="4000" b="1" dirty="0"/>
              <a:t>   A PTA good practice guide for ……School</a:t>
            </a:r>
          </a:p>
          <a:p>
            <a:pPr algn="ctr"/>
            <a:r>
              <a:rPr lang="en-GB" sz="2800" b="1" i="1" dirty="0"/>
              <a:t> </a:t>
            </a:r>
          </a:p>
          <a:p>
            <a:pPr algn="ctr"/>
            <a:r>
              <a:rPr lang="en-GB" sz="2800" b="1" i="1" dirty="0"/>
              <a:t>    Editable version for individual schools to decide which elements to include</a:t>
            </a:r>
            <a:endParaRPr lang="en-GB" dirty="0"/>
          </a:p>
        </p:txBody>
      </p:sp>
      <p:sp>
        <p:nvSpPr>
          <p:cNvPr id="15" name="TextBox 14">
            <a:extLst>
              <a:ext uri="{FF2B5EF4-FFF2-40B4-BE49-F238E27FC236}">
                <a16:creationId xmlns:a16="http://schemas.microsoft.com/office/drawing/2014/main" id="{7E09FB42-364D-0533-C72D-00288C576827}"/>
              </a:ext>
            </a:extLst>
          </p:cNvPr>
          <p:cNvSpPr txBox="1"/>
          <p:nvPr/>
        </p:nvSpPr>
        <p:spPr>
          <a:xfrm>
            <a:off x="-31550" y="2290669"/>
            <a:ext cx="12223550" cy="2308324"/>
          </a:xfrm>
          <a:prstGeom prst="rect">
            <a:avLst/>
          </a:prstGeom>
          <a:solidFill>
            <a:srgbClr val="FFFF00"/>
          </a:solidFill>
        </p:spPr>
        <p:txBody>
          <a:bodyPr wrap="square" rtlCol="0">
            <a:spAutoFit/>
          </a:bodyPr>
          <a:lstStyle/>
          <a:p>
            <a:pPr lvl="1" fontAlgn="base"/>
            <a:endParaRPr lang="en-GB" sz="2400" b="0" i="0" dirty="0">
              <a:solidFill>
                <a:srgbClr val="000000"/>
              </a:solidFill>
              <a:effectLst/>
              <a:latin typeface="Calibri" panose="020F0502020204030204" pitchFamily="34" charset="0"/>
            </a:endParaRPr>
          </a:p>
          <a:p>
            <a:pPr lvl="1" fontAlgn="base"/>
            <a:endParaRPr lang="en-GB" sz="2400" dirty="0">
              <a:solidFill>
                <a:srgbClr val="000000"/>
              </a:solidFill>
              <a:latin typeface="Calibri" panose="020F0502020204030204" pitchFamily="34" charset="0"/>
            </a:endParaRPr>
          </a:p>
          <a:p>
            <a:pPr lvl="1" fontAlgn="base"/>
            <a:endParaRPr lang="en-GB" sz="2400" b="0" i="0" dirty="0">
              <a:solidFill>
                <a:srgbClr val="000000"/>
              </a:solidFill>
              <a:effectLst/>
              <a:latin typeface="Calibri" panose="020F0502020204030204" pitchFamily="34" charset="0"/>
            </a:endParaRPr>
          </a:p>
          <a:p>
            <a:pPr lvl="1" fontAlgn="base"/>
            <a:endParaRPr lang="en-GB" sz="2400" dirty="0">
              <a:solidFill>
                <a:srgbClr val="000000"/>
              </a:solidFill>
              <a:latin typeface="Calibri" panose="020F0502020204030204" pitchFamily="34" charset="0"/>
            </a:endParaRPr>
          </a:p>
          <a:p>
            <a:pPr lvl="1" fontAlgn="base"/>
            <a:endParaRPr lang="en-GB" sz="2400" b="0" i="0" dirty="0">
              <a:solidFill>
                <a:srgbClr val="000000"/>
              </a:solidFill>
              <a:effectLst/>
              <a:latin typeface="Calibri" panose="020F0502020204030204" pitchFamily="34" charset="0"/>
            </a:endParaRPr>
          </a:p>
          <a:p>
            <a:pPr lvl="1" fontAlgn="base"/>
            <a:endParaRPr lang="en-GB" sz="2400" b="0" i="0" dirty="0">
              <a:solidFill>
                <a:srgbClr val="000000"/>
              </a:solidFill>
              <a:effectLst/>
              <a:latin typeface="Calibri" panose="020F0502020204030204" pitchFamily="34" charset="0"/>
            </a:endParaRPr>
          </a:p>
        </p:txBody>
      </p:sp>
      <p:sp>
        <p:nvSpPr>
          <p:cNvPr id="10" name="TextBox 9">
            <a:extLst>
              <a:ext uri="{FF2B5EF4-FFF2-40B4-BE49-F238E27FC236}">
                <a16:creationId xmlns:a16="http://schemas.microsoft.com/office/drawing/2014/main" id="{2B8819CA-9CB1-0CED-504B-2BB2AEF27B9D}"/>
              </a:ext>
            </a:extLst>
          </p:cNvPr>
          <p:cNvSpPr txBox="1"/>
          <p:nvPr/>
        </p:nvSpPr>
        <p:spPr>
          <a:xfrm>
            <a:off x="236350" y="2533683"/>
            <a:ext cx="11708781" cy="1938992"/>
          </a:xfrm>
          <a:prstGeom prst="rect">
            <a:avLst/>
          </a:prstGeom>
          <a:noFill/>
        </p:spPr>
        <p:txBody>
          <a:bodyPr wrap="square">
            <a:spAutoFit/>
          </a:bodyPr>
          <a:lstStyle/>
          <a:p>
            <a:r>
              <a:rPr lang="en-GB" sz="2400" dirty="0"/>
              <a:t>Our school is addressing sustainability and climate change through the Our City Our World programme. We’re looking at what children learn, the school’s environmental impact and how young people connect with nature and make positive changes to their world. We hope our PTA work will strengthen this endeavour by always considering whether our events are green and could they be even greener. We will follow the agreed principles outlined below:</a:t>
            </a:r>
          </a:p>
        </p:txBody>
      </p:sp>
    </p:spTree>
    <p:extLst>
      <p:ext uri="{BB962C8B-B14F-4D97-AF65-F5344CB8AC3E}">
        <p14:creationId xmlns:p14="http://schemas.microsoft.com/office/powerpoint/2010/main" val="90034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56E0D5-0E1D-3331-D721-3D1E67CC7897}"/>
              </a:ext>
            </a:extLst>
          </p:cNvPr>
          <p:cNvSpPr txBox="1"/>
          <p:nvPr/>
        </p:nvSpPr>
        <p:spPr>
          <a:xfrm>
            <a:off x="740974" y="1685479"/>
            <a:ext cx="10689019" cy="16250603"/>
          </a:xfrm>
          <a:prstGeom prst="rect">
            <a:avLst/>
          </a:prstGeom>
          <a:noFill/>
        </p:spPr>
        <p:txBody>
          <a:bodyPr wrap="square">
            <a:spAutoFit/>
          </a:bodyPr>
          <a:lstStyle/>
          <a:p>
            <a:r>
              <a:rPr lang="en-GB" sz="2400" b="1" dirty="0"/>
              <a:t>Buy with care</a:t>
            </a:r>
            <a:endParaRPr lang="en-GB" sz="2400" dirty="0"/>
          </a:p>
          <a:p>
            <a:r>
              <a:rPr lang="en-GB" sz="2400" dirty="0"/>
              <a:t>Wherever possible/appropriate items should be long lasting and ideally suitable for use at a number of events. Larger purchases are discussed with the wider PTA team to ensure their suitability for multiple events has been taken into account. </a:t>
            </a:r>
          </a:p>
          <a:p>
            <a:endParaRPr lang="en-GB" sz="2400" dirty="0"/>
          </a:p>
          <a:p>
            <a:r>
              <a:rPr lang="en-GB" sz="2400" b="1" dirty="0"/>
              <a:t>Avoid single-use plastic</a:t>
            </a:r>
            <a:endParaRPr lang="en-GB" sz="2400" dirty="0"/>
          </a:p>
          <a:p>
            <a:r>
              <a:rPr lang="en-GB" sz="2400" dirty="0"/>
              <a:t>We aim to avoid purchasing single use plastics (plastic cups, glow sticks, glitter,  flimsy decorations, bagged sweets). Any single use items should be avoided where possible. We always consider sustainable alternatives e.g. encouraging people to bring their own cups to events through offering a discount and setting up water stations rather than selling bottled water.</a:t>
            </a:r>
          </a:p>
          <a:p>
            <a:endParaRPr lang="en-GB" sz="2400" dirty="0"/>
          </a:p>
          <a:p>
            <a:r>
              <a:rPr lang="en-GB" sz="2400" b="1" dirty="0"/>
              <a:t>Buy Local </a:t>
            </a:r>
            <a:endParaRPr lang="en-GB" sz="2400" dirty="0"/>
          </a:p>
          <a:p>
            <a:r>
              <a:rPr lang="en-GB" sz="2400" dirty="0"/>
              <a:t>We save food/distribution miles by buying local where possible. We support local businesses who in turn often support us by offering sponsorship or discounted products. </a:t>
            </a:r>
          </a:p>
          <a:p>
            <a:endParaRPr lang="en-GB" sz="2400" dirty="0"/>
          </a:p>
          <a:p>
            <a:r>
              <a:rPr lang="en-GB" sz="2400" b="1" dirty="0"/>
              <a:t>Think food</a:t>
            </a:r>
            <a:endParaRPr lang="en-GB" sz="2400" dirty="0"/>
          </a:p>
          <a:p>
            <a:r>
              <a:rPr lang="en-GB" sz="2400" dirty="0">
                <a:solidFill>
                  <a:srgbClr val="000000"/>
                </a:solidFill>
                <a:latin typeface="Calibri" panose="020F0502020204030204" pitchFamily="34" charset="0"/>
              </a:rPr>
              <a:t>We aim for </a:t>
            </a:r>
            <a:r>
              <a:rPr lang="en-GB" sz="2400" b="0" i="0" dirty="0">
                <a:solidFill>
                  <a:srgbClr val="000000"/>
                </a:solidFill>
                <a:effectLst/>
                <a:latin typeface="Calibri" panose="020F0502020204030204" pitchFamily="34" charset="0"/>
              </a:rPr>
              <a:t>any food sold at events to be local, plant based or made from supermarket donations of surplus food.  </a:t>
            </a:r>
            <a:r>
              <a:rPr lang="en-GB" sz="2400" dirty="0">
                <a:solidFill>
                  <a:srgbClr val="000000"/>
                </a:solidFill>
                <a:latin typeface="Calibri" panose="020F0502020204030204" pitchFamily="34" charset="0"/>
              </a:rPr>
              <a:t>Lots of local supermarkets are happy to make donations, particularly items close to ‘end of shelf life’. Always offer to thank them publicly on social media – see appendix 1 for more information.</a:t>
            </a:r>
            <a:endParaRPr lang="en-GB" sz="2400" b="0" i="0" dirty="0">
              <a:solidFill>
                <a:srgbClr val="000000"/>
              </a:solidFill>
              <a:effectLst/>
              <a:latin typeface="Calibri" panose="020F0502020204030204" pitchFamily="34" charset="0"/>
            </a:endParaRPr>
          </a:p>
          <a:p>
            <a:endParaRPr lang="en-GB" sz="2400" dirty="0"/>
          </a:p>
          <a:p>
            <a:r>
              <a:rPr lang="en-GB" sz="2400" b="1" dirty="0"/>
              <a:t>Record what was used/left over</a:t>
            </a:r>
            <a:endParaRPr lang="en-GB" sz="2400" dirty="0"/>
          </a:p>
          <a:p>
            <a:r>
              <a:rPr lang="en-GB" sz="2400" dirty="0"/>
              <a:t>At the end of the event, we keep a record of what was used and any surplus; this is not only useful for planning what to order next time around, but also ensures that any consumable stock is used as quickly as possible. </a:t>
            </a:r>
          </a:p>
          <a:p>
            <a:endParaRPr lang="en-GB" sz="2400" dirty="0">
              <a:solidFill>
                <a:srgbClr val="000000"/>
              </a:solidFill>
              <a:latin typeface="Calibri" panose="020F0502020204030204" pitchFamily="34" charset="0"/>
            </a:endParaRPr>
          </a:p>
          <a:p>
            <a:r>
              <a:rPr lang="en-GB" sz="2400" b="1" dirty="0"/>
              <a:t>Treat items with care </a:t>
            </a:r>
          </a:p>
          <a:p>
            <a:r>
              <a:rPr lang="en-GB" sz="2400" dirty="0"/>
              <a:t>We look the equipment we have by ensuring it is returned clean and intact and stored well. Any damages should be reported to the PTA so they can be repaired or replaced before the next event.</a:t>
            </a:r>
          </a:p>
          <a:p>
            <a:endParaRPr lang="en-GB" sz="2400" dirty="0"/>
          </a:p>
          <a:p>
            <a:pPr algn="l" rtl="0" fontAlgn="base"/>
            <a:r>
              <a:rPr lang="en-GB" sz="2400" b="1" dirty="0">
                <a:latin typeface="Calibri" panose="020F0502020204030204" pitchFamily="34" charset="0"/>
              </a:rPr>
              <a:t>Planning for green activities at fairs </a:t>
            </a:r>
          </a:p>
          <a:p>
            <a:pPr algn="l" rtl="0" fontAlgn="base"/>
            <a:r>
              <a:rPr lang="en-GB" sz="2400" dirty="0">
                <a:latin typeface="Calibri" panose="020F0502020204030204" pitchFamily="34" charset="0"/>
              </a:rPr>
              <a:t>We take advantage of having an event outdoors by putting the children in touch with nature (see appendix).</a:t>
            </a:r>
            <a:endParaRPr lang="en-GB" sz="2400" b="1" dirty="0">
              <a:latin typeface="Calibri" panose="020F0502020204030204" pitchFamily="34" charset="0"/>
            </a:endParaRPr>
          </a:p>
          <a:p>
            <a:endParaRPr lang="en-GB" sz="2400" dirty="0"/>
          </a:p>
          <a:p>
            <a:endParaRPr lang="en-GB" sz="2400" dirty="0"/>
          </a:p>
          <a:p>
            <a:endParaRPr lang="en-GB" sz="2400" dirty="0"/>
          </a:p>
          <a:p>
            <a:endParaRPr lang="en-GB" sz="2400" dirty="0"/>
          </a:p>
          <a:p>
            <a:endParaRPr lang="en-GB" sz="2400" dirty="0"/>
          </a:p>
          <a:p>
            <a:endParaRPr lang="en-GB" sz="2400" dirty="0"/>
          </a:p>
          <a:p>
            <a:r>
              <a:rPr lang="en-GB" dirty="0"/>
              <a:t> </a:t>
            </a:r>
          </a:p>
        </p:txBody>
      </p:sp>
      <p:sp>
        <p:nvSpPr>
          <p:cNvPr id="7" name="TextBox 6">
            <a:extLst>
              <a:ext uri="{FF2B5EF4-FFF2-40B4-BE49-F238E27FC236}">
                <a16:creationId xmlns:a16="http://schemas.microsoft.com/office/drawing/2014/main" id="{2A0CB865-0496-76A9-4BA9-02E71A6619DF}"/>
              </a:ext>
            </a:extLst>
          </p:cNvPr>
          <p:cNvSpPr txBox="1"/>
          <p:nvPr/>
        </p:nvSpPr>
        <p:spPr>
          <a:xfrm>
            <a:off x="-10515" y="941065"/>
            <a:ext cx="12202515" cy="461665"/>
          </a:xfrm>
          <a:prstGeom prst="rect">
            <a:avLst/>
          </a:prstGeom>
          <a:solidFill>
            <a:srgbClr val="FFFF00"/>
          </a:solidFill>
        </p:spPr>
        <p:txBody>
          <a:bodyPr wrap="square" rtlCol="0">
            <a:spAutoFit/>
          </a:bodyPr>
          <a:lstStyle/>
          <a:p>
            <a:pPr lvl="1" fontAlgn="base"/>
            <a:endParaRPr lang="en-GB" sz="2400" b="0" i="0" dirty="0">
              <a:solidFill>
                <a:srgbClr val="000000"/>
              </a:solidFill>
              <a:effectLst/>
              <a:latin typeface="Calibri" panose="020F0502020204030204" pitchFamily="34" charset="0"/>
            </a:endParaRPr>
          </a:p>
        </p:txBody>
      </p:sp>
      <p:sp>
        <p:nvSpPr>
          <p:cNvPr id="8" name="Title 1">
            <a:extLst>
              <a:ext uri="{FF2B5EF4-FFF2-40B4-BE49-F238E27FC236}">
                <a16:creationId xmlns:a16="http://schemas.microsoft.com/office/drawing/2014/main" id="{2CCEDC3B-69C8-4B51-D6B7-6779781F8ED6}"/>
              </a:ext>
            </a:extLst>
          </p:cNvPr>
          <p:cNvSpPr txBox="1">
            <a:spLocks/>
          </p:cNvSpPr>
          <p:nvPr/>
        </p:nvSpPr>
        <p:spPr>
          <a:xfrm>
            <a:off x="-10518" y="-1"/>
            <a:ext cx="12202515" cy="941065"/>
          </a:xfrm>
          <a:prstGeom prst="rect">
            <a:avLst/>
          </a:prstGeom>
          <a:solidFill>
            <a:srgbClr val="00C7E8"/>
          </a:solidFill>
        </p:spPr>
        <p:txBody>
          <a:bodyP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br>
              <a:rPr lang="en-GB" sz="1050" b="1" dirty="0"/>
            </a:br>
            <a:br>
              <a:rPr lang="en-GB" sz="1050" dirty="0">
                <a:solidFill>
                  <a:srgbClr val="000000"/>
                </a:solidFill>
                <a:latin typeface="Segoe UI" panose="020B0502040204020203" pitchFamily="34" charset="0"/>
              </a:rPr>
            </a:br>
            <a:endParaRPr lang="en-GB" sz="2400" b="1" dirty="0"/>
          </a:p>
        </p:txBody>
      </p:sp>
      <p:sp>
        <p:nvSpPr>
          <p:cNvPr id="2" name="Subtitle 2">
            <a:extLst>
              <a:ext uri="{FF2B5EF4-FFF2-40B4-BE49-F238E27FC236}">
                <a16:creationId xmlns:a16="http://schemas.microsoft.com/office/drawing/2014/main" id="{077AA0FB-713E-7763-90D5-5CF88FC535D4}"/>
              </a:ext>
            </a:extLst>
          </p:cNvPr>
          <p:cNvSpPr txBox="1">
            <a:spLocks/>
          </p:cNvSpPr>
          <p:nvPr/>
        </p:nvSpPr>
        <p:spPr>
          <a:xfrm>
            <a:off x="-10515" y="15663917"/>
            <a:ext cx="12191999" cy="679669"/>
          </a:xfrm>
          <a:prstGeom prst="rect">
            <a:avLst/>
          </a:prstGeom>
          <a:solidFill>
            <a:srgbClr val="009C64"/>
          </a:solidFill>
        </p:spPr>
        <p:txBody>
          <a:bodyP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00" dirty="0"/>
              <a:t>More info at www.ourcityourworld.co.uk</a:t>
            </a:r>
          </a:p>
        </p:txBody>
      </p:sp>
    </p:spTree>
    <p:extLst>
      <p:ext uri="{BB962C8B-B14F-4D97-AF65-F5344CB8AC3E}">
        <p14:creationId xmlns:p14="http://schemas.microsoft.com/office/powerpoint/2010/main" val="41655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84A845-3E98-30AD-F21F-D2DA0F81812E}"/>
              </a:ext>
            </a:extLst>
          </p:cNvPr>
          <p:cNvSpPr txBox="1"/>
          <p:nvPr/>
        </p:nvSpPr>
        <p:spPr>
          <a:xfrm>
            <a:off x="472966" y="220841"/>
            <a:ext cx="11130455" cy="14927163"/>
          </a:xfrm>
          <a:prstGeom prst="rect">
            <a:avLst/>
          </a:prstGeom>
          <a:noFill/>
        </p:spPr>
        <p:txBody>
          <a:bodyPr wrap="square" lIns="91440" tIns="45720" rIns="91440" bIns="45720" anchor="t">
            <a:spAutoFit/>
          </a:bodyPr>
          <a:lstStyle/>
          <a:p>
            <a:endParaRPr lang="en-GB" dirty="0"/>
          </a:p>
          <a:p>
            <a:pPr algn="l" rtl="0" fontAlgn="base"/>
            <a:endParaRPr lang="en-GB" sz="2400" b="1" dirty="0">
              <a:latin typeface="Calibri" panose="020F0502020204030204" pitchFamily="34" charset="0"/>
            </a:endParaRPr>
          </a:p>
          <a:p>
            <a:pPr algn="l" rtl="0" fontAlgn="base"/>
            <a:endParaRPr lang="en-GB" sz="2400" b="1" dirty="0">
              <a:latin typeface="Calibri" panose="020F0502020204030204" pitchFamily="34" charset="0"/>
            </a:endParaRPr>
          </a:p>
          <a:p>
            <a:pPr algn="l" rtl="0" fontAlgn="base"/>
            <a:endParaRPr lang="en-GB" sz="2400" b="1" dirty="0">
              <a:latin typeface="Calibri" panose="020F0502020204030204" pitchFamily="34" charset="0"/>
            </a:endParaRPr>
          </a:p>
          <a:p>
            <a:pPr algn="l" rtl="0" fontAlgn="base"/>
            <a:r>
              <a:rPr lang="en-GB" sz="2400" b="1" dirty="0">
                <a:latin typeface="Calibri" panose="020F0502020204030204" pitchFamily="34" charset="0"/>
              </a:rPr>
              <a:t>Support for scheduled annual school events </a:t>
            </a:r>
            <a:r>
              <a:rPr lang="en-GB" sz="2400" b="1" i="0" dirty="0">
                <a:effectLst/>
                <a:latin typeface="Calibri" panose="020F0502020204030204" pitchFamily="34" charset="0"/>
              </a:rPr>
              <a:t>encouraging sustainable actions</a:t>
            </a:r>
            <a:endParaRPr lang="en-GB" sz="2400" b="1" dirty="0">
              <a:solidFill>
                <a:srgbClr val="009C64"/>
              </a:solidFill>
              <a:latin typeface="Calibri" panose="020F0502020204030204" pitchFamily="34" charset="0"/>
            </a:endParaRPr>
          </a:p>
          <a:p>
            <a:pPr algn="l" rtl="0" fontAlgn="base"/>
            <a:r>
              <a:rPr lang="en-GB" sz="2400" dirty="0">
                <a:solidFill>
                  <a:srgbClr val="000000"/>
                </a:solidFill>
                <a:latin typeface="Calibri" panose="020F0502020204030204" pitchFamily="34" charset="0"/>
              </a:rPr>
              <a:t>We:</a:t>
            </a:r>
          </a:p>
          <a:p>
            <a:pPr marL="342900" indent="-342900" algn="l" rtl="0" fontAlgn="base">
              <a:buFont typeface="Arial" panose="020B0604020202020204" pitchFamily="34" charset="0"/>
              <a:buChar char="•"/>
            </a:pPr>
            <a:r>
              <a:rPr lang="en-GB" sz="2400" dirty="0">
                <a:solidFill>
                  <a:srgbClr val="000000"/>
                </a:solidFill>
                <a:latin typeface="Calibri" panose="020F0502020204030204" pitchFamily="34" charset="0"/>
              </a:rPr>
              <a:t>s</a:t>
            </a:r>
            <a:r>
              <a:rPr lang="en-GB" sz="2400" b="0" i="0" dirty="0">
                <a:solidFill>
                  <a:srgbClr val="000000"/>
                </a:solidFill>
                <a:effectLst/>
                <a:latin typeface="Calibri" panose="020F0502020204030204" pitchFamily="34" charset="0"/>
              </a:rPr>
              <a:t>upport the school’s sustainability aims through helping organise book swaps, uniform swaps, clothes swaps, plant swaps, dressing up day clothes, freegle days etc.</a:t>
            </a:r>
          </a:p>
          <a:p>
            <a:pPr marL="342900" indent="-342900" algn="l" rtl="0" fontAlgn="base">
              <a:buFont typeface="Arial" panose="020B0604020202020204" pitchFamily="34" charset="0"/>
              <a:buChar char="•"/>
            </a:pPr>
            <a:r>
              <a:rPr lang="en-GB" sz="2400" b="0" i="0" dirty="0">
                <a:solidFill>
                  <a:srgbClr val="000000"/>
                </a:solidFill>
                <a:effectLst/>
                <a:latin typeface="Calibri"/>
                <a:cs typeface="Calibri"/>
              </a:rPr>
              <a:t>encourage sustainable activities at school events e.g. sustainable crafts, nature-based activities, recycled prizes, plant sales</a:t>
            </a:r>
          </a:p>
          <a:p>
            <a:pPr marL="342900" indent="-342900" algn="l" rtl="0" fontAlgn="base">
              <a:buFont typeface="Arial" panose="020B0604020202020204" pitchFamily="34" charset="0"/>
              <a:buChar char="•"/>
            </a:pPr>
            <a:r>
              <a:rPr lang="en-GB" sz="2400" dirty="0">
                <a:solidFill>
                  <a:srgbClr val="000000"/>
                </a:solidFill>
                <a:latin typeface="Calibri" panose="020F0502020204030204" pitchFamily="34" charset="0"/>
              </a:rPr>
              <a:t>consider organising</a:t>
            </a:r>
            <a:r>
              <a:rPr lang="en-GB" sz="2400" b="0" i="0" dirty="0">
                <a:solidFill>
                  <a:srgbClr val="000000"/>
                </a:solidFill>
                <a:effectLst/>
                <a:latin typeface="Calibri" panose="020F0502020204030204" pitchFamily="34" charset="0"/>
              </a:rPr>
              <a:t> film nights showing sustainability related films e.g. A Fish Tale, Ice Age: the meltdown</a:t>
            </a:r>
          </a:p>
          <a:p>
            <a:pPr marL="342900" indent="-342900" fontAlgn="base">
              <a:buFont typeface="Arial" panose="020B0604020202020204" pitchFamily="34" charset="0"/>
              <a:buChar char="•"/>
            </a:pPr>
            <a:r>
              <a:rPr lang="en-GB" sz="2400" dirty="0">
                <a:solidFill>
                  <a:srgbClr val="000000"/>
                </a:solidFill>
                <a:latin typeface="Calibri"/>
                <a:cs typeface="Calibri"/>
              </a:rPr>
              <a:t>consider establishing a refill programme at </a:t>
            </a:r>
            <a:r>
              <a:rPr lang="en-GB" sz="2400" dirty="0">
                <a:latin typeface="Calibri"/>
                <a:cs typeface="Calibri"/>
              </a:rPr>
              <a:t>school and include a refill station at school events</a:t>
            </a:r>
            <a:endParaRPr lang="en-GB" sz="2400" dirty="0">
              <a:latin typeface="Calibri" panose="020F0502020204030204" pitchFamily="34" charset="0"/>
              <a:cs typeface="Calibri"/>
            </a:endParaRPr>
          </a:p>
          <a:p>
            <a:endParaRPr lang="en-GB" sz="2400" dirty="0">
              <a:solidFill>
                <a:srgbClr val="000000"/>
              </a:solidFill>
              <a:latin typeface="Calibri" panose="020F0502020204030204" pitchFamily="34" charset="0"/>
            </a:endParaRPr>
          </a:p>
          <a:p>
            <a:r>
              <a:rPr lang="en-GB" sz="2400" b="1" dirty="0">
                <a:solidFill>
                  <a:srgbClr val="000000"/>
                </a:solidFill>
                <a:latin typeface="Calibri" panose="020F0502020204030204" pitchFamily="34" charset="0"/>
              </a:rPr>
              <a:t>Support for specific local recycling schemes to raise money</a:t>
            </a:r>
            <a:endParaRPr lang="en-GB" sz="2400" dirty="0">
              <a:solidFill>
                <a:srgbClr val="000000"/>
              </a:solidFill>
              <a:latin typeface="Calibri" panose="020F0502020204030204" pitchFamily="34" charset="0"/>
            </a:endParaRPr>
          </a:p>
          <a:p>
            <a:r>
              <a:rPr lang="en-GB" sz="2400" dirty="0">
                <a:solidFill>
                  <a:srgbClr val="000000"/>
                </a:solidFill>
                <a:latin typeface="Calibri" panose="020F0502020204030204" pitchFamily="34" charset="0"/>
              </a:rPr>
              <a:t>Amongst other schemes, we will investigate the viability of a textile bank, printer cartridges recycling scheme, a battery recycling scheme (see appendix 2).</a:t>
            </a:r>
          </a:p>
          <a:p>
            <a:endParaRPr lang="en-GB" sz="2400" dirty="0">
              <a:solidFill>
                <a:srgbClr val="000000"/>
              </a:solidFill>
              <a:latin typeface="Calibri" panose="020F0502020204030204" pitchFamily="34" charset="0"/>
            </a:endParaRPr>
          </a:p>
          <a:p>
            <a:pPr algn="l" rtl="0" fontAlgn="base"/>
            <a:r>
              <a:rPr lang="en-GB" sz="2400" b="1" i="0" dirty="0">
                <a:effectLst/>
                <a:latin typeface="Calibri" panose="020F0502020204030204" pitchFamily="34" charset="0"/>
              </a:rPr>
              <a:t>When </a:t>
            </a:r>
            <a:r>
              <a:rPr lang="en-GB" sz="2400" b="1" dirty="0">
                <a:latin typeface="Calibri" panose="020F0502020204030204" pitchFamily="34" charset="0"/>
              </a:rPr>
              <a:t>we </a:t>
            </a:r>
            <a:r>
              <a:rPr lang="en-GB" sz="2400" b="1" i="0" dirty="0">
                <a:effectLst/>
                <a:latin typeface="Calibri" panose="020F0502020204030204" pitchFamily="34" charset="0"/>
              </a:rPr>
              <a:t>fundraise, we often consider how we will spend the funds in terms of how </a:t>
            </a:r>
            <a:r>
              <a:rPr lang="en-GB" sz="2400" b="1" dirty="0">
                <a:latin typeface="Calibri" panose="020F0502020204030204" pitchFamily="34" charset="0"/>
              </a:rPr>
              <a:t>it may support school sustainability aims and targets</a:t>
            </a:r>
          </a:p>
          <a:p>
            <a:pPr algn="l" rtl="0" fontAlgn="base"/>
            <a:endParaRPr lang="en-GB" sz="2400" dirty="0">
              <a:latin typeface="Calibri" panose="020F0502020204030204" pitchFamily="34" charset="0"/>
            </a:endParaRPr>
          </a:p>
          <a:p>
            <a:pPr algn="l" rtl="0" fontAlgn="base"/>
            <a:r>
              <a:rPr lang="en-GB" sz="2400" b="0" i="0" dirty="0">
                <a:solidFill>
                  <a:srgbClr val="000000"/>
                </a:solidFill>
                <a:effectLst/>
                <a:latin typeface="Calibri" panose="020F0502020204030204" pitchFamily="34" charset="0"/>
              </a:rPr>
              <a:t>Can </a:t>
            </a:r>
            <a:r>
              <a:rPr lang="en-GB" sz="2400" dirty="0">
                <a:solidFill>
                  <a:srgbClr val="000000"/>
                </a:solidFill>
                <a:latin typeface="Calibri" panose="020F0502020204030204" pitchFamily="34" charset="0"/>
              </a:rPr>
              <a:t>we:</a:t>
            </a:r>
          </a:p>
          <a:p>
            <a:pPr algn="l" rtl="0" fontAlgn="base"/>
            <a:endParaRPr lang="en-GB" sz="2400" dirty="0">
              <a:solidFill>
                <a:srgbClr val="000000"/>
              </a:solidFill>
              <a:latin typeface="Calibri" panose="020F0502020204030204" pitchFamily="34" charset="0"/>
            </a:endParaRPr>
          </a:p>
          <a:p>
            <a:pPr marL="342900" indent="-342900" algn="l" rtl="0" fontAlgn="base">
              <a:buFont typeface="Arial" panose="020B0604020202020204" pitchFamily="34" charset="0"/>
              <a:buChar char="•"/>
            </a:pPr>
            <a:r>
              <a:rPr lang="en-GB" sz="2400" dirty="0">
                <a:solidFill>
                  <a:srgbClr val="000000"/>
                </a:solidFill>
                <a:latin typeface="Calibri" panose="020F0502020204030204" pitchFamily="34" charset="0"/>
              </a:rPr>
              <a:t>e</a:t>
            </a:r>
            <a:r>
              <a:rPr lang="en-GB" sz="2400" b="0" i="0" dirty="0">
                <a:solidFill>
                  <a:srgbClr val="000000"/>
                </a:solidFill>
                <a:effectLst/>
                <a:latin typeface="Calibri" panose="020F0502020204030204" pitchFamily="34" charset="0"/>
              </a:rPr>
              <a:t>nsure pla</a:t>
            </a:r>
            <a:r>
              <a:rPr lang="en-GB" sz="2400" dirty="0">
                <a:solidFill>
                  <a:srgbClr val="000000"/>
                </a:solidFill>
                <a:latin typeface="Calibri" panose="020F0502020204030204" pitchFamily="34" charset="0"/>
              </a:rPr>
              <a:t>yground development is based on green principles e.g. avoiding plastic grass</a:t>
            </a:r>
            <a:endParaRPr lang="en-GB" sz="2400" b="0" i="0" dirty="0">
              <a:solidFill>
                <a:srgbClr val="000000"/>
              </a:solidFill>
              <a:effectLst/>
              <a:latin typeface="Calibri" panose="020F0502020204030204" pitchFamily="34" charset="0"/>
            </a:endParaRPr>
          </a:p>
          <a:p>
            <a:pPr marL="342900" indent="-342900" algn="l" rtl="0" fontAlgn="base">
              <a:buFont typeface="Arial" panose="020B0604020202020204" pitchFamily="34" charset="0"/>
              <a:buChar char="•"/>
            </a:pPr>
            <a:r>
              <a:rPr lang="en-GB" sz="2400" b="0" i="0" dirty="0">
                <a:solidFill>
                  <a:srgbClr val="000000"/>
                </a:solidFill>
                <a:effectLst/>
                <a:latin typeface="Calibri"/>
                <a:cs typeface="Calibri"/>
              </a:rPr>
              <a:t>offer opportunities for classes to connect more with nature through e.g. outdoor visits to the countryside</a:t>
            </a:r>
          </a:p>
          <a:p>
            <a:pPr marL="342900" indent="-342900" algn="l" rtl="0" fontAlgn="base">
              <a:buFont typeface="Arial" panose="020B0604020202020204" pitchFamily="34" charset="0"/>
              <a:buChar char="•"/>
            </a:pPr>
            <a:r>
              <a:rPr lang="en-GB" sz="2400" b="0" i="0" dirty="0">
                <a:solidFill>
                  <a:srgbClr val="000000"/>
                </a:solidFill>
                <a:effectLst/>
                <a:latin typeface="Calibri" panose="020F0502020204030204" pitchFamily="34" charset="0"/>
              </a:rPr>
              <a:t>help re-wild the grounds and make them better for learning + play</a:t>
            </a:r>
          </a:p>
          <a:p>
            <a:pPr marL="342900" indent="-342900" algn="l" rtl="0" fontAlgn="base">
              <a:buFont typeface="Arial" panose="020B0604020202020204" pitchFamily="34" charset="0"/>
              <a:buChar char="•"/>
            </a:pPr>
            <a:r>
              <a:rPr lang="en-GB" sz="2400" b="0" i="0" dirty="0">
                <a:solidFill>
                  <a:srgbClr val="000000"/>
                </a:solidFill>
                <a:effectLst/>
                <a:latin typeface="Calibri" panose="020F0502020204030204" pitchFamily="34" charset="0"/>
              </a:rPr>
              <a:t>provide resources for school gardening</a:t>
            </a:r>
          </a:p>
          <a:p>
            <a:pPr marL="342900" indent="-342900" algn="l" rtl="0" fontAlgn="base">
              <a:buFont typeface="Arial" panose="020B0604020202020204" pitchFamily="34" charset="0"/>
              <a:buChar char="•"/>
            </a:pPr>
            <a:r>
              <a:rPr lang="en-GB" sz="2400" b="0" i="0" dirty="0">
                <a:solidFill>
                  <a:srgbClr val="000000"/>
                </a:solidFill>
                <a:effectLst/>
                <a:latin typeface="Calibri"/>
                <a:cs typeface="Calibri"/>
              </a:rPr>
              <a:t>help the school building become more sustainable e.g. through LED lights</a:t>
            </a:r>
          </a:p>
          <a:p>
            <a:pPr marL="342900" indent="-342900" algn="l" rtl="0" fontAlgn="base">
              <a:buFont typeface="Arial" panose="020B0604020202020204" pitchFamily="34" charset="0"/>
              <a:buChar char="•"/>
            </a:pPr>
            <a:r>
              <a:rPr lang="en-GB" sz="2400" dirty="0">
                <a:solidFill>
                  <a:srgbClr val="000000"/>
                </a:solidFill>
                <a:latin typeface="Calibri"/>
                <a:cs typeface="Calibri"/>
              </a:rPr>
              <a:t>b</a:t>
            </a:r>
            <a:r>
              <a:rPr lang="en-GB" sz="2400" b="0" i="0" dirty="0">
                <a:solidFill>
                  <a:srgbClr val="000000"/>
                </a:solidFill>
                <a:effectLst/>
                <a:latin typeface="Calibri"/>
                <a:cs typeface="Calibri"/>
              </a:rPr>
              <a:t>uy more green themed books for classes</a:t>
            </a:r>
          </a:p>
          <a:p>
            <a:pPr algn="l" rtl="0" fontAlgn="base">
              <a:buFont typeface="Arial" panose="020B0604020202020204" pitchFamily="34" charset="0"/>
              <a:buChar char="•"/>
            </a:pPr>
            <a:endParaRPr lang="en-GB" sz="2400" b="0" i="0" dirty="0">
              <a:solidFill>
                <a:srgbClr val="000000"/>
              </a:solidFill>
              <a:effectLst/>
              <a:latin typeface="Calibri" panose="020F0502020204030204" pitchFamily="34" charset="0"/>
            </a:endParaRPr>
          </a:p>
          <a:p>
            <a:pPr algn="l" rtl="0" fontAlgn="base"/>
            <a:r>
              <a:rPr lang="en-GB" sz="2400" b="1" dirty="0">
                <a:latin typeface="Calibri" panose="020F0502020204030204" pitchFamily="34" charset="0"/>
              </a:rPr>
              <a:t>Ethical banking</a:t>
            </a:r>
            <a:endParaRPr lang="en-GB" sz="2400" b="1" i="0" dirty="0">
              <a:effectLst/>
              <a:latin typeface="Calibri" panose="020F0502020204030204" pitchFamily="34" charset="0"/>
            </a:endParaRPr>
          </a:p>
          <a:p>
            <a:pPr algn="l" rtl="0" fontAlgn="base"/>
            <a:r>
              <a:rPr lang="en-GB" sz="2400" b="0" i="0" dirty="0">
                <a:solidFill>
                  <a:srgbClr val="000000"/>
                </a:solidFill>
                <a:effectLst/>
                <a:latin typeface="Calibri"/>
                <a:cs typeface="Calibri"/>
              </a:rPr>
              <a:t>We have reflected upon where we bank our PTA funds – some banks (e.g. Triados) are more ethical than those that invest in fossil fuels.</a:t>
            </a:r>
          </a:p>
          <a:p>
            <a:pPr algn="l" rtl="0" fontAlgn="base"/>
            <a:endParaRPr lang="en-GB" sz="2400" b="0" i="0" dirty="0">
              <a:solidFill>
                <a:srgbClr val="000000"/>
              </a:solidFill>
              <a:effectLst/>
              <a:latin typeface="Calibri" panose="020F0502020204030204" pitchFamily="34" charset="0"/>
            </a:endParaRPr>
          </a:p>
          <a:p>
            <a:pPr algn="ctr" fontAlgn="base"/>
            <a:r>
              <a:rPr lang="en-GB" sz="3200" b="1" dirty="0"/>
              <a:t>We always celebrate our environmental successes and share good ideas!</a:t>
            </a:r>
          </a:p>
          <a:p>
            <a:pPr algn="l" rtl="0" fontAlgn="base"/>
            <a:r>
              <a:rPr lang="en-GB" sz="1800" b="0" i="0" dirty="0">
                <a:solidFill>
                  <a:srgbClr val="000000"/>
                </a:solidFill>
                <a:effectLst/>
                <a:latin typeface="Calibri" panose="020F0502020204030204" pitchFamily="34" charset="0"/>
              </a:rPr>
              <a:t>. </a:t>
            </a:r>
          </a:p>
        </p:txBody>
      </p:sp>
      <p:sp>
        <p:nvSpPr>
          <p:cNvPr id="10" name="Title 1">
            <a:extLst>
              <a:ext uri="{FF2B5EF4-FFF2-40B4-BE49-F238E27FC236}">
                <a16:creationId xmlns:a16="http://schemas.microsoft.com/office/drawing/2014/main" id="{E7F681D6-D392-E663-0C42-4435465A4B8B}"/>
              </a:ext>
            </a:extLst>
          </p:cNvPr>
          <p:cNvSpPr txBox="1">
            <a:spLocks/>
          </p:cNvSpPr>
          <p:nvPr/>
        </p:nvSpPr>
        <p:spPr>
          <a:xfrm>
            <a:off x="-10515" y="-63062"/>
            <a:ext cx="12192000" cy="847493"/>
          </a:xfrm>
          <a:prstGeom prst="rect">
            <a:avLst/>
          </a:prstGeom>
          <a:solidFill>
            <a:srgbClr val="00C7E8"/>
          </a:solidFill>
        </p:spPr>
        <p:txBody>
          <a:bodyP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br>
              <a:rPr lang="en-GB" sz="1050" b="1" dirty="0"/>
            </a:br>
            <a:br>
              <a:rPr lang="en-GB" sz="1050" dirty="0">
                <a:solidFill>
                  <a:srgbClr val="000000"/>
                </a:solidFill>
                <a:latin typeface="Segoe UI" panose="020B0502040204020203" pitchFamily="34" charset="0"/>
              </a:rPr>
            </a:br>
            <a:endParaRPr lang="en-GB" sz="2400" b="1" dirty="0"/>
          </a:p>
        </p:txBody>
      </p:sp>
      <p:sp>
        <p:nvSpPr>
          <p:cNvPr id="11" name="TextBox 10">
            <a:extLst>
              <a:ext uri="{FF2B5EF4-FFF2-40B4-BE49-F238E27FC236}">
                <a16:creationId xmlns:a16="http://schemas.microsoft.com/office/drawing/2014/main" id="{4A8F2D1A-163A-8B14-FC68-AF7BD7CD3BC1}"/>
              </a:ext>
            </a:extLst>
          </p:cNvPr>
          <p:cNvSpPr txBox="1"/>
          <p:nvPr/>
        </p:nvSpPr>
        <p:spPr>
          <a:xfrm>
            <a:off x="-21030" y="634479"/>
            <a:ext cx="12202515" cy="461665"/>
          </a:xfrm>
          <a:prstGeom prst="rect">
            <a:avLst/>
          </a:prstGeom>
          <a:solidFill>
            <a:srgbClr val="FFFF00"/>
          </a:solidFill>
        </p:spPr>
        <p:txBody>
          <a:bodyPr wrap="square" rtlCol="0">
            <a:spAutoFit/>
          </a:bodyPr>
          <a:lstStyle/>
          <a:p>
            <a:pPr lvl="1" fontAlgn="base"/>
            <a:endParaRPr lang="en-GB" sz="2400" b="0" i="0" dirty="0">
              <a:solidFill>
                <a:srgbClr val="000000"/>
              </a:solidFill>
              <a:effectLst/>
              <a:latin typeface="Calibri" panose="020F0502020204030204" pitchFamily="34" charset="0"/>
            </a:endParaRPr>
          </a:p>
        </p:txBody>
      </p:sp>
      <p:sp>
        <p:nvSpPr>
          <p:cNvPr id="2" name="Subtitle 2">
            <a:extLst>
              <a:ext uri="{FF2B5EF4-FFF2-40B4-BE49-F238E27FC236}">
                <a16:creationId xmlns:a16="http://schemas.microsoft.com/office/drawing/2014/main" id="{420ED3E9-926B-E0B0-CAE1-1A8D44A12A9C}"/>
              </a:ext>
            </a:extLst>
          </p:cNvPr>
          <p:cNvSpPr txBox="1">
            <a:spLocks/>
          </p:cNvSpPr>
          <p:nvPr/>
        </p:nvSpPr>
        <p:spPr>
          <a:xfrm>
            <a:off x="-10515" y="15431907"/>
            <a:ext cx="12191999" cy="911679"/>
          </a:xfrm>
          <a:prstGeom prst="rect">
            <a:avLst/>
          </a:prstGeom>
          <a:solidFill>
            <a:srgbClr val="009C64"/>
          </a:solidFill>
        </p:spPr>
        <p:txBody>
          <a:bodyP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00" dirty="0"/>
              <a:t>More info at www.ourcityourworld.co.uk</a:t>
            </a:r>
          </a:p>
        </p:txBody>
      </p:sp>
    </p:spTree>
    <p:extLst>
      <p:ext uri="{BB962C8B-B14F-4D97-AF65-F5344CB8AC3E}">
        <p14:creationId xmlns:p14="http://schemas.microsoft.com/office/powerpoint/2010/main" val="180999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B08A-A23C-9A66-142B-F3C9C2EEF304}"/>
              </a:ext>
            </a:extLst>
          </p:cNvPr>
          <p:cNvSpPr txBox="1">
            <a:spLocks/>
          </p:cNvSpPr>
          <p:nvPr/>
        </p:nvSpPr>
        <p:spPr>
          <a:xfrm>
            <a:off x="0" y="0"/>
            <a:ext cx="12192000" cy="1290208"/>
          </a:xfrm>
          <a:prstGeom prst="rect">
            <a:avLst/>
          </a:prstGeom>
          <a:solidFill>
            <a:srgbClr val="00C7E8"/>
          </a:solidFill>
        </p:spPr>
        <p:txBody>
          <a:bodyP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br>
              <a:rPr lang="en-GB" sz="1050" b="1" dirty="0"/>
            </a:br>
            <a:br>
              <a:rPr lang="en-GB" sz="1050" dirty="0">
                <a:solidFill>
                  <a:srgbClr val="000000"/>
                </a:solidFill>
                <a:latin typeface="Segoe UI" panose="020B0502040204020203" pitchFamily="34" charset="0"/>
              </a:rPr>
            </a:br>
            <a:endParaRPr lang="en-GB" sz="2400" b="1" dirty="0"/>
          </a:p>
        </p:txBody>
      </p:sp>
      <p:sp>
        <p:nvSpPr>
          <p:cNvPr id="6" name="TextBox 5">
            <a:extLst>
              <a:ext uri="{FF2B5EF4-FFF2-40B4-BE49-F238E27FC236}">
                <a16:creationId xmlns:a16="http://schemas.microsoft.com/office/drawing/2014/main" id="{62E1690C-AD39-FDF2-7E37-238819D5006A}"/>
              </a:ext>
            </a:extLst>
          </p:cNvPr>
          <p:cNvSpPr txBox="1"/>
          <p:nvPr/>
        </p:nvSpPr>
        <p:spPr>
          <a:xfrm>
            <a:off x="732863" y="383494"/>
            <a:ext cx="10397592" cy="646331"/>
          </a:xfrm>
          <a:prstGeom prst="rect">
            <a:avLst/>
          </a:prstGeom>
          <a:noFill/>
        </p:spPr>
        <p:txBody>
          <a:bodyPr wrap="square" lIns="91440" tIns="45720" rIns="91440" bIns="45720" rtlCol="0" anchor="t">
            <a:spAutoFit/>
          </a:bodyPr>
          <a:lstStyle/>
          <a:p>
            <a:r>
              <a:rPr lang="en-GB" sz="3600" b="1" dirty="0"/>
              <a:t>Appendix 1 – local organisations and actions</a:t>
            </a:r>
          </a:p>
        </p:txBody>
      </p:sp>
      <p:sp>
        <p:nvSpPr>
          <p:cNvPr id="7" name="Subtitle 2">
            <a:extLst>
              <a:ext uri="{FF2B5EF4-FFF2-40B4-BE49-F238E27FC236}">
                <a16:creationId xmlns:a16="http://schemas.microsoft.com/office/drawing/2014/main" id="{C8C458F1-49F9-E4AE-9B30-8A4C77F3CB1A}"/>
              </a:ext>
            </a:extLst>
          </p:cNvPr>
          <p:cNvSpPr txBox="1">
            <a:spLocks/>
          </p:cNvSpPr>
          <p:nvPr/>
        </p:nvSpPr>
        <p:spPr>
          <a:xfrm>
            <a:off x="-10515" y="15663917"/>
            <a:ext cx="12191999" cy="679669"/>
          </a:xfrm>
          <a:prstGeom prst="rect">
            <a:avLst/>
          </a:prstGeom>
          <a:solidFill>
            <a:srgbClr val="009C64"/>
          </a:solidFill>
        </p:spPr>
        <p:txBody>
          <a:bodyP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00" dirty="0"/>
              <a:t>More info at www.ourcityourworld.co.uk</a:t>
            </a:r>
          </a:p>
        </p:txBody>
      </p:sp>
      <p:sp>
        <p:nvSpPr>
          <p:cNvPr id="3" name="TextBox 2">
            <a:extLst>
              <a:ext uri="{FF2B5EF4-FFF2-40B4-BE49-F238E27FC236}">
                <a16:creationId xmlns:a16="http://schemas.microsoft.com/office/drawing/2014/main" id="{C50F509B-0BBB-D42D-237D-ED5B03A56CFB}"/>
              </a:ext>
            </a:extLst>
          </p:cNvPr>
          <p:cNvSpPr txBox="1"/>
          <p:nvPr/>
        </p:nvSpPr>
        <p:spPr>
          <a:xfrm>
            <a:off x="732863" y="1228925"/>
            <a:ext cx="10705241" cy="1449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cs typeface="Calibri"/>
            </a:endParaRPr>
          </a:p>
          <a:p>
            <a:r>
              <a:rPr lang="en-GB" sz="2000" b="1" dirty="0">
                <a:cs typeface="Calibri"/>
              </a:rPr>
              <a:t>Refill Shops</a:t>
            </a:r>
            <a:endParaRPr lang="en-US" sz="2000" dirty="0">
              <a:cs typeface="Calibri"/>
            </a:endParaRPr>
          </a:p>
          <a:p>
            <a:r>
              <a:rPr lang="en-GB" sz="2000" dirty="0">
                <a:cs typeface="Calibri"/>
              </a:rPr>
              <a:t>We currently have Refill Shops operating in 2 B&amp;H schools and hope to offer this to more schools from September 2023.  Contact </a:t>
            </a:r>
            <a:r>
              <a:rPr lang="en-GB" sz="2000" dirty="0">
                <a:solidFill>
                  <a:srgbClr val="0563C1"/>
                </a:solidFill>
                <a:cs typeface="Calibri"/>
                <a:hlinkClick r:id="rId2"/>
              </a:rPr>
              <a:t>info@ourcityourworld.co.uk</a:t>
            </a:r>
            <a:r>
              <a:rPr lang="en-GB" sz="2000" dirty="0">
                <a:cs typeface="Calibri"/>
              </a:rPr>
              <a:t> for more info.</a:t>
            </a:r>
            <a:endParaRPr lang="en-US" sz="2000" dirty="0">
              <a:cs typeface="Calibri"/>
            </a:endParaRPr>
          </a:p>
          <a:p>
            <a:endParaRPr lang="en-GB" sz="2000" dirty="0">
              <a:cs typeface="Calibri"/>
            </a:endParaRPr>
          </a:p>
          <a:p>
            <a:r>
              <a:rPr lang="en-GB" sz="2000" b="1" dirty="0">
                <a:cs typeface="Calibri"/>
              </a:rPr>
              <a:t>School Book Exchanges</a:t>
            </a:r>
            <a:endParaRPr lang="en-US" sz="2000" dirty="0">
              <a:cs typeface="Calibri"/>
            </a:endParaRPr>
          </a:p>
          <a:p>
            <a:r>
              <a:rPr lang="en-GB" sz="2000" dirty="0">
                <a:cs typeface="Calibri"/>
              </a:rPr>
              <a:t>We're organising book swaps between schools.  Why not buy a set of sustainability themed class readers and we'll arrange opportunities for schools to share their different sets. </a:t>
            </a:r>
          </a:p>
          <a:p>
            <a:endParaRPr lang="en-GB" sz="2000" dirty="0">
              <a:cs typeface="Calibri"/>
            </a:endParaRPr>
          </a:p>
          <a:p>
            <a:r>
              <a:rPr lang="en-GB" sz="2000" b="1" dirty="0">
                <a:cs typeface="Calibri"/>
              </a:rPr>
              <a:t>Second Hand Uniform</a:t>
            </a:r>
          </a:p>
          <a:p>
            <a:r>
              <a:rPr lang="en-GB" sz="2000" dirty="0">
                <a:cs typeface="Calibri"/>
              </a:rPr>
              <a:t>Are there opportunities for second hand uniform exchange within your school?</a:t>
            </a:r>
          </a:p>
          <a:p>
            <a:r>
              <a:rPr lang="en-GB" sz="2000" dirty="0">
                <a:cs typeface="Calibri"/>
              </a:rPr>
              <a:t>Smarter Uniforms promote sustainability and poverty proofing via school uniform reuse.  Branded items can be bought and sold on their marketplace – </a:t>
            </a:r>
            <a:r>
              <a:rPr lang="en-GB" sz="2000" dirty="0">
                <a:cs typeface="Calibri"/>
                <a:hlinkClick r:id="rId3"/>
              </a:rPr>
              <a:t>www.smarteruniforms.sharetribe.com</a:t>
            </a:r>
            <a:endParaRPr lang="en-GB" sz="2000" dirty="0">
              <a:cs typeface="Calibri"/>
            </a:endParaRPr>
          </a:p>
          <a:p>
            <a:endParaRPr lang="en-GB" sz="2000" dirty="0">
              <a:cs typeface="Calibri"/>
            </a:endParaRPr>
          </a:p>
          <a:p>
            <a:r>
              <a:rPr lang="en-GB" sz="2000" b="1" dirty="0">
                <a:cs typeface="Calibri"/>
              </a:rPr>
              <a:t>School Clothes Exchanges and Freegle Events</a:t>
            </a:r>
          </a:p>
          <a:p>
            <a:r>
              <a:rPr lang="en-GB" sz="2000" dirty="0">
                <a:cs typeface="Calibri"/>
              </a:rPr>
              <a:t>Check out tips for running your own second hand clothes event - see</a:t>
            </a:r>
            <a:r>
              <a:rPr lang="en-GB" sz="2000" dirty="0">
                <a:ea typeface="+mn-lt"/>
                <a:cs typeface="+mn-lt"/>
              </a:rPr>
              <a:t> Clothes Exchange on OCOW website News section </a:t>
            </a:r>
            <a:endParaRPr lang="en-GB" sz="2000" dirty="0">
              <a:cs typeface="Calibri"/>
            </a:endParaRPr>
          </a:p>
          <a:p>
            <a:r>
              <a:rPr lang="en-GB" sz="2000" dirty="0">
                <a:cs typeface="Calibri"/>
              </a:rPr>
              <a:t>Check out tips for running your own Freegle event – see Freegle Event on OCOW website News section </a:t>
            </a:r>
          </a:p>
          <a:p>
            <a:r>
              <a:rPr lang="en-GB" sz="2000" dirty="0">
                <a:cs typeface="Calibri"/>
              </a:rPr>
              <a:t>Check out tips for running your own School Clothes swap – see Clothes Swap on OCOW website News section</a:t>
            </a:r>
            <a:endParaRPr lang="en-GB" sz="2000" dirty="0"/>
          </a:p>
          <a:p>
            <a:r>
              <a:rPr lang="en-GB" sz="2000" dirty="0">
                <a:cs typeface="Calibri"/>
              </a:rPr>
              <a:t>Calculate kg of carbon saved through reuse using this formula:</a:t>
            </a:r>
          </a:p>
          <a:p>
            <a:r>
              <a:rPr lang="en-GB" sz="2000" dirty="0">
                <a:cs typeface="Calibri"/>
              </a:rPr>
              <a:t>General 'household items' - ½ kg carbon saved per 1kg re-use (and financial/social value of £1 per kg)</a:t>
            </a:r>
          </a:p>
          <a:p>
            <a:endParaRPr lang="en-GB" sz="2000" dirty="0">
              <a:cs typeface="Calibri"/>
            </a:endParaRPr>
          </a:p>
          <a:p>
            <a:r>
              <a:rPr lang="en-GB" sz="2000" b="1" dirty="0">
                <a:cs typeface="Calibri"/>
              </a:rPr>
              <a:t>Free Shop, Brighton</a:t>
            </a:r>
          </a:p>
          <a:p>
            <a:r>
              <a:rPr lang="en-GB" sz="2000" dirty="0">
                <a:cs typeface="Calibri"/>
              </a:rPr>
              <a:t>Every Friday 10am-4pm at Planet Brighton, Open Market, Brighton</a:t>
            </a:r>
          </a:p>
          <a:p>
            <a:r>
              <a:rPr lang="en-GB" sz="2000" dirty="0">
                <a:cs typeface="Calibri"/>
              </a:rPr>
              <a:t>Bring in unwanted stuff and/or take away new-to-you things for free.</a:t>
            </a:r>
          </a:p>
          <a:p>
            <a:endParaRPr lang="en-GB" sz="2000" dirty="0">
              <a:cs typeface="Calibri"/>
            </a:endParaRPr>
          </a:p>
          <a:p>
            <a:r>
              <a:rPr lang="en-GB" sz="2000" b="1" dirty="0">
                <a:cs typeface="Calibri"/>
              </a:rPr>
              <a:t>The Green Centre</a:t>
            </a:r>
          </a:p>
          <a:p>
            <a:r>
              <a:rPr lang="en-GB" sz="2000" dirty="0">
                <a:cs typeface="Calibri"/>
              </a:rPr>
              <a:t>Every Tuesday 10am-4pm at the Open Market or drop off Friday at the Free Shop.</a:t>
            </a:r>
          </a:p>
          <a:p>
            <a:r>
              <a:rPr lang="en-GB" sz="2000" dirty="0">
                <a:cs typeface="Calibri"/>
              </a:rPr>
              <a:t>Can recycle foil, corks, scrap metal, watches and jewellery, clothes, </a:t>
            </a:r>
            <a:r>
              <a:rPr lang="en-GB" sz="2000" dirty="0" err="1">
                <a:cs typeface="Calibri"/>
              </a:rPr>
              <a:t>vegware</a:t>
            </a:r>
            <a:r>
              <a:rPr lang="en-GB" sz="2000" dirty="0">
                <a:cs typeface="Calibri"/>
              </a:rPr>
              <a:t>. </a:t>
            </a:r>
            <a:endParaRPr lang="en-GB" sz="2000" dirty="0"/>
          </a:p>
          <a:p>
            <a:endParaRPr lang="en-GB" sz="2000" b="1" dirty="0">
              <a:cs typeface="Calibri"/>
            </a:endParaRPr>
          </a:p>
          <a:p>
            <a:r>
              <a:rPr lang="en-GB" sz="2000" b="1" dirty="0">
                <a:cs typeface="Calibri"/>
              </a:rPr>
              <a:t>Library of Things</a:t>
            </a:r>
          </a:p>
          <a:p>
            <a:r>
              <a:rPr lang="en-GB" sz="2000" dirty="0">
                <a:cs typeface="Calibri"/>
              </a:rPr>
              <a:t>A library of objects to borrow on Castle Square, BN1 3EE </a:t>
            </a:r>
          </a:p>
          <a:p>
            <a:endParaRPr lang="en-GB" sz="2000" dirty="0">
              <a:cs typeface="Calibri"/>
            </a:endParaRPr>
          </a:p>
          <a:p>
            <a:r>
              <a:rPr lang="en-GB" sz="2000" b="1" dirty="0">
                <a:cs typeface="Calibri"/>
              </a:rPr>
              <a:t>Sustainable Food for Events</a:t>
            </a:r>
          </a:p>
          <a:p>
            <a:r>
              <a:rPr lang="en-GB" sz="2000" dirty="0">
                <a:cs typeface="Calibri"/>
              </a:rPr>
              <a:t>The Real Junk Food Project – Paul on 07770762474</a:t>
            </a:r>
          </a:p>
          <a:p>
            <a:r>
              <a:rPr lang="en-GB" sz="2000" dirty="0">
                <a:cs typeface="Calibri"/>
              </a:rPr>
              <a:t>Fare Share food from the Bevy Community Pub -</a:t>
            </a:r>
            <a:r>
              <a:rPr lang="en-GB" sz="2000" dirty="0">
                <a:ea typeface="+mn-lt"/>
                <a:cs typeface="+mn-lt"/>
              </a:rPr>
              <a:t> 07793 555760</a:t>
            </a:r>
            <a:endParaRPr lang="en-GB" sz="2000" dirty="0">
              <a:cs typeface="Calibri"/>
            </a:endParaRPr>
          </a:p>
          <a:p>
            <a:r>
              <a:rPr lang="en-GB" sz="2000" dirty="0">
                <a:cs typeface="Calibri"/>
              </a:rPr>
              <a:t>The Plant Based School Kitchen – </a:t>
            </a:r>
            <a:r>
              <a:rPr lang="en-GB" sz="2000" dirty="0">
                <a:cs typeface="Calibri"/>
                <a:hlinkClick r:id="rId4"/>
              </a:rPr>
              <a:t>info</a:t>
            </a:r>
            <a:r>
              <a:rPr lang="en-GB" sz="2000" dirty="0">
                <a:solidFill>
                  <a:srgbClr val="000000"/>
                </a:solidFill>
                <a:ea typeface="+mn-lt"/>
                <a:cs typeface="+mn-lt"/>
                <a:hlinkClick r:id="rId4"/>
              </a:rPr>
              <a:t>@plantbasedschoolkitchens.co.uk</a:t>
            </a:r>
            <a:endParaRPr lang="en-GB" sz="2000" dirty="0">
              <a:solidFill>
                <a:srgbClr val="000000"/>
              </a:solidFill>
              <a:ea typeface="+mn-lt"/>
              <a:cs typeface="+mn-lt"/>
            </a:endParaRPr>
          </a:p>
          <a:p>
            <a:endParaRPr lang="en-GB" sz="2000" b="1" dirty="0">
              <a:solidFill>
                <a:srgbClr val="000000"/>
              </a:solidFill>
              <a:ea typeface="+mn-lt"/>
              <a:cs typeface="+mn-lt"/>
            </a:endParaRPr>
          </a:p>
          <a:p>
            <a:r>
              <a:rPr lang="en-GB" sz="2000" b="1" dirty="0">
                <a:solidFill>
                  <a:srgbClr val="000000"/>
                </a:solidFill>
                <a:ea typeface="+mn-lt"/>
                <a:cs typeface="+mn-lt"/>
              </a:rPr>
              <a:t>Local Sustainability Experts</a:t>
            </a:r>
          </a:p>
          <a:p>
            <a:r>
              <a:rPr lang="en-GB" sz="2000" dirty="0">
                <a:solidFill>
                  <a:srgbClr val="000000"/>
                </a:solidFill>
                <a:ea typeface="+mn-lt"/>
                <a:cs typeface="+mn-lt"/>
              </a:rPr>
              <a:t>See OCOW website for details of local sustainability experts who may be able to support your events.</a:t>
            </a:r>
          </a:p>
          <a:p>
            <a:endParaRPr lang="en-GB" sz="2000" dirty="0">
              <a:solidFill>
                <a:srgbClr val="FFFFFF"/>
              </a:solidFill>
              <a:ea typeface="+mn-lt"/>
              <a:cs typeface="+mn-lt"/>
            </a:endParaRPr>
          </a:p>
          <a:p>
            <a:r>
              <a:rPr lang="en-GB" sz="2000" dirty="0">
                <a:solidFill>
                  <a:srgbClr val="FFFFFF"/>
                </a:solidFill>
                <a:ea typeface="+mn-lt"/>
                <a:cs typeface="+mn-lt"/>
              </a:rPr>
              <a:t>Local fo@plantbasedschoolkitchens.co.uk</a:t>
            </a:r>
            <a:endParaRPr lang="en-GB" sz="2000" dirty="0">
              <a:cs typeface="Calibri"/>
            </a:endParaRPr>
          </a:p>
          <a:p>
            <a:endParaRPr lang="en-GB" sz="2000" dirty="0">
              <a:cs typeface="Calibri"/>
            </a:endParaRPr>
          </a:p>
          <a:p>
            <a:endParaRPr lang="en-GB" sz="2000" dirty="0">
              <a:cs typeface="Calibri"/>
            </a:endParaRPr>
          </a:p>
          <a:p>
            <a:endParaRPr lang="en-GB" dirty="0">
              <a:cs typeface="Calibri"/>
            </a:endParaRPr>
          </a:p>
        </p:txBody>
      </p:sp>
    </p:spTree>
    <p:extLst>
      <p:ext uri="{BB962C8B-B14F-4D97-AF65-F5344CB8AC3E}">
        <p14:creationId xmlns:p14="http://schemas.microsoft.com/office/powerpoint/2010/main" val="405462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B08A-A23C-9A66-142B-F3C9C2EEF304}"/>
              </a:ext>
            </a:extLst>
          </p:cNvPr>
          <p:cNvSpPr txBox="1">
            <a:spLocks/>
          </p:cNvSpPr>
          <p:nvPr/>
        </p:nvSpPr>
        <p:spPr>
          <a:xfrm>
            <a:off x="0" y="-186256"/>
            <a:ext cx="12192000" cy="1479028"/>
          </a:xfrm>
          <a:prstGeom prst="rect">
            <a:avLst/>
          </a:prstGeom>
          <a:solidFill>
            <a:srgbClr val="00C7E8"/>
          </a:solidFill>
        </p:spPr>
        <p:txBody>
          <a:bodyP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br>
              <a:rPr lang="en-GB" sz="1050" b="1" dirty="0"/>
            </a:br>
            <a:br>
              <a:rPr lang="en-GB" sz="1050" dirty="0">
                <a:solidFill>
                  <a:srgbClr val="000000"/>
                </a:solidFill>
                <a:latin typeface="Segoe UI" panose="020B0502040204020203" pitchFamily="34" charset="0"/>
              </a:rPr>
            </a:br>
            <a:endParaRPr lang="en-GB" sz="2400" b="1" dirty="0"/>
          </a:p>
        </p:txBody>
      </p:sp>
      <p:sp>
        <p:nvSpPr>
          <p:cNvPr id="5" name="TextBox 4">
            <a:extLst>
              <a:ext uri="{FF2B5EF4-FFF2-40B4-BE49-F238E27FC236}">
                <a16:creationId xmlns:a16="http://schemas.microsoft.com/office/drawing/2014/main" id="{FD570589-2E38-82B6-BEBA-12E69E399F61}"/>
              </a:ext>
            </a:extLst>
          </p:cNvPr>
          <p:cNvSpPr txBox="1"/>
          <p:nvPr/>
        </p:nvSpPr>
        <p:spPr>
          <a:xfrm>
            <a:off x="662146" y="661237"/>
            <a:ext cx="10846675" cy="16712267"/>
          </a:xfrm>
          <a:prstGeom prst="rect">
            <a:avLst/>
          </a:prstGeom>
          <a:noFill/>
        </p:spPr>
        <p:txBody>
          <a:bodyPr wrap="square" lIns="91440" tIns="45720" rIns="91440" bIns="45720" anchor="t">
            <a:spAutoFit/>
          </a:bodyPr>
          <a:lstStyle/>
          <a:p>
            <a:pPr algn="l"/>
            <a:endParaRPr lang="en-GB" b="1" i="0" dirty="0">
              <a:solidFill>
                <a:srgbClr val="2D2827"/>
              </a:solidFill>
              <a:effectLst/>
              <a:latin typeface="Fira Sans" panose="020B0604020202020204" pitchFamily="34" charset="0"/>
            </a:endParaRPr>
          </a:p>
          <a:p>
            <a:pPr algn="l"/>
            <a:endParaRPr lang="en-GB" b="1" i="0" dirty="0">
              <a:solidFill>
                <a:srgbClr val="2D2827"/>
              </a:solidFill>
              <a:effectLst/>
              <a:latin typeface="Fira Sans" panose="020B0604020202020204" pitchFamily="34" charset="0"/>
            </a:endParaRPr>
          </a:p>
          <a:p>
            <a:pPr algn="l"/>
            <a:endParaRPr lang="en-GB" b="1" dirty="0">
              <a:solidFill>
                <a:srgbClr val="2D2827"/>
              </a:solidFill>
              <a:latin typeface="Fira Sans" panose="020B0604020202020204" pitchFamily="34" charset="0"/>
            </a:endParaRPr>
          </a:p>
          <a:p>
            <a:r>
              <a:rPr lang="en-GB" b="1" dirty="0">
                <a:solidFill>
                  <a:srgbClr val="2D2827"/>
                </a:solidFill>
                <a:latin typeface="Fira Sans"/>
              </a:rPr>
              <a:t>Examples of green activities  </a:t>
            </a:r>
          </a:p>
          <a:p>
            <a:r>
              <a:rPr lang="en-GB" b="0" i="0" dirty="0">
                <a:solidFill>
                  <a:srgbClr val="2D2827"/>
                </a:solidFill>
                <a:effectLst/>
                <a:latin typeface="Fira Sans"/>
              </a:rPr>
              <a:t>Use compost, seeds, clay powder and water to set up a seed-bomb-making stall. If you have an area at your school that could be turned into a bee garden, invite makers to plant their seeds by throwing their bombs into the flowerbed when they're finished.</a:t>
            </a:r>
          </a:p>
          <a:p>
            <a:pPr algn="l"/>
            <a:r>
              <a:rPr lang="en-GB" dirty="0">
                <a:solidFill>
                  <a:srgbClr val="2D2827"/>
                </a:solidFill>
                <a:latin typeface="Fira Sans"/>
              </a:rPr>
              <a:t>S</a:t>
            </a:r>
            <a:r>
              <a:rPr lang="en-GB" b="0" i="0" dirty="0">
                <a:solidFill>
                  <a:srgbClr val="2D2827"/>
                </a:solidFill>
                <a:effectLst/>
                <a:latin typeface="Fira Sans"/>
              </a:rPr>
              <a:t>et up a 'bird table', where children can pick from different types of seeds to create unique bird food for their gardens, make fat balls or create bird feeders out of old plastic bottles. </a:t>
            </a:r>
            <a:r>
              <a:rPr lang="en-GB" b="0" i="0" u="none" strike="noStrike" dirty="0">
                <a:solidFill>
                  <a:srgbClr val="F58220"/>
                </a:solidFill>
                <a:effectLst/>
                <a:latin typeface="Fira Sans"/>
                <a:hlinkClick r:id="rId2"/>
              </a:rPr>
              <a:t>The RSPB</a:t>
            </a:r>
            <a:r>
              <a:rPr lang="en-GB" b="0" i="0" dirty="0">
                <a:solidFill>
                  <a:srgbClr val="2D2827"/>
                </a:solidFill>
                <a:effectLst/>
                <a:latin typeface="Fira Sans"/>
              </a:rPr>
              <a:t> has lots of different ideas. Ensure you omit nut butter and nuts if you're a nut-free school.</a:t>
            </a:r>
          </a:p>
          <a:p>
            <a:pPr algn="l"/>
            <a:r>
              <a:rPr lang="en-GB" dirty="0">
                <a:solidFill>
                  <a:srgbClr val="2D2827"/>
                </a:solidFill>
                <a:latin typeface="Fira Sans" panose="020B0503050000020004" pitchFamily="34" charset="0"/>
              </a:rPr>
              <a:t>S</a:t>
            </a:r>
            <a:r>
              <a:rPr lang="en-GB" b="0" i="0" dirty="0">
                <a:solidFill>
                  <a:srgbClr val="2D2827"/>
                </a:solidFill>
                <a:effectLst/>
                <a:latin typeface="Fira Sans" panose="020B0503050000020004" pitchFamily="34" charset="0"/>
              </a:rPr>
              <a:t>ource ceramic plant pots and then invite pupils to decorate them. Encourage green fingers by handing out envelopes of seeds to plant when they get home. Check with your local garden centre to ensure you choose a variety that will grow in summer.</a:t>
            </a:r>
            <a:endParaRPr lang="en-GB" b="1" i="0" dirty="0">
              <a:solidFill>
                <a:srgbClr val="2D2827"/>
              </a:solidFill>
              <a:effectLst/>
              <a:latin typeface="Fira Sans" panose="020B0604020202020204" pitchFamily="34" charset="0"/>
            </a:endParaRPr>
          </a:p>
          <a:p>
            <a:pPr algn="l"/>
            <a:endParaRPr lang="en-GB" b="1" dirty="0">
              <a:solidFill>
                <a:srgbClr val="2D2827"/>
              </a:solidFill>
              <a:latin typeface="Fira Sans" panose="020B0604020202020204" pitchFamily="34" charset="0"/>
            </a:endParaRPr>
          </a:p>
          <a:p>
            <a:pPr algn="l"/>
            <a:r>
              <a:rPr lang="en-GB" b="1" i="0" dirty="0">
                <a:solidFill>
                  <a:srgbClr val="2D2827"/>
                </a:solidFill>
                <a:effectLst/>
                <a:latin typeface="Fira Sans" panose="020B0604020202020204" pitchFamily="34" charset="0"/>
              </a:rPr>
              <a:t>Recycling resources</a:t>
            </a:r>
          </a:p>
          <a:p>
            <a:pPr algn="l"/>
            <a:endParaRPr lang="en-GB" b="0" i="0" dirty="0">
              <a:solidFill>
                <a:srgbClr val="2D2827"/>
              </a:solidFill>
              <a:effectLst/>
              <a:latin typeface="Fira Sans" panose="020B0604020202020204" pitchFamily="34" charset="0"/>
            </a:endParaRPr>
          </a:p>
          <a:p>
            <a:pPr algn="l"/>
            <a:r>
              <a:rPr lang="en-GB" b="0" i="0" dirty="0">
                <a:solidFill>
                  <a:srgbClr val="2D2827"/>
                </a:solidFill>
                <a:effectLst/>
                <a:latin typeface="Fira Sans" panose="020B0604020202020204" pitchFamily="34" charset="0"/>
              </a:rPr>
              <a:t>Clothing and textiles: There's no shortage of companies offering to buy old clothes and textiles from your school; some are national while others are region-specific. </a:t>
            </a:r>
            <a:r>
              <a:rPr lang="en-GB" b="0" i="0" u="none" strike="noStrike" dirty="0">
                <a:solidFill>
                  <a:srgbClr val="F58220"/>
                </a:solidFill>
                <a:effectLst/>
                <a:latin typeface="Fira Sans" panose="020B0604020202020204" pitchFamily="34" charset="0"/>
                <a:hlinkClick r:id="rId3"/>
              </a:rPr>
              <a:t>Recycle 4 School</a:t>
            </a:r>
            <a:r>
              <a:rPr lang="en-GB" b="0" i="0" dirty="0">
                <a:solidFill>
                  <a:srgbClr val="2D2827"/>
                </a:solidFill>
                <a:effectLst/>
                <a:latin typeface="Fira Sans" panose="020B0604020202020204" pitchFamily="34" charset="0"/>
              </a:rPr>
              <a:t> offers BoxDrops, an external bank or a one-off bag collection depending on your needs. </a:t>
            </a:r>
            <a:r>
              <a:rPr lang="en-GB" b="0" i="0" u="none" strike="noStrike" dirty="0">
                <a:solidFill>
                  <a:srgbClr val="F58220"/>
                </a:solidFill>
                <a:effectLst/>
                <a:latin typeface="Fira Sans" panose="020B0604020202020204" pitchFamily="34" charset="0"/>
                <a:hlinkClick r:id="rId4"/>
              </a:rPr>
              <a:t>UK Textile Recycling</a:t>
            </a:r>
            <a:r>
              <a:rPr lang="en-GB" b="0" i="0" dirty="0">
                <a:solidFill>
                  <a:srgbClr val="2D2827"/>
                </a:solidFill>
                <a:effectLst/>
                <a:latin typeface="Fira Sans" panose="020B0604020202020204" pitchFamily="34" charset="0"/>
              </a:rPr>
              <a:t> offers banks for clothes, shoes, accessories, sheets, curtains and towels. </a:t>
            </a:r>
            <a:r>
              <a:rPr lang="en-GB" b="0" i="0" u="none" strike="noStrike" dirty="0">
                <a:solidFill>
                  <a:srgbClr val="F58220"/>
                </a:solidFill>
                <a:effectLst/>
                <a:latin typeface="Fira Sans" panose="020B0604020202020204" pitchFamily="34" charset="0"/>
                <a:hlinkClick r:id="rId5"/>
              </a:rPr>
              <a:t>Happy School Bag</a:t>
            </a:r>
            <a:r>
              <a:rPr lang="en-GB" b="0" i="0" dirty="0">
                <a:solidFill>
                  <a:srgbClr val="2D2827"/>
                </a:solidFill>
                <a:effectLst/>
                <a:latin typeface="Fira Sans" panose="020B0604020202020204" pitchFamily="34" charset="0"/>
              </a:rPr>
              <a:t> collects clothing, shoes and accessories to sell to second-hand markets overseas. </a:t>
            </a:r>
            <a:r>
              <a:rPr lang="en-GB" b="0" i="0" u="none" strike="noStrike" dirty="0">
                <a:solidFill>
                  <a:srgbClr val="F58220"/>
                </a:solidFill>
                <a:effectLst/>
                <a:latin typeface="Fira Sans" panose="020B0604020202020204" pitchFamily="34" charset="0"/>
                <a:hlinkClick r:id="rId6"/>
              </a:rPr>
              <a:t>Kids Just Recycle</a:t>
            </a:r>
            <a:r>
              <a:rPr lang="en-GB" b="0" i="0" dirty="0">
                <a:solidFill>
                  <a:srgbClr val="2D2827"/>
                </a:solidFill>
                <a:effectLst/>
                <a:latin typeface="Fira Sans" panose="020B0604020202020204" pitchFamily="34" charset="0"/>
              </a:rPr>
              <a:t> installs branded clothing collection bins and sells pre-loved clothing overseas and in the UK; they also buy your old collection bins and refurbish them.</a:t>
            </a:r>
          </a:p>
          <a:p>
            <a:pPr algn="l"/>
            <a:endParaRPr lang="en-GB" b="0" i="0" dirty="0">
              <a:solidFill>
                <a:srgbClr val="2D2827"/>
              </a:solidFill>
              <a:effectLst/>
              <a:latin typeface="Fira Sans" panose="020B0604020202020204" pitchFamily="34" charset="0"/>
            </a:endParaRPr>
          </a:p>
          <a:p>
            <a:pPr algn="l"/>
            <a:r>
              <a:rPr lang="en-GB" b="0" i="0" dirty="0">
                <a:solidFill>
                  <a:srgbClr val="2D2827"/>
                </a:solidFill>
                <a:effectLst/>
                <a:latin typeface="Fira Sans"/>
              </a:rPr>
              <a:t>Food packaging: </a:t>
            </a:r>
            <a:r>
              <a:rPr lang="en-GB" b="0" i="0" u="none" strike="noStrike" dirty="0">
                <a:solidFill>
                  <a:srgbClr val="F58220"/>
                </a:solidFill>
                <a:effectLst/>
                <a:latin typeface="Fira Sans"/>
                <a:hlinkClick r:id="rId7"/>
              </a:rPr>
              <a:t>TerraCycle</a:t>
            </a:r>
            <a:r>
              <a:rPr lang="en-GB" b="0" i="0" dirty="0">
                <a:solidFill>
                  <a:srgbClr val="2D2827"/>
                </a:solidFill>
                <a:effectLst/>
                <a:latin typeface="Fira Sans"/>
              </a:rPr>
              <a:t> specialises in hard-to-recycle waste, partnering with various brands and retailers to tackle packaging which isn't taken in kerb-side recycling. They operate the country's largest crisp packet recycling scheme, with 1,600 drop-off points around the country – money raised goes to the organisation of your choice. They've also teamed up with various brands and retailers including Acuvue, Carex, Colgate, Flash and Gillette.</a:t>
            </a:r>
          </a:p>
          <a:p>
            <a:pPr algn="l">
              <a:buFont typeface="Arial" panose="020B0604020202020204" pitchFamily="34" charset="0"/>
              <a:buChar char="•"/>
            </a:pPr>
            <a:r>
              <a:rPr lang="en-GB" b="0" i="0" u="none" strike="noStrike" dirty="0">
                <a:solidFill>
                  <a:srgbClr val="F58220"/>
                </a:solidFill>
                <a:effectLst/>
                <a:latin typeface="Fira Sans" panose="020B0604020202020204" pitchFamily="34" charset="0"/>
                <a:hlinkClick r:id="rId7"/>
              </a:rPr>
              <a:t>Find your nearest TerraCycle drop-off point</a:t>
            </a:r>
            <a:endParaRPr lang="en-GB" b="0" i="0" dirty="0">
              <a:solidFill>
                <a:srgbClr val="2D2827"/>
              </a:solidFill>
              <a:effectLst/>
              <a:latin typeface="Fira Sans" panose="020B0604020202020204" pitchFamily="34" charset="0"/>
            </a:endParaRPr>
          </a:p>
          <a:p>
            <a:pPr algn="l"/>
            <a:endParaRPr lang="en-GB" dirty="0">
              <a:solidFill>
                <a:srgbClr val="2D2827"/>
              </a:solidFill>
              <a:latin typeface="Fira Sans" panose="020B0604020202020204" pitchFamily="34" charset="0"/>
            </a:endParaRPr>
          </a:p>
          <a:p>
            <a:pPr algn="l"/>
            <a:r>
              <a:rPr lang="en-GB" b="0" i="0" dirty="0">
                <a:solidFill>
                  <a:srgbClr val="2D2827"/>
                </a:solidFill>
                <a:effectLst/>
                <a:latin typeface="Fira Sans"/>
              </a:rPr>
              <a:t>Mobiles: Frequent phone upgrades mean electronic waste is a big problem. There's no shortage of companies who'll buy your old phone, but it can be difficult to know if you're getting a good deal.</a:t>
            </a:r>
          </a:p>
          <a:p>
            <a:pPr algn="l"/>
            <a:endParaRPr lang="en-GB" dirty="0">
              <a:solidFill>
                <a:srgbClr val="2D2827"/>
              </a:solidFill>
              <a:latin typeface="Fira Sans" panose="020B0604020202020204" pitchFamily="34" charset="0"/>
            </a:endParaRPr>
          </a:p>
          <a:p>
            <a:pPr algn="l"/>
            <a:r>
              <a:rPr lang="en-GB" b="0" i="0" u="none" strike="noStrike" dirty="0">
                <a:solidFill>
                  <a:srgbClr val="F58220"/>
                </a:solidFill>
                <a:effectLst/>
                <a:latin typeface="Fira Sans"/>
                <a:hlinkClick r:id="rId8"/>
              </a:rPr>
              <a:t>Freedom Mobiles</a:t>
            </a:r>
            <a:r>
              <a:rPr lang="en-GB" b="0" i="0" dirty="0">
                <a:solidFill>
                  <a:srgbClr val="2D2827"/>
                </a:solidFill>
                <a:effectLst/>
                <a:latin typeface="Fira Sans"/>
              </a:rPr>
              <a:t> compares the leading online mobile recyclers, so you can make sure you're getting the best deal.</a:t>
            </a:r>
          </a:p>
          <a:p>
            <a:pPr algn="l"/>
            <a:endParaRPr lang="en-GB" b="0" i="0" dirty="0">
              <a:solidFill>
                <a:srgbClr val="2D2827"/>
              </a:solidFill>
              <a:effectLst/>
              <a:latin typeface="Fira Sans" panose="020B0604020202020204" pitchFamily="34" charset="0"/>
            </a:endParaRPr>
          </a:p>
          <a:p>
            <a:pPr algn="l"/>
            <a:r>
              <a:rPr lang="en-GB" b="0" i="0" dirty="0">
                <a:solidFill>
                  <a:srgbClr val="2D2827"/>
                </a:solidFill>
                <a:effectLst/>
                <a:latin typeface="Fira Sans"/>
              </a:rPr>
              <a:t>Batteries: While some councils collect batteries as part of kerb-side recycling, in most areas you need to take them to a recycling centre or collection point as they're classed as hazardous waste. Shops that sell more than 32kg batteries a year must also provide recycling points for them, so you'll often be able to drop them off while doing the weekly shop. Or request a free battery collection box from </a:t>
            </a:r>
            <a:r>
              <a:rPr lang="en-GB" b="0" i="0" u="none" strike="noStrike" dirty="0">
                <a:solidFill>
                  <a:srgbClr val="F58220"/>
                </a:solidFill>
                <a:effectLst/>
                <a:latin typeface="Fira Sans"/>
                <a:hlinkClick r:id="rId9"/>
              </a:rPr>
              <a:t>Recycle More</a:t>
            </a:r>
            <a:r>
              <a:rPr lang="en-GB" b="0" i="0" dirty="0">
                <a:solidFill>
                  <a:srgbClr val="2D2827"/>
                </a:solidFill>
                <a:effectLst/>
                <a:latin typeface="Fira Sans"/>
              </a:rPr>
              <a:t>, which they will collect and empty for free once it's full.</a:t>
            </a:r>
          </a:p>
          <a:p>
            <a:pPr algn="l"/>
            <a:endParaRPr lang="en-GB" b="0" i="0" dirty="0">
              <a:solidFill>
                <a:srgbClr val="2D2827"/>
              </a:solidFill>
              <a:effectLst/>
              <a:latin typeface="Fira Sans" panose="020B0604020202020204" pitchFamily="34" charset="0"/>
            </a:endParaRPr>
          </a:p>
          <a:p>
            <a:pPr algn="l"/>
            <a:r>
              <a:rPr lang="en-GB" b="0" i="0" dirty="0">
                <a:solidFill>
                  <a:srgbClr val="2D2827"/>
                </a:solidFill>
                <a:effectLst/>
                <a:latin typeface="Fira Sans" panose="020B0604020202020204" pitchFamily="34" charset="0"/>
              </a:rPr>
              <a:t>Books: Companies who will take books off your hands in exchange for cash include </a:t>
            </a:r>
            <a:r>
              <a:rPr lang="en-GB" b="0" i="0" u="none" strike="noStrike" dirty="0">
                <a:solidFill>
                  <a:srgbClr val="F58220"/>
                </a:solidFill>
                <a:effectLst/>
                <a:latin typeface="Fira Sans" panose="020B0604020202020204" pitchFamily="34" charset="0"/>
                <a:hlinkClick r:id="rId10"/>
              </a:rPr>
              <a:t>WeBuyBooks</a:t>
            </a:r>
            <a:r>
              <a:rPr lang="en-GB" b="0" i="0" dirty="0">
                <a:solidFill>
                  <a:srgbClr val="2D2827"/>
                </a:solidFill>
                <a:effectLst/>
                <a:latin typeface="Fira Sans" panose="020B0604020202020204" pitchFamily="34" charset="0"/>
              </a:rPr>
              <a:t>, </a:t>
            </a:r>
            <a:r>
              <a:rPr lang="en-GB" b="0" i="0" u="none" strike="noStrike" dirty="0">
                <a:solidFill>
                  <a:srgbClr val="F58220"/>
                </a:solidFill>
                <a:effectLst/>
                <a:latin typeface="Fira Sans" panose="020B0604020202020204" pitchFamily="34" charset="0"/>
                <a:hlinkClick r:id="rId11"/>
              </a:rPr>
              <a:t>musicMagpie</a:t>
            </a:r>
            <a:r>
              <a:rPr lang="en-GB" b="0" i="0" dirty="0">
                <a:solidFill>
                  <a:srgbClr val="2D2827"/>
                </a:solidFill>
                <a:effectLst/>
                <a:latin typeface="Fira Sans" panose="020B0604020202020204" pitchFamily="34" charset="0"/>
              </a:rPr>
              <a:t>, </a:t>
            </a:r>
            <a:r>
              <a:rPr lang="en-GB" b="0" i="0" u="none" strike="noStrike" dirty="0">
                <a:solidFill>
                  <a:srgbClr val="F58220"/>
                </a:solidFill>
                <a:effectLst/>
                <a:latin typeface="Fira Sans" panose="020B0604020202020204" pitchFamily="34" charset="0"/>
                <a:hlinkClick r:id="rId12"/>
              </a:rPr>
              <a:t>SimplySellBooks</a:t>
            </a:r>
            <a:r>
              <a:rPr lang="en-GB" b="0" i="0" dirty="0">
                <a:solidFill>
                  <a:srgbClr val="2D2827"/>
                </a:solidFill>
                <a:effectLst/>
                <a:latin typeface="Fira Sans" panose="020B0604020202020204" pitchFamily="34" charset="0"/>
              </a:rPr>
              <a:t>, </a:t>
            </a:r>
            <a:r>
              <a:rPr lang="en-GB" b="0" i="0" u="none" strike="noStrike" dirty="0">
                <a:solidFill>
                  <a:srgbClr val="F58220"/>
                </a:solidFill>
                <a:effectLst/>
                <a:latin typeface="Fira Sans" panose="020B0604020202020204" pitchFamily="34" charset="0"/>
                <a:hlinkClick r:id="rId13"/>
              </a:rPr>
              <a:t>Zapper</a:t>
            </a:r>
            <a:r>
              <a:rPr lang="en-GB" b="0" i="0" dirty="0">
                <a:solidFill>
                  <a:srgbClr val="2D2827"/>
                </a:solidFill>
                <a:effectLst/>
                <a:latin typeface="Fira Sans" panose="020B0604020202020204" pitchFamily="34" charset="0"/>
              </a:rPr>
              <a:t> and </a:t>
            </a:r>
            <a:r>
              <a:rPr lang="en-GB" b="0" i="0" u="none" strike="noStrike" dirty="0">
                <a:solidFill>
                  <a:srgbClr val="F58220"/>
                </a:solidFill>
                <a:effectLst/>
                <a:latin typeface="Fira Sans" panose="020B0604020202020204" pitchFamily="34" charset="0"/>
                <a:hlinkClick r:id="rId14"/>
              </a:rPr>
              <a:t>Ziffit</a:t>
            </a:r>
            <a:r>
              <a:rPr lang="en-GB" b="0" i="0" dirty="0">
                <a:solidFill>
                  <a:srgbClr val="2D2827"/>
                </a:solidFill>
                <a:effectLst/>
                <a:latin typeface="Fira Sans" panose="020B0604020202020204" pitchFamily="34" charset="0"/>
              </a:rPr>
              <a:t>.</a:t>
            </a:r>
          </a:p>
          <a:p>
            <a:pPr algn="l"/>
            <a:endParaRPr lang="en-GB" b="0" i="0" dirty="0">
              <a:solidFill>
                <a:srgbClr val="2D2827"/>
              </a:solidFill>
              <a:effectLst/>
              <a:latin typeface="Fira Sans" panose="020B0604020202020204" pitchFamily="34" charset="0"/>
            </a:endParaRPr>
          </a:p>
          <a:p>
            <a:pPr algn="l"/>
            <a:r>
              <a:rPr lang="en-GB" b="0" i="0" dirty="0">
                <a:solidFill>
                  <a:srgbClr val="2D2827"/>
                </a:solidFill>
                <a:effectLst/>
                <a:latin typeface="Fira Sans" panose="020B0604020202020204" pitchFamily="34" charset="0"/>
              </a:rPr>
              <a:t>Currency: If you have any foreign coins which have been gathering dust, </a:t>
            </a:r>
            <a:r>
              <a:rPr lang="en-GB" b="0" i="0" u="none" strike="noStrike" dirty="0">
                <a:solidFill>
                  <a:srgbClr val="F58220"/>
                </a:solidFill>
                <a:effectLst/>
                <a:latin typeface="Fira Sans" panose="020B0604020202020204" pitchFamily="34" charset="0"/>
                <a:hlinkClick r:id="rId15"/>
              </a:rPr>
              <a:t>Cash4Coins</a:t>
            </a:r>
            <a:r>
              <a:rPr lang="en-GB" b="0" i="0" dirty="0">
                <a:solidFill>
                  <a:srgbClr val="2D2827"/>
                </a:solidFill>
                <a:effectLst/>
                <a:latin typeface="Fira Sans" panose="020B0604020202020204" pitchFamily="34" charset="0"/>
              </a:rPr>
              <a:t> promises the best rates in the UK. </a:t>
            </a:r>
            <a:r>
              <a:rPr lang="en-GB" b="0" i="0" u="none" strike="noStrike" dirty="0">
                <a:solidFill>
                  <a:srgbClr val="F58220"/>
                </a:solidFill>
                <a:effectLst/>
                <a:latin typeface="Fira Sans" panose="020B0604020202020204" pitchFamily="34" charset="0"/>
                <a:hlinkClick r:id="rId16"/>
              </a:rPr>
              <a:t>Leftover Currency</a:t>
            </a:r>
            <a:r>
              <a:rPr lang="en-GB" b="0" i="0" dirty="0">
                <a:solidFill>
                  <a:srgbClr val="2D2827"/>
                </a:solidFill>
                <a:effectLst/>
                <a:latin typeface="Fira Sans" panose="020B0604020202020204" pitchFamily="34" charset="0"/>
              </a:rPr>
              <a:t> also exchanges old coins and notes, including pre-euro currency such as Spanish pesetas and French francs.</a:t>
            </a:r>
          </a:p>
          <a:p>
            <a:pPr algn="l"/>
            <a:endParaRPr lang="en-GB" b="0" i="0" dirty="0">
              <a:solidFill>
                <a:srgbClr val="2D2827"/>
              </a:solidFill>
              <a:effectLst/>
              <a:latin typeface="Fira Sans" panose="020B0604020202020204" pitchFamily="34" charset="0"/>
            </a:endParaRPr>
          </a:p>
          <a:p>
            <a:pPr algn="l"/>
            <a:r>
              <a:rPr lang="en-GB" b="0" i="0" dirty="0">
                <a:solidFill>
                  <a:srgbClr val="2D2827"/>
                </a:solidFill>
                <a:effectLst/>
                <a:latin typeface="Fira Sans"/>
              </a:rPr>
              <a:t>Printer cartridges: Turn your old empty cartridges into a money-spinner – </a:t>
            </a:r>
            <a:r>
              <a:rPr lang="en-GB" b="0" i="0" u="none" strike="noStrike" dirty="0">
                <a:solidFill>
                  <a:srgbClr val="F58220"/>
                </a:solidFill>
                <a:effectLst/>
                <a:latin typeface="Fira Sans"/>
                <a:hlinkClick r:id="rId17"/>
              </a:rPr>
              <a:t>Empties Please</a:t>
            </a:r>
            <a:r>
              <a:rPr lang="en-GB" b="0" i="0" dirty="0">
                <a:solidFill>
                  <a:srgbClr val="2D2827"/>
                </a:solidFill>
                <a:effectLst/>
                <a:latin typeface="Fira Sans"/>
              </a:rPr>
              <a:t>, </a:t>
            </a:r>
            <a:r>
              <a:rPr lang="en-GB" b="0" i="0" u="none" strike="noStrike" dirty="0">
                <a:solidFill>
                  <a:srgbClr val="F58220"/>
                </a:solidFill>
                <a:effectLst/>
                <a:latin typeface="Fira Sans"/>
                <a:hlinkClick r:id="rId18"/>
              </a:rPr>
              <a:t>Recycle4Charity</a:t>
            </a:r>
            <a:r>
              <a:rPr lang="en-GB" b="0" i="0" dirty="0">
                <a:solidFill>
                  <a:srgbClr val="2D2827"/>
                </a:solidFill>
                <a:effectLst/>
                <a:latin typeface="Fira Sans"/>
              </a:rPr>
              <a:t> and </a:t>
            </a:r>
            <a:r>
              <a:rPr lang="en-GB" b="0" i="0" u="none" strike="noStrike" dirty="0">
                <a:solidFill>
                  <a:srgbClr val="F58220"/>
                </a:solidFill>
                <a:effectLst/>
                <a:latin typeface="Fira Sans"/>
                <a:hlinkClick r:id="rId19"/>
              </a:rPr>
              <a:t>The Ink Bin</a:t>
            </a:r>
            <a:r>
              <a:rPr lang="en-GB" b="0" i="0" dirty="0">
                <a:solidFill>
                  <a:srgbClr val="2D2827"/>
                </a:solidFill>
                <a:effectLst/>
                <a:latin typeface="Fira Sans"/>
              </a:rPr>
              <a:t> all recycle them. Don't just limit yourself to the school – ask parents to drop off their empty cartridges, and approach local businesses to see if they'd like you to take their empties off their hands too.</a:t>
            </a:r>
          </a:p>
          <a:p>
            <a:pPr algn="l"/>
            <a:endParaRPr lang="en-GB" b="1" dirty="0">
              <a:solidFill>
                <a:srgbClr val="2D2827"/>
              </a:solidFill>
              <a:latin typeface="Fira Sans" panose="020B0604020202020204" pitchFamily="34" charset="0"/>
            </a:endParaRPr>
          </a:p>
          <a:p>
            <a:pPr algn="l"/>
            <a:endParaRPr lang="en-GB" b="1" dirty="0">
              <a:solidFill>
                <a:srgbClr val="2D2827"/>
              </a:solidFill>
              <a:latin typeface="Fira Sans" panose="020B0604020202020204" pitchFamily="34" charset="0"/>
            </a:endParaRPr>
          </a:p>
          <a:p>
            <a:pPr algn="l"/>
            <a:endParaRPr lang="en-GB" dirty="0">
              <a:solidFill>
                <a:srgbClr val="2D2827"/>
              </a:solidFill>
              <a:latin typeface="Fira Sans" panose="020B0604020202020204" pitchFamily="34" charset="0"/>
            </a:endParaRPr>
          </a:p>
          <a:p>
            <a:pPr algn="l"/>
            <a:endParaRPr lang="en-GB" b="0" i="0" dirty="0">
              <a:solidFill>
                <a:srgbClr val="2D2827"/>
              </a:solidFill>
              <a:effectLst/>
              <a:latin typeface="Fira Sans" panose="020B0604020202020204" pitchFamily="34" charset="0"/>
            </a:endParaRPr>
          </a:p>
          <a:p>
            <a:pPr algn="l"/>
            <a:endParaRPr lang="en-GB" b="0" i="0" dirty="0">
              <a:solidFill>
                <a:srgbClr val="2D2827"/>
              </a:solidFill>
              <a:effectLst/>
              <a:latin typeface="Fira Sans" panose="020B0604020202020204" pitchFamily="34" charset="0"/>
            </a:endParaRPr>
          </a:p>
        </p:txBody>
      </p:sp>
      <p:sp>
        <p:nvSpPr>
          <p:cNvPr id="6" name="TextBox 5">
            <a:extLst>
              <a:ext uri="{FF2B5EF4-FFF2-40B4-BE49-F238E27FC236}">
                <a16:creationId xmlns:a16="http://schemas.microsoft.com/office/drawing/2014/main" id="{62E1690C-AD39-FDF2-7E37-238819D5006A}"/>
              </a:ext>
            </a:extLst>
          </p:cNvPr>
          <p:cNvSpPr txBox="1"/>
          <p:nvPr/>
        </p:nvSpPr>
        <p:spPr>
          <a:xfrm>
            <a:off x="286084" y="7238"/>
            <a:ext cx="11895400" cy="646331"/>
          </a:xfrm>
          <a:prstGeom prst="rect">
            <a:avLst/>
          </a:prstGeom>
          <a:noFill/>
        </p:spPr>
        <p:txBody>
          <a:bodyPr wrap="square" lIns="91440" tIns="45720" rIns="91440" bIns="45720" rtlCol="0" anchor="t">
            <a:spAutoFit/>
          </a:bodyPr>
          <a:lstStyle/>
          <a:p>
            <a:r>
              <a:rPr lang="en-GB" sz="3600" b="1" dirty="0"/>
              <a:t>Appendix 2 – national organisations and green activities</a:t>
            </a:r>
          </a:p>
        </p:txBody>
      </p:sp>
      <p:sp>
        <p:nvSpPr>
          <p:cNvPr id="7" name="Subtitle 2">
            <a:extLst>
              <a:ext uri="{FF2B5EF4-FFF2-40B4-BE49-F238E27FC236}">
                <a16:creationId xmlns:a16="http://schemas.microsoft.com/office/drawing/2014/main" id="{C8C458F1-49F9-E4AE-9B30-8A4C77F3CB1A}"/>
              </a:ext>
            </a:extLst>
          </p:cNvPr>
          <p:cNvSpPr txBox="1">
            <a:spLocks/>
          </p:cNvSpPr>
          <p:nvPr/>
        </p:nvSpPr>
        <p:spPr>
          <a:xfrm>
            <a:off x="-10515" y="15663917"/>
            <a:ext cx="12191999" cy="679669"/>
          </a:xfrm>
          <a:prstGeom prst="rect">
            <a:avLst/>
          </a:prstGeom>
          <a:solidFill>
            <a:srgbClr val="009C64"/>
          </a:solidFill>
        </p:spPr>
        <p:txBody>
          <a:bodyP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00" dirty="0"/>
              <a:t>More info at www.ourcityourworld.co.uk</a:t>
            </a:r>
          </a:p>
        </p:txBody>
      </p:sp>
    </p:spTree>
    <p:extLst>
      <p:ext uri="{BB962C8B-B14F-4D97-AF65-F5344CB8AC3E}">
        <p14:creationId xmlns:p14="http://schemas.microsoft.com/office/powerpoint/2010/main" val="26350083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4200020450244B6DB8E0C531BF214" ma:contentTypeVersion="13" ma:contentTypeDescription="Create a new document." ma:contentTypeScope="" ma:versionID="a09362722b76ba425f8b4a6229c27393">
  <xsd:schema xmlns:xsd="http://www.w3.org/2001/XMLSchema" xmlns:xs="http://www.w3.org/2001/XMLSchema" xmlns:p="http://schemas.microsoft.com/office/2006/metadata/properties" xmlns:ns3="55c7da1f-f9f9-4296-820d-f0c48503af0f" xmlns:ns4="f10e0b26-a44e-413b-8d4f-234a016d58c0" targetNamespace="http://schemas.microsoft.com/office/2006/metadata/properties" ma:root="true" ma:fieldsID="d77dc9eda0aef451f1c4234fe74763cb" ns3:_="" ns4:_="">
    <xsd:import namespace="55c7da1f-f9f9-4296-820d-f0c48503af0f"/>
    <xsd:import namespace="f10e0b26-a44e-413b-8d4f-234a016d58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7da1f-f9f9-4296-820d-f0c48503a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0e0b26-a44e-413b-8d4f-234a016d58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5c7da1f-f9f9-4296-820d-f0c48503af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9AF684-A0F7-4639-B806-639480FF8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c7da1f-f9f9-4296-820d-f0c48503af0f"/>
    <ds:schemaRef ds:uri="f10e0b26-a44e-413b-8d4f-234a016d5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75C38-533E-429D-B6D4-A7E194D1F1D6}">
  <ds:schemaRefs>
    <ds:schemaRef ds:uri="http://schemas.openxmlformats.org/package/2006/metadata/core-properties"/>
    <ds:schemaRef ds:uri="http://purl.org/dc/elements/1.1/"/>
    <ds:schemaRef ds:uri="f10e0b26-a44e-413b-8d4f-234a016d58c0"/>
    <ds:schemaRef ds:uri="http://schemas.microsoft.com/office/2006/documentManagement/types"/>
    <ds:schemaRef ds:uri="http://purl.org/dc/dcmitype/"/>
    <ds:schemaRef ds:uri="http://schemas.microsoft.com/office/infopath/2007/PartnerControls"/>
    <ds:schemaRef ds:uri="http://schemas.microsoft.com/office/2006/metadata/properties"/>
    <ds:schemaRef ds:uri="55c7da1f-f9f9-4296-820d-f0c48503af0f"/>
    <ds:schemaRef ds:uri="http://www.w3.org/XML/1998/namespace"/>
    <ds:schemaRef ds:uri="http://purl.org/dc/terms/"/>
  </ds:schemaRefs>
</ds:datastoreItem>
</file>

<file path=customXml/itemProps3.xml><?xml version="1.0" encoding="utf-8"?>
<ds:datastoreItem xmlns:ds="http://schemas.openxmlformats.org/officeDocument/2006/customXml" ds:itemID="{1F4A5D0D-9AF1-4E3C-B626-97D1291740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TotalTime>
  <Words>2058</Words>
  <Application>Microsoft Office PowerPoint</Application>
  <PresentationFormat>Custom</PresentationFormat>
  <Paragraphs>162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Fira Sans</vt:lpstr>
      <vt:lpstr>Segoe UI</vt:lpstr>
      <vt:lpstr>Office Theme</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City Our World         a PTA guide  Our school is addressing sustainability and climate change through the Our City Our World programme. We’re looking at what children learn, the environmental impact of the school and how young people can connect with nature and make positive changes to their world. We hope PTA events will strengthen the work in our school by considering;</dc:title>
  <dc:creator>Katie Eberstein</dc:creator>
  <cp:lastModifiedBy>Katie Eberstein</cp:lastModifiedBy>
  <cp:revision>212</cp:revision>
  <dcterms:created xsi:type="dcterms:W3CDTF">2023-06-07T14:06:28Z</dcterms:created>
  <dcterms:modified xsi:type="dcterms:W3CDTF">2023-09-18T09:20:32Z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0x0101008014200020450244B6DB8E0C531BF214</vt:lpwstr>
  </property>
</Properties>
</file>