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 id="269" r:id="rId3"/>
    <p:sldId id="270" r:id="rId4"/>
    <p:sldId id="271" r:id="rId5"/>
    <p:sldId id="272" r:id="rId6"/>
    <p:sldId id="273" r:id="rId7"/>
    <p:sldId id="274" r:id="rId8"/>
    <p:sldId id="275" r:id="rId9"/>
    <p:sldId id="278" r:id="rId10"/>
    <p:sldId id="276" r:id="rId11"/>
    <p:sldId id="27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28" autoAdjust="0"/>
    <p:restoredTop sz="94660"/>
  </p:normalViewPr>
  <p:slideViewPr>
    <p:cSldViewPr snapToGrid="0">
      <p:cViewPr varScale="1">
        <p:scale>
          <a:sx n="49" d="100"/>
          <a:sy n="49" d="100"/>
        </p:scale>
        <p:origin x="66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5ED793-49FA-4730-B37A-9E10E9536A92}" type="datetimeFigureOut">
              <a:rPr lang="en-GB" smtClean="0"/>
              <a:t>05/11/2023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994EC-E316-4C5F-AEA7-DBB257D82A53}" type="slidenum">
              <a:rPr lang="en-GB" smtClean="0"/>
              <a:t>‹#›</a:t>
            </a:fld>
            <a:endParaRPr lang="en-GB"/>
          </a:p>
        </p:txBody>
      </p:sp>
    </p:spTree>
    <p:extLst>
      <p:ext uri="{BB962C8B-B14F-4D97-AF65-F5344CB8AC3E}">
        <p14:creationId xmlns:p14="http://schemas.microsoft.com/office/powerpoint/2010/main" val="249220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5ED793-49FA-4730-B37A-9E10E9536A92}" type="datetimeFigureOut">
              <a:rPr lang="en-GB" smtClean="0"/>
              <a:t>05/11/2023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994EC-E316-4C5F-AEA7-DBB257D82A53}" type="slidenum">
              <a:rPr lang="en-GB" smtClean="0"/>
              <a:t>‹#›</a:t>
            </a:fld>
            <a:endParaRPr lang="en-GB"/>
          </a:p>
        </p:txBody>
      </p:sp>
    </p:spTree>
    <p:extLst>
      <p:ext uri="{BB962C8B-B14F-4D97-AF65-F5344CB8AC3E}">
        <p14:creationId xmlns:p14="http://schemas.microsoft.com/office/powerpoint/2010/main" val="3167684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5ED793-49FA-4730-B37A-9E10E9536A92}" type="datetimeFigureOut">
              <a:rPr lang="en-GB" smtClean="0"/>
              <a:t>05/11/2023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994EC-E316-4C5F-AEA7-DBB257D82A53}"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78685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5ED793-49FA-4730-B37A-9E10E9536A92}" type="datetimeFigureOut">
              <a:rPr lang="en-GB" smtClean="0"/>
              <a:t>05/11/2023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994EC-E316-4C5F-AEA7-DBB257D82A53}" type="slidenum">
              <a:rPr lang="en-GB" smtClean="0"/>
              <a:t>‹#›</a:t>
            </a:fld>
            <a:endParaRPr lang="en-GB"/>
          </a:p>
        </p:txBody>
      </p:sp>
    </p:spTree>
    <p:extLst>
      <p:ext uri="{BB962C8B-B14F-4D97-AF65-F5344CB8AC3E}">
        <p14:creationId xmlns:p14="http://schemas.microsoft.com/office/powerpoint/2010/main" val="2691096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5ED793-49FA-4730-B37A-9E10E9536A92}" type="datetimeFigureOut">
              <a:rPr lang="en-GB" smtClean="0"/>
              <a:t>05/11/2023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994EC-E316-4C5F-AEA7-DBB257D82A5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24438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5ED793-49FA-4730-B37A-9E10E9536A92}" type="datetimeFigureOut">
              <a:rPr lang="en-GB" smtClean="0"/>
              <a:t>05/11/2023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994EC-E316-4C5F-AEA7-DBB257D82A53}" type="slidenum">
              <a:rPr lang="en-GB" smtClean="0"/>
              <a:t>‹#›</a:t>
            </a:fld>
            <a:endParaRPr lang="en-GB"/>
          </a:p>
        </p:txBody>
      </p:sp>
    </p:spTree>
    <p:extLst>
      <p:ext uri="{BB962C8B-B14F-4D97-AF65-F5344CB8AC3E}">
        <p14:creationId xmlns:p14="http://schemas.microsoft.com/office/powerpoint/2010/main" val="284695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5ED793-49FA-4730-B37A-9E10E9536A92}" type="datetimeFigureOut">
              <a:rPr lang="en-GB" smtClean="0"/>
              <a:t>05/11/2023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994EC-E316-4C5F-AEA7-DBB257D82A53}" type="slidenum">
              <a:rPr lang="en-GB" smtClean="0"/>
              <a:t>‹#›</a:t>
            </a:fld>
            <a:endParaRPr lang="en-GB"/>
          </a:p>
        </p:txBody>
      </p:sp>
    </p:spTree>
    <p:extLst>
      <p:ext uri="{BB962C8B-B14F-4D97-AF65-F5344CB8AC3E}">
        <p14:creationId xmlns:p14="http://schemas.microsoft.com/office/powerpoint/2010/main" val="2814470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5ED793-49FA-4730-B37A-9E10E9536A92}" type="datetimeFigureOut">
              <a:rPr lang="en-GB" smtClean="0"/>
              <a:t>05/11/2023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994EC-E316-4C5F-AEA7-DBB257D82A53}" type="slidenum">
              <a:rPr lang="en-GB" smtClean="0"/>
              <a:t>‹#›</a:t>
            </a:fld>
            <a:endParaRPr lang="en-GB"/>
          </a:p>
        </p:txBody>
      </p:sp>
    </p:spTree>
    <p:extLst>
      <p:ext uri="{BB962C8B-B14F-4D97-AF65-F5344CB8AC3E}">
        <p14:creationId xmlns:p14="http://schemas.microsoft.com/office/powerpoint/2010/main" val="96976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5ED793-49FA-4730-B37A-9E10E9536A92}" type="datetimeFigureOut">
              <a:rPr lang="en-GB" smtClean="0"/>
              <a:t>05/11/2023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994EC-E316-4C5F-AEA7-DBB257D82A53}" type="slidenum">
              <a:rPr lang="en-GB" smtClean="0"/>
              <a:t>‹#›</a:t>
            </a:fld>
            <a:endParaRPr lang="en-GB"/>
          </a:p>
        </p:txBody>
      </p:sp>
    </p:spTree>
    <p:extLst>
      <p:ext uri="{BB962C8B-B14F-4D97-AF65-F5344CB8AC3E}">
        <p14:creationId xmlns:p14="http://schemas.microsoft.com/office/powerpoint/2010/main" val="4009794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5ED793-49FA-4730-B37A-9E10E9536A92}" type="datetimeFigureOut">
              <a:rPr lang="en-GB" smtClean="0"/>
              <a:t>05/11/2023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994EC-E316-4C5F-AEA7-DBB257D82A53}" type="slidenum">
              <a:rPr lang="en-GB" smtClean="0"/>
              <a:t>‹#›</a:t>
            </a:fld>
            <a:endParaRPr lang="en-GB"/>
          </a:p>
        </p:txBody>
      </p:sp>
    </p:spTree>
    <p:extLst>
      <p:ext uri="{BB962C8B-B14F-4D97-AF65-F5344CB8AC3E}">
        <p14:creationId xmlns:p14="http://schemas.microsoft.com/office/powerpoint/2010/main" val="77195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5ED793-49FA-4730-B37A-9E10E9536A92}" type="datetimeFigureOut">
              <a:rPr lang="en-GB" smtClean="0"/>
              <a:t>05/11/2023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0994EC-E316-4C5F-AEA7-DBB257D82A53}" type="slidenum">
              <a:rPr lang="en-GB" smtClean="0"/>
              <a:t>‹#›</a:t>
            </a:fld>
            <a:endParaRPr lang="en-GB"/>
          </a:p>
        </p:txBody>
      </p:sp>
    </p:spTree>
    <p:extLst>
      <p:ext uri="{BB962C8B-B14F-4D97-AF65-F5344CB8AC3E}">
        <p14:creationId xmlns:p14="http://schemas.microsoft.com/office/powerpoint/2010/main" val="4170595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5ED793-49FA-4730-B37A-9E10E9536A92}" type="datetimeFigureOut">
              <a:rPr lang="en-GB" smtClean="0"/>
              <a:t>05/11/2023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0994EC-E316-4C5F-AEA7-DBB257D82A53}" type="slidenum">
              <a:rPr lang="en-GB" smtClean="0"/>
              <a:t>‹#›</a:t>
            </a:fld>
            <a:endParaRPr lang="en-GB"/>
          </a:p>
        </p:txBody>
      </p:sp>
    </p:spTree>
    <p:extLst>
      <p:ext uri="{BB962C8B-B14F-4D97-AF65-F5344CB8AC3E}">
        <p14:creationId xmlns:p14="http://schemas.microsoft.com/office/powerpoint/2010/main" val="855491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5ED793-49FA-4730-B37A-9E10E9536A92}" type="datetimeFigureOut">
              <a:rPr lang="en-GB" smtClean="0"/>
              <a:t>05/11/2023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0994EC-E316-4C5F-AEA7-DBB257D82A53}" type="slidenum">
              <a:rPr lang="en-GB" smtClean="0"/>
              <a:t>‹#›</a:t>
            </a:fld>
            <a:endParaRPr lang="en-GB"/>
          </a:p>
        </p:txBody>
      </p:sp>
    </p:spTree>
    <p:extLst>
      <p:ext uri="{BB962C8B-B14F-4D97-AF65-F5344CB8AC3E}">
        <p14:creationId xmlns:p14="http://schemas.microsoft.com/office/powerpoint/2010/main" val="2962001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5ED793-49FA-4730-B37A-9E10E9536A92}" type="datetimeFigureOut">
              <a:rPr lang="en-GB" smtClean="0"/>
              <a:t>05/11/2023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0994EC-E316-4C5F-AEA7-DBB257D82A53}" type="slidenum">
              <a:rPr lang="en-GB" smtClean="0"/>
              <a:t>‹#›</a:t>
            </a:fld>
            <a:endParaRPr lang="en-GB"/>
          </a:p>
        </p:txBody>
      </p:sp>
    </p:spTree>
    <p:extLst>
      <p:ext uri="{BB962C8B-B14F-4D97-AF65-F5344CB8AC3E}">
        <p14:creationId xmlns:p14="http://schemas.microsoft.com/office/powerpoint/2010/main" val="3424186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5ED793-49FA-4730-B37A-9E10E9536A92}" type="datetimeFigureOut">
              <a:rPr lang="en-GB" smtClean="0"/>
              <a:t>05/11/2023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0994EC-E316-4C5F-AEA7-DBB257D82A53}" type="slidenum">
              <a:rPr lang="en-GB" smtClean="0"/>
              <a:t>‹#›</a:t>
            </a:fld>
            <a:endParaRPr lang="en-GB"/>
          </a:p>
        </p:txBody>
      </p:sp>
    </p:spTree>
    <p:extLst>
      <p:ext uri="{BB962C8B-B14F-4D97-AF65-F5344CB8AC3E}">
        <p14:creationId xmlns:p14="http://schemas.microsoft.com/office/powerpoint/2010/main" val="203892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55ED793-49FA-4730-B37A-9E10E9536A92}" type="datetimeFigureOut">
              <a:rPr lang="en-GB" smtClean="0"/>
              <a:t>05/11/2023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0994EC-E316-4C5F-AEA7-DBB257D82A53}" type="slidenum">
              <a:rPr lang="en-GB" smtClean="0"/>
              <a:t>‹#›</a:t>
            </a:fld>
            <a:endParaRPr lang="en-GB"/>
          </a:p>
        </p:txBody>
      </p:sp>
    </p:spTree>
    <p:extLst>
      <p:ext uri="{BB962C8B-B14F-4D97-AF65-F5344CB8AC3E}">
        <p14:creationId xmlns:p14="http://schemas.microsoft.com/office/powerpoint/2010/main" val="3755847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5ED793-49FA-4730-B37A-9E10E9536A92}" type="datetimeFigureOut">
              <a:rPr lang="en-GB" smtClean="0"/>
              <a:t>05/11/2023</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20994EC-E316-4C5F-AEA7-DBB257D82A53}" type="slidenum">
              <a:rPr lang="en-GB" smtClean="0"/>
              <a:t>‹#›</a:t>
            </a:fld>
            <a:endParaRPr lang="en-GB"/>
          </a:p>
        </p:txBody>
      </p:sp>
    </p:spTree>
    <p:extLst>
      <p:ext uri="{BB962C8B-B14F-4D97-AF65-F5344CB8AC3E}">
        <p14:creationId xmlns:p14="http://schemas.microsoft.com/office/powerpoint/2010/main" val="1275634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F885C-F4CB-4E5A-A53D-78FE0FA42840}"/>
              </a:ext>
            </a:extLst>
          </p:cNvPr>
          <p:cNvSpPr>
            <a:spLocks noGrp="1"/>
          </p:cNvSpPr>
          <p:nvPr>
            <p:ph type="ctrTitle"/>
          </p:nvPr>
        </p:nvSpPr>
        <p:spPr>
          <a:xfrm>
            <a:off x="397565" y="181459"/>
            <a:ext cx="5817704" cy="3091828"/>
          </a:xfrm>
        </p:spPr>
        <p:txBody>
          <a:bodyPr>
            <a:normAutofit/>
          </a:bodyPr>
          <a:lstStyle/>
          <a:p>
            <a:r>
              <a:rPr lang="en-GB" b="1" dirty="0">
                <a:latin typeface="Century Gothic"/>
              </a:rPr>
              <a:t>Cutting down our consumption at home</a:t>
            </a:r>
          </a:p>
        </p:txBody>
      </p:sp>
      <p:sp>
        <p:nvSpPr>
          <p:cNvPr id="3" name="Subtitle 2">
            <a:extLst>
              <a:ext uri="{FF2B5EF4-FFF2-40B4-BE49-F238E27FC236}">
                <a16:creationId xmlns:a16="http://schemas.microsoft.com/office/drawing/2014/main" id="{C14ACE71-50E4-468A-954E-1069C30EBEF1}"/>
              </a:ext>
            </a:extLst>
          </p:cNvPr>
          <p:cNvSpPr>
            <a:spLocks noGrp="1"/>
          </p:cNvSpPr>
          <p:nvPr>
            <p:ph type="subTitle" idx="1"/>
          </p:nvPr>
        </p:nvSpPr>
        <p:spPr>
          <a:xfrm>
            <a:off x="0" y="3429000"/>
            <a:ext cx="7063409" cy="3429000"/>
          </a:xfrm>
        </p:spPr>
        <p:txBody>
          <a:bodyPr vert="horz" lIns="91440" tIns="45720" rIns="91440" bIns="45720" rtlCol="0" anchor="t">
            <a:normAutofit/>
          </a:bodyPr>
          <a:lstStyle/>
          <a:p>
            <a:r>
              <a:rPr lang="en-GB" sz="3400" dirty="0">
                <a:latin typeface="Century Gothic"/>
                <a:ea typeface="DengXian Light"/>
              </a:rPr>
              <a:t>Spreading the word is how we can increase the amount of change</a:t>
            </a:r>
            <a:endParaRPr lang="en-GB" sz="3400" dirty="0">
              <a:latin typeface="Century Gothic"/>
              <a:ea typeface="DengXian Light"/>
              <a:cs typeface="Calibri"/>
            </a:endParaRPr>
          </a:p>
          <a:p>
            <a:endParaRPr lang="en-GB" dirty="0"/>
          </a:p>
          <a:p>
            <a:endParaRPr lang="en-GB" dirty="0"/>
          </a:p>
        </p:txBody>
      </p:sp>
      <p:pic>
        <p:nvPicPr>
          <p:cNvPr id="4" name="Picture 3">
            <a:extLst>
              <a:ext uri="{FF2B5EF4-FFF2-40B4-BE49-F238E27FC236}">
                <a16:creationId xmlns:a16="http://schemas.microsoft.com/office/drawing/2014/main" id="{7F127256-4667-49CA-BE10-761A1B65A27F}"/>
              </a:ext>
            </a:extLst>
          </p:cNvPr>
          <p:cNvPicPr>
            <a:picLocks noChangeAspect="1"/>
          </p:cNvPicPr>
          <p:nvPr/>
        </p:nvPicPr>
        <p:blipFill>
          <a:blip r:embed="rId2"/>
          <a:stretch>
            <a:fillRect/>
          </a:stretch>
        </p:blipFill>
        <p:spPr>
          <a:xfrm>
            <a:off x="7578653" y="661922"/>
            <a:ext cx="3645938" cy="4859811"/>
          </a:xfrm>
          <a:prstGeom prst="rect">
            <a:avLst/>
          </a:prstGeom>
        </p:spPr>
      </p:pic>
    </p:spTree>
    <p:extLst>
      <p:ext uri="{BB962C8B-B14F-4D97-AF65-F5344CB8AC3E}">
        <p14:creationId xmlns:p14="http://schemas.microsoft.com/office/powerpoint/2010/main" val="144783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8701-BD8A-4825-91CD-8836E9AE6E04}"/>
              </a:ext>
            </a:extLst>
          </p:cNvPr>
          <p:cNvSpPr>
            <a:spLocks noGrp="1"/>
          </p:cNvSpPr>
          <p:nvPr>
            <p:ph type="title"/>
          </p:nvPr>
        </p:nvSpPr>
        <p:spPr>
          <a:xfrm>
            <a:off x="677334" y="609600"/>
            <a:ext cx="8596668" cy="767938"/>
          </a:xfrm>
        </p:spPr>
        <p:txBody>
          <a:bodyPr/>
          <a:lstStyle/>
          <a:p>
            <a:r>
              <a:rPr lang="en-GB" dirty="0"/>
              <a:t>Possible alternatives…….</a:t>
            </a:r>
          </a:p>
        </p:txBody>
      </p:sp>
      <p:sp>
        <p:nvSpPr>
          <p:cNvPr id="3" name="Content Placeholder 2">
            <a:extLst>
              <a:ext uri="{FF2B5EF4-FFF2-40B4-BE49-F238E27FC236}">
                <a16:creationId xmlns:a16="http://schemas.microsoft.com/office/drawing/2014/main" id="{593D0686-C92A-47FE-9CE4-97863074A937}"/>
              </a:ext>
            </a:extLst>
          </p:cNvPr>
          <p:cNvSpPr>
            <a:spLocks noGrp="1"/>
          </p:cNvSpPr>
          <p:nvPr>
            <p:ph idx="1"/>
          </p:nvPr>
        </p:nvSpPr>
        <p:spPr>
          <a:xfrm>
            <a:off x="285448" y="1377538"/>
            <a:ext cx="8596668" cy="4663824"/>
          </a:xfrm>
        </p:spPr>
        <p:txBody>
          <a:bodyPr>
            <a:noAutofit/>
          </a:bodyPr>
          <a:lstStyle/>
          <a:p>
            <a:pPr marL="0" indent="0">
              <a:buNone/>
            </a:pPr>
            <a:r>
              <a:rPr lang="en-GB" b="1" dirty="0">
                <a:latin typeface="HfW precursive" panose="00000500000000000000" pitchFamily="2" charset="0"/>
              </a:rPr>
              <a:t>Fairtrade bananas </a:t>
            </a:r>
          </a:p>
          <a:p>
            <a:pPr marL="0" indent="0">
              <a:buNone/>
            </a:pPr>
            <a:r>
              <a:rPr lang="en-GB" dirty="0">
                <a:latin typeface="HfW precursive" panose="00000500000000000000" pitchFamily="2" charset="0"/>
              </a:rPr>
              <a:t>These bananas were grown on a small banana farm, not a plantation – they’ve got the Fairtrade Mark, so we know the workers are paid fairly, and they use fewer pesticides than the plantation bananas </a:t>
            </a:r>
          </a:p>
          <a:p>
            <a:pPr marL="0" indent="0">
              <a:buNone/>
            </a:pPr>
            <a:endParaRPr lang="en-GB" dirty="0">
              <a:latin typeface="HfW precursive" panose="00000500000000000000" pitchFamily="2" charset="0"/>
            </a:endParaRPr>
          </a:p>
          <a:p>
            <a:pPr marL="0" indent="0">
              <a:buNone/>
            </a:pPr>
            <a:r>
              <a:rPr lang="en-GB" b="1" dirty="0">
                <a:latin typeface="HfW precursive" panose="00000500000000000000" pitchFamily="2" charset="0"/>
              </a:rPr>
              <a:t>Local veg</a:t>
            </a:r>
          </a:p>
          <a:p>
            <a:pPr marL="0" indent="0">
              <a:buNone/>
            </a:pPr>
            <a:r>
              <a:rPr lang="en-GB" dirty="0">
                <a:latin typeface="HfW precursive" panose="00000500000000000000" pitchFamily="2" charset="0"/>
              </a:rPr>
              <a:t>These have only travelled 30 miles instead of 3,000. Think of all the food miles, fuel and pollution that’s saved! Better still, why not grow your own vegetables at home or at school if you can? </a:t>
            </a:r>
          </a:p>
          <a:p>
            <a:pPr marL="0" indent="0">
              <a:buNone/>
            </a:pPr>
            <a:endParaRPr lang="en-GB" b="1" dirty="0">
              <a:latin typeface="HfW precursive" panose="00000500000000000000" pitchFamily="2" charset="0"/>
            </a:endParaRPr>
          </a:p>
          <a:p>
            <a:pPr marL="0" indent="0">
              <a:buNone/>
            </a:pPr>
            <a:r>
              <a:rPr lang="en-GB" b="1" dirty="0">
                <a:latin typeface="HfW precursive" panose="00000500000000000000" pitchFamily="2" charset="0"/>
              </a:rPr>
              <a:t>Biscuits and sweets with less plastic packaging </a:t>
            </a:r>
          </a:p>
          <a:p>
            <a:pPr marL="0" indent="0">
              <a:buNone/>
            </a:pPr>
            <a:r>
              <a:rPr lang="en-GB" dirty="0">
                <a:latin typeface="HfW precursive" panose="00000500000000000000" pitchFamily="2" charset="0"/>
              </a:rPr>
              <a:t>That’s much less to recycle – much better for the planet </a:t>
            </a:r>
          </a:p>
        </p:txBody>
      </p:sp>
      <p:pic>
        <p:nvPicPr>
          <p:cNvPr id="4" name="Picture 3">
            <a:extLst>
              <a:ext uri="{FF2B5EF4-FFF2-40B4-BE49-F238E27FC236}">
                <a16:creationId xmlns:a16="http://schemas.microsoft.com/office/drawing/2014/main" id="{DDFE95F2-4E4E-4A23-A216-BB0B3612B24A}"/>
              </a:ext>
            </a:extLst>
          </p:cNvPr>
          <p:cNvPicPr>
            <a:picLocks noChangeAspect="1"/>
          </p:cNvPicPr>
          <p:nvPr/>
        </p:nvPicPr>
        <p:blipFill>
          <a:blip r:embed="rId2"/>
          <a:stretch>
            <a:fillRect/>
          </a:stretch>
        </p:blipFill>
        <p:spPr>
          <a:xfrm>
            <a:off x="8665028" y="154378"/>
            <a:ext cx="2743201" cy="2743201"/>
          </a:xfrm>
          <a:prstGeom prst="rect">
            <a:avLst/>
          </a:prstGeom>
        </p:spPr>
      </p:pic>
      <p:pic>
        <p:nvPicPr>
          <p:cNvPr id="5" name="Picture 4">
            <a:extLst>
              <a:ext uri="{FF2B5EF4-FFF2-40B4-BE49-F238E27FC236}">
                <a16:creationId xmlns:a16="http://schemas.microsoft.com/office/drawing/2014/main" id="{98BC0616-0164-454D-B33A-D052243AA4B5}"/>
              </a:ext>
            </a:extLst>
          </p:cNvPr>
          <p:cNvPicPr>
            <a:picLocks noChangeAspect="1"/>
          </p:cNvPicPr>
          <p:nvPr/>
        </p:nvPicPr>
        <p:blipFill>
          <a:blip r:embed="rId3"/>
          <a:stretch>
            <a:fillRect/>
          </a:stretch>
        </p:blipFill>
        <p:spPr>
          <a:xfrm>
            <a:off x="9935688" y="2897579"/>
            <a:ext cx="2129642" cy="1461673"/>
          </a:xfrm>
          <a:prstGeom prst="rect">
            <a:avLst/>
          </a:prstGeom>
        </p:spPr>
      </p:pic>
      <p:pic>
        <p:nvPicPr>
          <p:cNvPr id="6" name="Picture 5">
            <a:extLst>
              <a:ext uri="{FF2B5EF4-FFF2-40B4-BE49-F238E27FC236}">
                <a16:creationId xmlns:a16="http://schemas.microsoft.com/office/drawing/2014/main" id="{87C67995-F23A-49DF-9FFC-2D7B1E88D8ED}"/>
              </a:ext>
            </a:extLst>
          </p:cNvPr>
          <p:cNvPicPr>
            <a:picLocks noChangeAspect="1"/>
          </p:cNvPicPr>
          <p:nvPr/>
        </p:nvPicPr>
        <p:blipFill>
          <a:blip r:embed="rId4"/>
          <a:stretch>
            <a:fillRect/>
          </a:stretch>
        </p:blipFill>
        <p:spPr>
          <a:xfrm>
            <a:off x="7277153" y="4612612"/>
            <a:ext cx="4503169" cy="2004378"/>
          </a:xfrm>
          <a:prstGeom prst="rect">
            <a:avLst/>
          </a:prstGeom>
        </p:spPr>
      </p:pic>
    </p:spTree>
    <p:extLst>
      <p:ext uri="{BB962C8B-B14F-4D97-AF65-F5344CB8AC3E}">
        <p14:creationId xmlns:p14="http://schemas.microsoft.com/office/powerpoint/2010/main" val="689870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7B5208-DF58-45BD-88D5-217214BD36AB}"/>
              </a:ext>
            </a:extLst>
          </p:cNvPr>
          <p:cNvSpPr>
            <a:spLocks noGrp="1"/>
          </p:cNvSpPr>
          <p:nvPr>
            <p:ph idx="1"/>
          </p:nvPr>
        </p:nvSpPr>
        <p:spPr>
          <a:xfrm>
            <a:off x="226072" y="848366"/>
            <a:ext cx="8596668" cy="6009634"/>
          </a:xfrm>
        </p:spPr>
        <p:txBody>
          <a:bodyPr/>
          <a:lstStyle/>
          <a:p>
            <a:pPr marL="0" indent="0">
              <a:buNone/>
            </a:pPr>
            <a:r>
              <a:rPr lang="en-GB" b="1" dirty="0">
                <a:latin typeface="HfW precursive" panose="00000500000000000000" pitchFamily="2" charset="0"/>
              </a:rPr>
              <a:t>Free-range eggs </a:t>
            </a:r>
          </a:p>
          <a:p>
            <a:pPr marL="0" indent="0">
              <a:buNone/>
            </a:pPr>
            <a:r>
              <a:rPr lang="en-GB" dirty="0">
                <a:latin typeface="HfW precursive" panose="00000500000000000000" pitchFamily="2" charset="0"/>
              </a:rPr>
              <a:t>Happy hens and healthier for everyone. Don’t forget you can put the eggbox on the compost heap and that’s a great way of recycling </a:t>
            </a:r>
          </a:p>
          <a:p>
            <a:pPr marL="0" indent="0">
              <a:buNone/>
            </a:pPr>
            <a:endParaRPr lang="en-GB" dirty="0">
              <a:latin typeface="HfW precursive" panose="00000500000000000000" pitchFamily="2" charset="0"/>
            </a:endParaRPr>
          </a:p>
          <a:p>
            <a:pPr marL="0" indent="0">
              <a:buNone/>
            </a:pPr>
            <a:r>
              <a:rPr lang="en-GB" b="1" dirty="0">
                <a:latin typeface="HfW precursive" panose="00000500000000000000" pitchFamily="2" charset="0"/>
              </a:rPr>
              <a:t>Local apple juice </a:t>
            </a:r>
          </a:p>
          <a:p>
            <a:pPr marL="0" indent="0">
              <a:buNone/>
            </a:pPr>
            <a:r>
              <a:rPr lang="en-GB" dirty="0">
                <a:latin typeface="HfW precursive" panose="00000500000000000000" pitchFamily="2" charset="0"/>
              </a:rPr>
              <a:t>This has been produced from apples grown in this part of England, where companies are checked so they don’t cause problems with the local water supply </a:t>
            </a:r>
          </a:p>
          <a:p>
            <a:pPr marL="0" indent="0">
              <a:buNone/>
            </a:pPr>
            <a:endParaRPr lang="en-GB" dirty="0">
              <a:latin typeface="HfW precursive" panose="00000500000000000000" pitchFamily="2" charset="0"/>
            </a:endParaRPr>
          </a:p>
          <a:p>
            <a:pPr marL="0" indent="0">
              <a:buNone/>
            </a:pPr>
            <a:r>
              <a:rPr lang="en-GB" b="1" dirty="0">
                <a:latin typeface="HfW precursive" panose="00000500000000000000" pitchFamily="2" charset="0"/>
              </a:rPr>
              <a:t>Large packet of organic raisins </a:t>
            </a:r>
          </a:p>
          <a:p>
            <a:pPr marL="0" indent="0">
              <a:buNone/>
            </a:pPr>
            <a:r>
              <a:rPr lang="en-GB" dirty="0">
                <a:latin typeface="HfW precursive" panose="00000500000000000000" pitchFamily="2" charset="0"/>
              </a:rPr>
              <a:t>Its easy to divide those up for lunch boxes – less waste and a healthy organic treat </a:t>
            </a:r>
          </a:p>
          <a:p>
            <a:pPr marL="0" indent="0">
              <a:buNone/>
            </a:pPr>
            <a:endParaRPr lang="en-GB" dirty="0">
              <a:latin typeface="HfW precursive" panose="00000500000000000000" pitchFamily="2" charset="0"/>
            </a:endParaRPr>
          </a:p>
          <a:p>
            <a:pPr marL="0" indent="0">
              <a:buNone/>
            </a:pPr>
            <a:r>
              <a:rPr lang="en-GB" dirty="0">
                <a:latin typeface="HfW precursive" panose="00000500000000000000" pitchFamily="2" charset="0"/>
              </a:rPr>
              <a:t>AND OF COURSE DON’T FORGET TO TAKE YOUR OWN SHOPPING BAG!!! </a:t>
            </a:r>
          </a:p>
          <a:p>
            <a:endParaRPr lang="en-GB" dirty="0"/>
          </a:p>
        </p:txBody>
      </p:sp>
      <p:pic>
        <p:nvPicPr>
          <p:cNvPr id="4" name="Picture 3">
            <a:extLst>
              <a:ext uri="{FF2B5EF4-FFF2-40B4-BE49-F238E27FC236}">
                <a16:creationId xmlns:a16="http://schemas.microsoft.com/office/drawing/2014/main" id="{DC9A22A7-8712-41A3-9586-7DA59C785321}"/>
              </a:ext>
            </a:extLst>
          </p:cNvPr>
          <p:cNvPicPr>
            <a:picLocks noChangeAspect="1"/>
          </p:cNvPicPr>
          <p:nvPr/>
        </p:nvPicPr>
        <p:blipFill>
          <a:blip r:embed="rId2"/>
          <a:stretch>
            <a:fillRect/>
          </a:stretch>
        </p:blipFill>
        <p:spPr>
          <a:xfrm>
            <a:off x="8502107" y="35586"/>
            <a:ext cx="1847850" cy="2466975"/>
          </a:xfrm>
          <a:prstGeom prst="rect">
            <a:avLst/>
          </a:prstGeom>
        </p:spPr>
      </p:pic>
      <p:pic>
        <p:nvPicPr>
          <p:cNvPr id="5" name="Picture 4">
            <a:extLst>
              <a:ext uri="{FF2B5EF4-FFF2-40B4-BE49-F238E27FC236}">
                <a16:creationId xmlns:a16="http://schemas.microsoft.com/office/drawing/2014/main" id="{9EB9AD19-5D3E-4CDA-B2EE-CE236A8C330C}"/>
              </a:ext>
            </a:extLst>
          </p:cNvPr>
          <p:cNvPicPr>
            <a:picLocks noChangeAspect="1"/>
          </p:cNvPicPr>
          <p:nvPr/>
        </p:nvPicPr>
        <p:blipFill>
          <a:blip r:embed="rId3"/>
          <a:stretch>
            <a:fillRect/>
          </a:stretch>
        </p:blipFill>
        <p:spPr>
          <a:xfrm>
            <a:off x="9317847" y="2606066"/>
            <a:ext cx="2619375" cy="1743075"/>
          </a:xfrm>
          <a:prstGeom prst="rect">
            <a:avLst/>
          </a:prstGeom>
        </p:spPr>
      </p:pic>
      <p:pic>
        <p:nvPicPr>
          <p:cNvPr id="6" name="Picture 5">
            <a:extLst>
              <a:ext uri="{FF2B5EF4-FFF2-40B4-BE49-F238E27FC236}">
                <a16:creationId xmlns:a16="http://schemas.microsoft.com/office/drawing/2014/main" id="{AAB4036D-AD95-4B5B-A84D-3AC8ADC2E883}"/>
              </a:ext>
            </a:extLst>
          </p:cNvPr>
          <p:cNvPicPr>
            <a:picLocks noChangeAspect="1"/>
          </p:cNvPicPr>
          <p:nvPr/>
        </p:nvPicPr>
        <p:blipFill>
          <a:blip r:embed="rId4"/>
          <a:stretch>
            <a:fillRect/>
          </a:stretch>
        </p:blipFill>
        <p:spPr>
          <a:xfrm>
            <a:off x="8822740" y="4666609"/>
            <a:ext cx="2152650" cy="1343025"/>
          </a:xfrm>
          <a:prstGeom prst="rect">
            <a:avLst/>
          </a:prstGeom>
        </p:spPr>
      </p:pic>
    </p:spTree>
    <p:extLst>
      <p:ext uri="{BB962C8B-B14F-4D97-AF65-F5344CB8AC3E}">
        <p14:creationId xmlns:p14="http://schemas.microsoft.com/office/powerpoint/2010/main" val="4026621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5F5CF-7605-4E11-A3C2-F7DFF550F378}"/>
              </a:ext>
            </a:extLst>
          </p:cNvPr>
          <p:cNvSpPr>
            <a:spLocks noGrp="1"/>
          </p:cNvSpPr>
          <p:nvPr>
            <p:ph type="title"/>
          </p:nvPr>
        </p:nvSpPr>
        <p:spPr>
          <a:xfrm>
            <a:off x="836360" y="413026"/>
            <a:ext cx="8596668" cy="1320800"/>
          </a:xfrm>
        </p:spPr>
        <p:txBody>
          <a:bodyPr>
            <a:noAutofit/>
          </a:bodyPr>
          <a:lstStyle/>
          <a:p>
            <a:pPr algn="ctr"/>
            <a:r>
              <a:rPr lang="en-US" sz="4800" dirty="0"/>
              <a:t>Over half term we talked about how you and your family could pledge to do </a:t>
            </a:r>
            <a:r>
              <a:rPr lang="en-US" sz="4800" b="1" dirty="0"/>
              <a:t>one</a:t>
            </a:r>
            <a:r>
              <a:rPr lang="en-US" sz="4800" dirty="0"/>
              <a:t> thing to try and be responsible consumers.</a:t>
            </a:r>
            <a:br>
              <a:rPr lang="en-US" sz="4800" dirty="0"/>
            </a:br>
            <a:r>
              <a:rPr lang="en-US" sz="4800" b="1" dirty="0"/>
              <a:t>How did you get on?  What did you do?</a:t>
            </a:r>
            <a:endParaRPr lang="en-GB" sz="4800" b="1" dirty="0"/>
          </a:p>
        </p:txBody>
      </p:sp>
      <p:sp>
        <p:nvSpPr>
          <p:cNvPr id="3" name="Content Placeholder 2">
            <a:extLst>
              <a:ext uri="{FF2B5EF4-FFF2-40B4-BE49-F238E27FC236}">
                <a16:creationId xmlns:a16="http://schemas.microsoft.com/office/drawing/2014/main" id="{11C1F698-7DA6-4D70-8348-5F1F393699A7}"/>
              </a:ext>
            </a:extLst>
          </p:cNvPr>
          <p:cNvSpPr>
            <a:spLocks noGrp="1"/>
          </p:cNvSpPr>
          <p:nvPr>
            <p:ph idx="1"/>
          </p:nvPr>
        </p:nvSpPr>
        <p:spPr/>
        <p:txBody>
          <a:bodyPr/>
          <a:lstStyle/>
          <a:p>
            <a:endParaRPr lang="en-US" dirty="0"/>
          </a:p>
          <a:p>
            <a:endParaRPr lang="en-GB" dirty="0"/>
          </a:p>
        </p:txBody>
      </p:sp>
    </p:spTree>
    <p:extLst>
      <p:ext uri="{BB962C8B-B14F-4D97-AF65-F5344CB8AC3E}">
        <p14:creationId xmlns:p14="http://schemas.microsoft.com/office/powerpoint/2010/main" val="2232974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banana packaging - Reddit - jigsaw153">
            <a:extLst>
              <a:ext uri="{FF2B5EF4-FFF2-40B4-BE49-F238E27FC236}">
                <a16:creationId xmlns:a16="http://schemas.microsoft.com/office/drawing/2014/main" id="{878BCF50-899F-4B1E-B653-43EB77C166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70827441-B404-4E84-956D-5FFA8AD9959F}"/>
              </a:ext>
            </a:extLst>
          </p:cNvPr>
          <p:cNvPicPr>
            <a:picLocks noChangeAspect="1"/>
          </p:cNvPicPr>
          <p:nvPr/>
        </p:nvPicPr>
        <p:blipFill>
          <a:blip r:embed="rId2"/>
          <a:stretch>
            <a:fillRect/>
          </a:stretch>
        </p:blipFill>
        <p:spPr>
          <a:xfrm>
            <a:off x="677333" y="1852550"/>
            <a:ext cx="2944509" cy="4395849"/>
          </a:xfrm>
          <a:prstGeom prst="rect">
            <a:avLst/>
          </a:prstGeom>
        </p:spPr>
      </p:pic>
      <p:sp>
        <p:nvSpPr>
          <p:cNvPr id="6" name="Title 5">
            <a:extLst>
              <a:ext uri="{FF2B5EF4-FFF2-40B4-BE49-F238E27FC236}">
                <a16:creationId xmlns:a16="http://schemas.microsoft.com/office/drawing/2014/main" id="{D41DE9A0-C972-4D20-B2E3-A29DDB350974}"/>
              </a:ext>
            </a:extLst>
          </p:cNvPr>
          <p:cNvSpPr>
            <a:spLocks noGrp="1"/>
          </p:cNvSpPr>
          <p:nvPr>
            <p:ph type="title"/>
          </p:nvPr>
        </p:nvSpPr>
        <p:spPr>
          <a:xfrm>
            <a:off x="142945" y="211349"/>
            <a:ext cx="9772952" cy="1320800"/>
          </a:xfrm>
        </p:spPr>
        <p:txBody>
          <a:bodyPr>
            <a:normAutofit/>
          </a:bodyPr>
          <a:lstStyle/>
          <a:p>
            <a:r>
              <a:rPr lang="en-GB" sz="2400" dirty="0"/>
              <a:t>Let’s compare your shopping choices and see what a difference small changes to our choices make!</a:t>
            </a:r>
          </a:p>
        </p:txBody>
      </p:sp>
      <p:pic>
        <p:nvPicPr>
          <p:cNvPr id="7" name="Picture 6">
            <a:extLst>
              <a:ext uri="{FF2B5EF4-FFF2-40B4-BE49-F238E27FC236}">
                <a16:creationId xmlns:a16="http://schemas.microsoft.com/office/drawing/2014/main" id="{4400CAFC-7D20-420D-83CC-8291EF5A22C0}"/>
              </a:ext>
            </a:extLst>
          </p:cNvPr>
          <p:cNvPicPr>
            <a:picLocks noChangeAspect="1"/>
          </p:cNvPicPr>
          <p:nvPr/>
        </p:nvPicPr>
        <p:blipFill>
          <a:blip r:embed="rId3"/>
          <a:stretch>
            <a:fillRect/>
          </a:stretch>
        </p:blipFill>
        <p:spPr>
          <a:xfrm>
            <a:off x="3864479" y="1528269"/>
            <a:ext cx="4439304" cy="2746833"/>
          </a:xfrm>
          <a:prstGeom prst="rect">
            <a:avLst/>
          </a:prstGeom>
        </p:spPr>
      </p:pic>
      <p:pic>
        <p:nvPicPr>
          <p:cNvPr id="9" name="Picture 8">
            <a:extLst>
              <a:ext uri="{FF2B5EF4-FFF2-40B4-BE49-F238E27FC236}">
                <a16:creationId xmlns:a16="http://schemas.microsoft.com/office/drawing/2014/main" id="{D5B616D3-E598-4CAE-9659-65C60461E8AC}"/>
              </a:ext>
            </a:extLst>
          </p:cNvPr>
          <p:cNvPicPr>
            <a:picLocks noChangeAspect="1"/>
          </p:cNvPicPr>
          <p:nvPr/>
        </p:nvPicPr>
        <p:blipFill>
          <a:blip r:embed="rId4"/>
          <a:stretch>
            <a:fillRect/>
          </a:stretch>
        </p:blipFill>
        <p:spPr>
          <a:xfrm>
            <a:off x="8713845" y="4173897"/>
            <a:ext cx="2143125" cy="2143125"/>
          </a:xfrm>
          <a:prstGeom prst="rect">
            <a:avLst/>
          </a:prstGeom>
        </p:spPr>
      </p:pic>
      <p:pic>
        <p:nvPicPr>
          <p:cNvPr id="10" name="Picture 9">
            <a:extLst>
              <a:ext uri="{FF2B5EF4-FFF2-40B4-BE49-F238E27FC236}">
                <a16:creationId xmlns:a16="http://schemas.microsoft.com/office/drawing/2014/main" id="{113DDE87-9D9A-40A0-A406-4A1D88E7038A}"/>
              </a:ext>
            </a:extLst>
          </p:cNvPr>
          <p:cNvPicPr>
            <a:picLocks noChangeAspect="1"/>
          </p:cNvPicPr>
          <p:nvPr/>
        </p:nvPicPr>
        <p:blipFill>
          <a:blip r:embed="rId5"/>
          <a:stretch>
            <a:fillRect/>
          </a:stretch>
        </p:blipFill>
        <p:spPr>
          <a:xfrm>
            <a:off x="3668626" y="3954611"/>
            <a:ext cx="5267696" cy="2440699"/>
          </a:xfrm>
          <a:prstGeom prst="rect">
            <a:avLst/>
          </a:prstGeom>
        </p:spPr>
      </p:pic>
      <p:pic>
        <p:nvPicPr>
          <p:cNvPr id="11" name="Picture 10">
            <a:extLst>
              <a:ext uri="{FF2B5EF4-FFF2-40B4-BE49-F238E27FC236}">
                <a16:creationId xmlns:a16="http://schemas.microsoft.com/office/drawing/2014/main" id="{EC43C854-77D6-46D8-ADCF-0B87CABF3A8B}"/>
              </a:ext>
            </a:extLst>
          </p:cNvPr>
          <p:cNvPicPr>
            <a:picLocks noChangeAspect="1"/>
          </p:cNvPicPr>
          <p:nvPr/>
        </p:nvPicPr>
        <p:blipFill>
          <a:blip r:embed="rId6"/>
          <a:stretch>
            <a:fillRect/>
          </a:stretch>
        </p:blipFill>
        <p:spPr>
          <a:xfrm>
            <a:off x="8327522" y="1532149"/>
            <a:ext cx="3588767" cy="2392511"/>
          </a:xfrm>
          <a:prstGeom prst="rect">
            <a:avLst/>
          </a:prstGeom>
        </p:spPr>
      </p:pic>
      <p:sp>
        <p:nvSpPr>
          <p:cNvPr id="12" name="Rectangle 11">
            <a:extLst>
              <a:ext uri="{FF2B5EF4-FFF2-40B4-BE49-F238E27FC236}">
                <a16:creationId xmlns:a16="http://schemas.microsoft.com/office/drawing/2014/main" id="{24A1BE7C-615D-4F21-8C8E-D6DCD65AF4FC}"/>
              </a:ext>
            </a:extLst>
          </p:cNvPr>
          <p:cNvSpPr/>
          <p:nvPr/>
        </p:nvSpPr>
        <p:spPr>
          <a:xfrm>
            <a:off x="744196" y="1483218"/>
            <a:ext cx="2448106" cy="369332"/>
          </a:xfrm>
          <a:prstGeom prst="rect">
            <a:avLst/>
          </a:prstGeom>
        </p:spPr>
        <p:txBody>
          <a:bodyPr wrap="none">
            <a:spAutoFit/>
          </a:bodyPr>
          <a:lstStyle/>
          <a:p>
            <a:r>
              <a:rPr lang="en-GB" dirty="0">
                <a:latin typeface="HfW precursive" panose="00000500000000000000" pitchFamily="2" charset="0"/>
              </a:rPr>
              <a:t>Plantation bananas</a:t>
            </a:r>
          </a:p>
        </p:txBody>
      </p:sp>
      <p:sp>
        <p:nvSpPr>
          <p:cNvPr id="13" name="Rectangle 12">
            <a:extLst>
              <a:ext uri="{FF2B5EF4-FFF2-40B4-BE49-F238E27FC236}">
                <a16:creationId xmlns:a16="http://schemas.microsoft.com/office/drawing/2014/main" id="{82EC8527-D5EA-4D52-952A-C77BB21AC4B8}"/>
              </a:ext>
            </a:extLst>
          </p:cNvPr>
          <p:cNvSpPr/>
          <p:nvPr/>
        </p:nvSpPr>
        <p:spPr>
          <a:xfrm>
            <a:off x="3778422" y="1158937"/>
            <a:ext cx="2513830" cy="369332"/>
          </a:xfrm>
          <a:prstGeom prst="rect">
            <a:avLst/>
          </a:prstGeom>
        </p:spPr>
        <p:txBody>
          <a:bodyPr wrap="none">
            <a:spAutoFit/>
          </a:bodyPr>
          <a:lstStyle/>
          <a:p>
            <a:r>
              <a:rPr lang="en-GB" dirty="0">
                <a:latin typeface="HfW precursive" panose="00000500000000000000" pitchFamily="2" charset="0"/>
              </a:rPr>
              <a:t>Imported vegetables</a:t>
            </a:r>
          </a:p>
        </p:txBody>
      </p:sp>
      <p:sp>
        <p:nvSpPr>
          <p:cNvPr id="14" name="Rectangle 13">
            <a:extLst>
              <a:ext uri="{FF2B5EF4-FFF2-40B4-BE49-F238E27FC236}">
                <a16:creationId xmlns:a16="http://schemas.microsoft.com/office/drawing/2014/main" id="{71B3E603-36E0-40D9-9562-918B5428151E}"/>
              </a:ext>
            </a:extLst>
          </p:cNvPr>
          <p:cNvSpPr/>
          <p:nvPr/>
        </p:nvSpPr>
        <p:spPr>
          <a:xfrm>
            <a:off x="4066598" y="6248399"/>
            <a:ext cx="2491259" cy="369332"/>
          </a:xfrm>
          <a:prstGeom prst="rect">
            <a:avLst/>
          </a:prstGeom>
        </p:spPr>
        <p:txBody>
          <a:bodyPr wrap="none">
            <a:spAutoFit/>
          </a:bodyPr>
          <a:lstStyle/>
          <a:p>
            <a:r>
              <a:rPr lang="en-GB" dirty="0">
                <a:latin typeface="HfW precursive" panose="00000500000000000000" pitchFamily="2" charset="0"/>
              </a:rPr>
              <a:t>Biscuits and sweets</a:t>
            </a:r>
          </a:p>
        </p:txBody>
      </p:sp>
      <p:sp>
        <p:nvSpPr>
          <p:cNvPr id="15" name="Rectangle 14">
            <a:extLst>
              <a:ext uri="{FF2B5EF4-FFF2-40B4-BE49-F238E27FC236}">
                <a16:creationId xmlns:a16="http://schemas.microsoft.com/office/drawing/2014/main" id="{62FF2075-28E6-4442-ABD4-33000C808B2E}"/>
              </a:ext>
            </a:extLst>
          </p:cNvPr>
          <p:cNvSpPr/>
          <p:nvPr/>
        </p:nvSpPr>
        <p:spPr>
          <a:xfrm>
            <a:off x="9924449" y="6381593"/>
            <a:ext cx="1423788" cy="369332"/>
          </a:xfrm>
          <a:prstGeom prst="rect">
            <a:avLst/>
          </a:prstGeom>
        </p:spPr>
        <p:txBody>
          <a:bodyPr wrap="none">
            <a:spAutoFit/>
          </a:bodyPr>
          <a:lstStyle/>
          <a:p>
            <a:r>
              <a:rPr lang="en-GB" dirty="0">
                <a:latin typeface="HfW precursive" panose="00000500000000000000" pitchFamily="2" charset="0"/>
              </a:rPr>
              <a:t>Coca Cola </a:t>
            </a:r>
            <a:endParaRPr lang="en-GB" dirty="0"/>
          </a:p>
        </p:txBody>
      </p:sp>
      <p:sp>
        <p:nvSpPr>
          <p:cNvPr id="16" name="Rectangle 15">
            <a:extLst>
              <a:ext uri="{FF2B5EF4-FFF2-40B4-BE49-F238E27FC236}">
                <a16:creationId xmlns:a16="http://schemas.microsoft.com/office/drawing/2014/main" id="{B57CDD90-3850-414A-9D0B-A479006FF574}"/>
              </a:ext>
            </a:extLst>
          </p:cNvPr>
          <p:cNvSpPr/>
          <p:nvPr/>
        </p:nvSpPr>
        <p:spPr>
          <a:xfrm>
            <a:off x="8708796" y="1053174"/>
            <a:ext cx="2639441" cy="369332"/>
          </a:xfrm>
          <a:prstGeom prst="rect">
            <a:avLst/>
          </a:prstGeom>
        </p:spPr>
        <p:txBody>
          <a:bodyPr wrap="none">
            <a:spAutoFit/>
          </a:bodyPr>
          <a:lstStyle/>
          <a:p>
            <a:r>
              <a:rPr lang="en-GB" dirty="0">
                <a:latin typeface="HfW precursive" panose="00000500000000000000" pitchFamily="2" charset="0"/>
              </a:rPr>
              <a:t>Factory farmed eggs</a:t>
            </a:r>
            <a:endParaRPr lang="en-GB" dirty="0"/>
          </a:p>
        </p:txBody>
      </p:sp>
    </p:spTree>
    <p:extLst>
      <p:ext uri="{BB962C8B-B14F-4D97-AF65-F5344CB8AC3E}">
        <p14:creationId xmlns:p14="http://schemas.microsoft.com/office/powerpoint/2010/main" val="1408458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956777-1DE1-486A-896F-2CCEADCE20A2}"/>
              </a:ext>
            </a:extLst>
          </p:cNvPr>
          <p:cNvPicPr>
            <a:picLocks noChangeAspect="1"/>
          </p:cNvPicPr>
          <p:nvPr/>
        </p:nvPicPr>
        <p:blipFill>
          <a:blip r:embed="rId2"/>
          <a:stretch>
            <a:fillRect/>
          </a:stretch>
        </p:blipFill>
        <p:spPr>
          <a:xfrm>
            <a:off x="356700" y="266240"/>
            <a:ext cx="3514656" cy="6247479"/>
          </a:xfrm>
          <a:prstGeom prst="rect">
            <a:avLst/>
          </a:prstGeom>
        </p:spPr>
      </p:pic>
      <p:sp>
        <p:nvSpPr>
          <p:cNvPr id="5" name="TextBox 4">
            <a:extLst>
              <a:ext uri="{FF2B5EF4-FFF2-40B4-BE49-F238E27FC236}">
                <a16:creationId xmlns:a16="http://schemas.microsoft.com/office/drawing/2014/main" id="{75B7822E-0A13-4495-BC84-CF8634ADBAB9}"/>
              </a:ext>
            </a:extLst>
          </p:cNvPr>
          <p:cNvSpPr txBox="1"/>
          <p:nvPr/>
        </p:nvSpPr>
        <p:spPr>
          <a:xfrm>
            <a:off x="4286992" y="605642"/>
            <a:ext cx="5581403" cy="4154984"/>
          </a:xfrm>
          <a:prstGeom prst="rect">
            <a:avLst/>
          </a:prstGeom>
          <a:noFill/>
        </p:spPr>
        <p:txBody>
          <a:bodyPr wrap="square" rtlCol="0">
            <a:spAutoFit/>
          </a:bodyPr>
          <a:lstStyle/>
          <a:p>
            <a:r>
              <a:rPr lang="en-GB" sz="2400" dirty="0">
                <a:latin typeface="HfW precursive" panose="00000500000000000000" pitchFamily="2" charset="0"/>
              </a:rPr>
              <a:t>Plantation bananas</a:t>
            </a:r>
          </a:p>
          <a:p>
            <a:endParaRPr lang="en-GB" sz="2400" dirty="0">
              <a:latin typeface="HfW precursive" panose="00000500000000000000" pitchFamily="2" charset="0"/>
            </a:endParaRPr>
          </a:p>
          <a:p>
            <a:r>
              <a:rPr lang="en-GB" sz="2400" dirty="0">
                <a:latin typeface="HfW precursive" panose="00000500000000000000" pitchFamily="2" charset="0"/>
              </a:rPr>
              <a:t>Grown on a plantation, mass produced using lots of pesticides to kill the bugs which like bananas. Workers’ homes get sprayed with pesticides too – from the air. Many workers get sick from handling bananas soaked in pesticides.  Sold in 2 layers of plastic packaging.</a:t>
            </a:r>
          </a:p>
        </p:txBody>
      </p:sp>
    </p:spTree>
    <p:extLst>
      <p:ext uri="{BB962C8B-B14F-4D97-AF65-F5344CB8AC3E}">
        <p14:creationId xmlns:p14="http://schemas.microsoft.com/office/powerpoint/2010/main" val="3647508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31A8B0-F080-4FB4-95AE-3EBFE754BE53}"/>
              </a:ext>
            </a:extLst>
          </p:cNvPr>
          <p:cNvPicPr>
            <a:picLocks noChangeAspect="1"/>
          </p:cNvPicPr>
          <p:nvPr/>
        </p:nvPicPr>
        <p:blipFill>
          <a:blip r:embed="rId2"/>
          <a:stretch>
            <a:fillRect/>
          </a:stretch>
        </p:blipFill>
        <p:spPr>
          <a:xfrm>
            <a:off x="524583" y="432495"/>
            <a:ext cx="4439304" cy="3264596"/>
          </a:xfrm>
          <a:prstGeom prst="rect">
            <a:avLst/>
          </a:prstGeom>
        </p:spPr>
      </p:pic>
      <p:sp>
        <p:nvSpPr>
          <p:cNvPr id="5" name="Rectangle 4">
            <a:extLst>
              <a:ext uri="{FF2B5EF4-FFF2-40B4-BE49-F238E27FC236}">
                <a16:creationId xmlns:a16="http://schemas.microsoft.com/office/drawing/2014/main" id="{01EE235A-71F3-442D-9ADC-7F7BDF0120F6}"/>
              </a:ext>
            </a:extLst>
          </p:cNvPr>
          <p:cNvSpPr/>
          <p:nvPr/>
        </p:nvSpPr>
        <p:spPr>
          <a:xfrm>
            <a:off x="5221185" y="864464"/>
            <a:ext cx="4195947" cy="3970318"/>
          </a:xfrm>
          <a:prstGeom prst="rect">
            <a:avLst/>
          </a:prstGeom>
        </p:spPr>
        <p:txBody>
          <a:bodyPr wrap="square">
            <a:spAutoFit/>
          </a:bodyPr>
          <a:lstStyle/>
          <a:p>
            <a:r>
              <a:rPr lang="en-GB" sz="2800" dirty="0">
                <a:latin typeface="HfW precursive" panose="00000500000000000000" pitchFamily="2" charset="0"/>
              </a:rPr>
              <a:t>Imported vegetables</a:t>
            </a:r>
          </a:p>
          <a:p>
            <a:endParaRPr lang="en-GB" sz="2800" dirty="0">
              <a:latin typeface="HfW precursive" panose="00000500000000000000" pitchFamily="2" charset="0"/>
            </a:endParaRPr>
          </a:p>
          <a:p>
            <a:r>
              <a:rPr lang="en-GB" sz="2800" dirty="0">
                <a:latin typeface="HfW precursive" panose="00000500000000000000" pitchFamily="2" charset="0"/>
              </a:rPr>
              <a:t>Arrived in UK by air! Think how much pollution planes cause and the effect that they have on global warming –too many food miles</a:t>
            </a:r>
          </a:p>
        </p:txBody>
      </p:sp>
      <p:pic>
        <p:nvPicPr>
          <p:cNvPr id="6" name="Picture 5">
            <a:extLst>
              <a:ext uri="{FF2B5EF4-FFF2-40B4-BE49-F238E27FC236}">
                <a16:creationId xmlns:a16="http://schemas.microsoft.com/office/drawing/2014/main" id="{BAE56314-9AB1-4249-8A25-0E57FE6ECBC2}"/>
              </a:ext>
            </a:extLst>
          </p:cNvPr>
          <p:cNvPicPr>
            <a:picLocks noChangeAspect="1"/>
          </p:cNvPicPr>
          <p:nvPr/>
        </p:nvPicPr>
        <p:blipFill>
          <a:blip r:embed="rId3"/>
          <a:stretch>
            <a:fillRect/>
          </a:stretch>
        </p:blipFill>
        <p:spPr>
          <a:xfrm>
            <a:off x="524583" y="3301803"/>
            <a:ext cx="4783687" cy="790575"/>
          </a:xfrm>
          <a:prstGeom prst="rect">
            <a:avLst/>
          </a:prstGeom>
        </p:spPr>
      </p:pic>
    </p:spTree>
    <p:extLst>
      <p:ext uri="{BB962C8B-B14F-4D97-AF65-F5344CB8AC3E}">
        <p14:creationId xmlns:p14="http://schemas.microsoft.com/office/powerpoint/2010/main" val="2379790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6F0571-EE47-4DA9-8A49-2DD1169C7BE0}"/>
              </a:ext>
            </a:extLst>
          </p:cNvPr>
          <p:cNvSpPr/>
          <p:nvPr/>
        </p:nvSpPr>
        <p:spPr>
          <a:xfrm>
            <a:off x="5617028" y="618166"/>
            <a:ext cx="3610098" cy="4524315"/>
          </a:xfrm>
          <a:prstGeom prst="rect">
            <a:avLst/>
          </a:prstGeom>
        </p:spPr>
        <p:txBody>
          <a:bodyPr wrap="square">
            <a:spAutoFit/>
          </a:bodyPr>
          <a:lstStyle/>
          <a:p>
            <a:r>
              <a:rPr lang="en-GB" sz="2400" dirty="0">
                <a:latin typeface="HfW precursive" panose="00000500000000000000" pitchFamily="2" charset="0"/>
              </a:rPr>
              <a:t>Biscuits and sweets</a:t>
            </a:r>
          </a:p>
          <a:p>
            <a:endParaRPr lang="en-GB" sz="2400" dirty="0">
              <a:latin typeface="HfW precursive" panose="00000500000000000000" pitchFamily="2" charset="0"/>
            </a:endParaRPr>
          </a:p>
          <a:p>
            <a:r>
              <a:rPr lang="en-GB" sz="2400" dirty="0">
                <a:latin typeface="HfW precursive" panose="00000500000000000000" pitchFamily="2" charset="0"/>
              </a:rPr>
              <a:t>Look at all the packaging! There’s layers of it on biscuits and sweets – if it gets thrown out with the rubbish it’ll get put in a hole in the ground and take hundreds of years to rot away</a:t>
            </a:r>
          </a:p>
        </p:txBody>
      </p:sp>
      <p:pic>
        <p:nvPicPr>
          <p:cNvPr id="6" name="Picture 5">
            <a:extLst>
              <a:ext uri="{FF2B5EF4-FFF2-40B4-BE49-F238E27FC236}">
                <a16:creationId xmlns:a16="http://schemas.microsoft.com/office/drawing/2014/main" id="{6B48E13B-A27C-4D02-814D-5D4896E6EE7C}"/>
              </a:ext>
            </a:extLst>
          </p:cNvPr>
          <p:cNvPicPr>
            <a:picLocks noChangeAspect="1"/>
          </p:cNvPicPr>
          <p:nvPr/>
        </p:nvPicPr>
        <p:blipFill>
          <a:blip r:embed="rId2"/>
          <a:stretch>
            <a:fillRect/>
          </a:stretch>
        </p:blipFill>
        <p:spPr>
          <a:xfrm>
            <a:off x="381000" y="781050"/>
            <a:ext cx="5152901" cy="4361431"/>
          </a:xfrm>
          <a:prstGeom prst="rect">
            <a:avLst/>
          </a:prstGeom>
        </p:spPr>
      </p:pic>
    </p:spTree>
    <p:extLst>
      <p:ext uri="{BB962C8B-B14F-4D97-AF65-F5344CB8AC3E}">
        <p14:creationId xmlns:p14="http://schemas.microsoft.com/office/powerpoint/2010/main" val="490025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512D8CA-8D7F-4C8C-8DE8-32C61C83E383}"/>
              </a:ext>
            </a:extLst>
          </p:cNvPr>
          <p:cNvPicPr>
            <a:picLocks noGrp="1" noChangeAspect="1"/>
          </p:cNvPicPr>
          <p:nvPr>
            <p:ph idx="1"/>
          </p:nvPr>
        </p:nvPicPr>
        <p:blipFill>
          <a:blip r:embed="rId2"/>
          <a:stretch>
            <a:fillRect/>
          </a:stretch>
        </p:blipFill>
        <p:spPr>
          <a:xfrm>
            <a:off x="209804" y="670167"/>
            <a:ext cx="3839682" cy="3828773"/>
          </a:xfrm>
          <a:prstGeom prst="rect">
            <a:avLst/>
          </a:prstGeom>
        </p:spPr>
      </p:pic>
      <p:sp>
        <p:nvSpPr>
          <p:cNvPr id="5" name="Rectangle 4">
            <a:extLst>
              <a:ext uri="{FF2B5EF4-FFF2-40B4-BE49-F238E27FC236}">
                <a16:creationId xmlns:a16="http://schemas.microsoft.com/office/drawing/2014/main" id="{1EF2960D-3257-41D3-9137-35A0D0839057}"/>
              </a:ext>
            </a:extLst>
          </p:cNvPr>
          <p:cNvSpPr/>
          <p:nvPr/>
        </p:nvSpPr>
        <p:spPr>
          <a:xfrm>
            <a:off x="3819896" y="843677"/>
            <a:ext cx="5407231" cy="4893647"/>
          </a:xfrm>
          <a:prstGeom prst="rect">
            <a:avLst/>
          </a:prstGeom>
        </p:spPr>
        <p:txBody>
          <a:bodyPr wrap="square">
            <a:spAutoFit/>
          </a:bodyPr>
          <a:lstStyle/>
          <a:p>
            <a:r>
              <a:rPr lang="en-GB" sz="2400" dirty="0">
                <a:latin typeface="HfW precursive" panose="00000500000000000000" pitchFamily="2" charset="0"/>
              </a:rPr>
              <a:t>Coca Cola is made all over the world. In countries like India local people are running out of water! Wells used by local people are running dry because the company are using the water to make the coke </a:t>
            </a:r>
          </a:p>
          <a:p>
            <a:endParaRPr lang="en-GB" sz="2400" dirty="0">
              <a:latin typeface="HfW precursive" panose="00000500000000000000" pitchFamily="2" charset="0"/>
            </a:endParaRPr>
          </a:p>
          <a:p>
            <a:r>
              <a:rPr lang="en-GB" sz="2400" dirty="0">
                <a:latin typeface="HfW precursive" panose="00000500000000000000" pitchFamily="2" charset="0"/>
              </a:rPr>
              <a:t>What would you think if children here didn’t have enough clean water because it was being used by a Coca Cola factory? Would you be happy?</a:t>
            </a:r>
          </a:p>
        </p:txBody>
      </p:sp>
    </p:spTree>
    <p:extLst>
      <p:ext uri="{BB962C8B-B14F-4D97-AF65-F5344CB8AC3E}">
        <p14:creationId xmlns:p14="http://schemas.microsoft.com/office/powerpoint/2010/main" val="529283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C59185-1E5A-4039-ABD1-0A8501E79D28}"/>
              </a:ext>
            </a:extLst>
          </p:cNvPr>
          <p:cNvPicPr>
            <a:picLocks noChangeAspect="1"/>
          </p:cNvPicPr>
          <p:nvPr/>
        </p:nvPicPr>
        <p:blipFill>
          <a:blip r:embed="rId2"/>
          <a:stretch>
            <a:fillRect/>
          </a:stretch>
        </p:blipFill>
        <p:spPr>
          <a:xfrm>
            <a:off x="726099" y="1993525"/>
            <a:ext cx="3590855" cy="2395936"/>
          </a:xfrm>
          <a:prstGeom prst="rect">
            <a:avLst/>
          </a:prstGeom>
        </p:spPr>
      </p:pic>
      <p:sp>
        <p:nvSpPr>
          <p:cNvPr id="8" name="Rectangle 7">
            <a:extLst>
              <a:ext uri="{FF2B5EF4-FFF2-40B4-BE49-F238E27FC236}">
                <a16:creationId xmlns:a16="http://schemas.microsoft.com/office/drawing/2014/main" id="{788C2031-416A-4B8D-9C64-9B7EB208E081}"/>
              </a:ext>
            </a:extLst>
          </p:cNvPr>
          <p:cNvSpPr/>
          <p:nvPr/>
        </p:nvSpPr>
        <p:spPr>
          <a:xfrm>
            <a:off x="4708296" y="582067"/>
            <a:ext cx="5421357" cy="5693866"/>
          </a:xfrm>
          <a:prstGeom prst="rect">
            <a:avLst/>
          </a:prstGeom>
        </p:spPr>
        <p:txBody>
          <a:bodyPr wrap="square">
            <a:spAutoFit/>
          </a:bodyPr>
          <a:lstStyle/>
          <a:p>
            <a:r>
              <a:rPr lang="en-GB" sz="2800" dirty="0">
                <a:latin typeface="HfW precursive" panose="00000500000000000000" pitchFamily="2" charset="0"/>
              </a:rPr>
              <a:t>Factory farmed eggs </a:t>
            </a:r>
          </a:p>
          <a:p>
            <a:endParaRPr lang="en-GB" sz="2800" dirty="0">
              <a:latin typeface="HfW precursive" panose="00000500000000000000" pitchFamily="2" charset="0"/>
            </a:endParaRPr>
          </a:p>
          <a:p>
            <a:r>
              <a:rPr lang="en-GB" sz="2800" dirty="0">
                <a:latin typeface="HfW precursive" panose="00000500000000000000" pitchFamily="2" charset="0"/>
              </a:rPr>
              <a:t>•	 The hens who laid these are kept in small cages where they can hardly move – factory </a:t>
            </a:r>
          </a:p>
          <a:p>
            <a:r>
              <a:rPr lang="en-GB" sz="2800" dirty="0">
                <a:latin typeface="HfW precursive" panose="00000500000000000000" pitchFamily="2" charset="0"/>
              </a:rPr>
              <a:t>farming uses lots of antibiotics to try to keep the birds and other animals healthy but this </a:t>
            </a:r>
          </a:p>
          <a:p>
            <a:r>
              <a:rPr lang="en-GB" sz="2800" dirty="0">
                <a:latin typeface="HfW precursive" panose="00000500000000000000" pitchFamily="2" charset="0"/>
              </a:rPr>
              <a:t>can be unhealthy for you. They’re often fed on waste products too</a:t>
            </a:r>
          </a:p>
        </p:txBody>
      </p:sp>
    </p:spTree>
    <p:extLst>
      <p:ext uri="{BB962C8B-B14F-4D97-AF65-F5344CB8AC3E}">
        <p14:creationId xmlns:p14="http://schemas.microsoft.com/office/powerpoint/2010/main" val="2846367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banana packaging - Reddit - jigsaw153">
            <a:extLst>
              <a:ext uri="{FF2B5EF4-FFF2-40B4-BE49-F238E27FC236}">
                <a16:creationId xmlns:a16="http://schemas.microsoft.com/office/drawing/2014/main" id="{878BCF50-899F-4B1E-B653-43EB77C166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70827441-B404-4E84-956D-5FFA8AD9959F}"/>
              </a:ext>
            </a:extLst>
          </p:cNvPr>
          <p:cNvPicPr>
            <a:picLocks noChangeAspect="1"/>
          </p:cNvPicPr>
          <p:nvPr/>
        </p:nvPicPr>
        <p:blipFill>
          <a:blip r:embed="rId2"/>
          <a:stretch>
            <a:fillRect/>
          </a:stretch>
        </p:blipFill>
        <p:spPr>
          <a:xfrm>
            <a:off x="677333" y="1852550"/>
            <a:ext cx="2944509" cy="4395849"/>
          </a:xfrm>
          <a:prstGeom prst="rect">
            <a:avLst/>
          </a:prstGeom>
        </p:spPr>
      </p:pic>
      <p:sp>
        <p:nvSpPr>
          <p:cNvPr id="6" name="Title 5">
            <a:extLst>
              <a:ext uri="{FF2B5EF4-FFF2-40B4-BE49-F238E27FC236}">
                <a16:creationId xmlns:a16="http://schemas.microsoft.com/office/drawing/2014/main" id="{D41DE9A0-C972-4D20-B2E3-A29DDB350974}"/>
              </a:ext>
            </a:extLst>
          </p:cNvPr>
          <p:cNvSpPr>
            <a:spLocks noGrp="1"/>
          </p:cNvSpPr>
          <p:nvPr>
            <p:ph type="title"/>
          </p:nvPr>
        </p:nvSpPr>
        <p:spPr>
          <a:xfrm>
            <a:off x="142945" y="211349"/>
            <a:ext cx="9772952" cy="1320800"/>
          </a:xfrm>
        </p:spPr>
        <p:txBody>
          <a:bodyPr>
            <a:normAutofit/>
          </a:bodyPr>
          <a:lstStyle/>
          <a:p>
            <a:r>
              <a:rPr lang="en-GB" sz="4800" dirty="0"/>
              <a:t>Can you think of any alternatives?</a:t>
            </a:r>
          </a:p>
        </p:txBody>
      </p:sp>
      <p:pic>
        <p:nvPicPr>
          <p:cNvPr id="7" name="Picture 6">
            <a:extLst>
              <a:ext uri="{FF2B5EF4-FFF2-40B4-BE49-F238E27FC236}">
                <a16:creationId xmlns:a16="http://schemas.microsoft.com/office/drawing/2014/main" id="{4400CAFC-7D20-420D-83CC-8291EF5A22C0}"/>
              </a:ext>
            </a:extLst>
          </p:cNvPr>
          <p:cNvPicPr>
            <a:picLocks noChangeAspect="1"/>
          </p:cNvPicPr>
          <p:nvPr/>
        </p:nvPicPr>
        <p:blipFill>
          <a:blip r:embed="rId3"/>
          <a:stretch>
            <a:fillRect/>
          </a:stretch>
        </p:blipFill>
        <p:spPr>
          <a:xfrm>
            <a:off x="3864479" y="1528269"/>
            <a:ext cx="4439304" cy="2746833"/>
          </a:xfrm>
          <a:prstGeom prst="rect">
            <a:avLst/>
          </a:prstGeom>
        </p:spPr>
      </p:pic>
      <p:pic>
        <p:nvPicPr>
          <p:cNvPr id="9" name="Picture 8">
            <a:extLst>
              <a:ext uri="{FF2B5EF4-FFF2-40B4-BE49-F238E27FC236}">
                <a16:creationId xmlns:a16="http://schemas.microsoft.com/office/drawing/2014/main" id="{D5B616D3-E598-4CAE-9659-65C60461E8AC}"/>
              </a:ext>
            </a:extLst>
          </p:cNvPr>
          <p:cNvPicPr>
            <a:picLocks noChangeAspect="1"/>
          </p:cNvPicPr>
          <p:nvPr/>
        </p:nvPicPr>
        <p:blipFill>
          <a:blip r:embed="rId4"/>
          <a:stretch>
            <a:fillRect/>
          </a:stretch>
        </p:blipFill>
        <p:spPr>
          <a:xfrm>
            <a:off x="9915897" y="3954611"/>
            <a:ext cx="2143125" cy="2143125"/>
          </a:xfrm>
          <a:prstGeom prst="rect">
            <a:avLst/>
          </a:prstGeom>
        </p:spPr>
      </p:pic>
      <p:pic>
        <p:nvPicPr>
          <p:cNvPr id="10" name="Picture 9">
            <a:extLst>
              <a:ext uri="{FF2B5EF4-FFF2-40B4-BE49-F238E27FC236}">
                <a16:creationId xmlns:a16="http://schemas.microsoft.com/office/drawing/2014/main" id="{113DDE87-9D9A-40A0-A406-4A1D88E7038A}"/>
              </a:ext>
            </a:extLst>
          </p:cNvPr>
          <p:cNvPicPr>
            <a:picLocks noChangeAspect="1"/>
          </p:cNvPicPr>
          <p:nvPr/>
        </p:nvPicPr>
        <p:blipFill>
          <a:blip r:embed="rId5"/>
          <a:stretch>
            <a:fillRect/>
          </a:stretch>
        </p:blipFill>
        <p:spPr>
          <a:xfrm>
            <a:off x="3668626" y="3954611"/>
            <a:ext cx="5267696" cy="2440699"/>
          </a:xfrm>
          <a:prstGeom prst="rect">
            <a:avLst/>
          </a:prstGeom>
        </p:spPr>
      </p:pic>
      <p:pic>
        <p:nvPicPr>
          <p:cNvPr id="11" name="Picture 10">
            <a:extLst>
              <a:ext uri="{FF2B5EF4-FFF2-40B4-BE49-F238E27FC236}">
                <a16:creationId xmlns:a16="http://schemas.microsoft.com/office/drawing/2014/main" id="{EC43C854-77D6-46D8-ADCF-0B87CABF3A8B}"/>
              </a:ext>
            </a:extLst>
          </p:cNvPr>
          <p:cNvPicPr>
            <a:picLocks noChangeAspect="1"/>
          </p:cNvPicPr>
          <p:nvPr/>
        </p:nvPicPr>
        <p:blipFill>
          <a:blip r:embed="rId6"/>
          <a:stretch>
            <a:fillRect/>
          </a:stretch>
        </p:blipFill>
        <p:spPr>
          <a:xfrm>
            <a:off x="8327522" y="1532149"/>
            <a:ext cx="3588767" cy="2392511"/>
          </a:xfrm>
          <a:prstGeom prst="rect">
            <a:avLst/>
          </a:prstGeom>
        </p:spPr>
      </p:pic>
      <p:sp>
        <p:nvSpPr>
          <p:cNvPr id="12" name="Rectangle 11">
            <a:extLst>
              <a:ext uri="{FF2B5EF4-FFF2-40B4-BE49-F238E27FC236}">
                <a16:creationId xmlns:a16="http://schemas.microsoft.com/office/drawing/2014/main" id="{24A1BE7C-615D-4F21-8C8E-D6DCD65AF4FC}"/>
              </a:ext>
            </a:extLst>
          </p:cNvPr>
          <p:cNvSpPr/>
          <p:nvPr/>
        </p:nvSpPr>
        <p:spPr>
          <a:xfrm>
            <a:off x="744196" y="1483218"/>
            <a:ext cx="2448106" cy="369332"/>
          </a:xfrm>
          <a:prstGeom prst="rect">
            <a:avLst/>
          </a:prstGeom>
        </p:spPr>
        <p:txBody>
          <a:bodyPr wrap="none">
            <a:spAutoFit/>
          </a:bodyPr>
          <a:lstStyle/>
          <a:p>
            <a:r>
              <a:rPr lang="en-GB" dirty="0">
                <a:latin typeface="HfW precursive" panose="00000500000000000000" pitchFamily="2" charset="0"/>
              </a:rPr>
              <a:t>Plantation bananas</a:t>
            </a:r>
          </a:p>
        </p:txBody>
      </p:sp>
      <p:sp>
        <p:nvSpPr>
          <p:cNvPr id="13" name="Rectangle 12">
            <a:extLst>
              <a:ext uri="{FF2B5EF4-FFF2-40B4-BE49-F238E27FC236}">
                <a16:creationId xmlns:a16="http://schemas.microsoft.com/office/drawing/2014/main" id="{82EC8527-D5EA-4D52-952A-C77BB21AC4B8}"/>
              </a:ext>
            </a:extLst>
          </p:cNvPr>
          <p:cNvSpPr/>
          <p:nvPr/>
        </p:nvSpPr>
        <p:spPr>
          <a:xfrm>
            <a:off x="3778422" y="1158937"/>
            <a:ext cx="2513830" cy="369332"/>
          </a:xfrm>
          <a:prstGeom prst="rect">
            <a:avLst/>
          </a:prstGeom>
        </p:spPr>
        <p:txBody>
          <a:bodyPr wrap="none">
            <a:spAutoFit/>
          </a:bodyPr>
          <a:lstStyle/>
          <a:p>
            <a:r>
              <a:rPr lang="en-GB" dirty="0">
                <a:latin typeface="HfW precursive" panose="00000500000000000000" pitchFamily="2" charset="0"/>
              </a:rPr>
              <a:t>Imported vegetables</a:t>
            </a:r>
          </a:p>
        </p:txBody>
      </p:sp>
      <p:sp>
        <p:nvSpPr>
          <p:cNvPr id="14" name="Rectangle 13">
            <a:extLst>
              <a:ext uri="{FF2B5EF4-FFF2-40B4-BE49-F238E27FC236}">
                <a16:creationId xmlns:a16="http://schemas.microsoft.com/office/drawing/2014/main" id="{71B3E603-36E0-40D9-9562-918B5428151E}"/>
              </a:ext>
            </a:extLst>
          </p:cNvPr>
          <p:cNvSpPr/>
          <p:nvPr/>
        </p:nvSpPr>
        <p:spPr>
          <a:xfrm>
            <a:off x="4066598" y="6248399"/>
            <a:ext cx="2491259" cy="369332"/>
          </a:xfrm>
          <a:prstGeom prst="rect">
            <a:avLst/>
          </a:prstGeom>
        </p:spPr>
        <p:txBody>
          <a:bodyPr wrap="none">
            <a:spAutoFit/>
          </a:bodyPr>
          <a:lstStyle/>
          <a:p>
            <a:r>
              <a:rPr lang="en-GB" dirty="0">
                <a:latin typeface="HfW precursive" panose="00000500000000000000" pitchFamily="2" charset="0"/>
              </a:rPr>
              <a:t>Biscuits and sweets</a:t>
            </a:r>
          </a:p>
        </p:txBody>
      </p:sp>
      <p:sp>
        <p:nvSpPr>
          <p:cNvPr id="15" name="Rectangle 14">
            <a:extLst>
              <a:ext uri="{FF2B5EF4-FFF2-40B4-BE49-F238E27FC236}">
                <a16:creationId xmlns:a16="http://schemas.microsoft.com/office/drawing/2014/main" id="{62FF2075-28E6-4442-ABD4-33000C808B2E}"/>
              </a:ext>
            </a:extLst>
          </p:cNvPr>
          <p:cNvSpPr/>
          <p:nvPr/>
        </p:nvSpPr>
        <p:spPr>
          <a:xfrm>
            <a:off x="8936322" y="4210646"/>
            <a:ext cx="1423788" cy="369332"/>
          </a:xfrm>
          <a:prstGeom prst="rect">
            <a:avLst/>
          </a:prstGeom>
        </p:spPr>
        <p:txBody>
          <a:bodyPr wrap="none">
            <a:spAutoFit/>
          </a:bodyPr>
          <a:lstStyle/>
          <a:p>
            <a:r>
              <a:rPr lang="en-GB" dirty="0">
                <a:latin typeface="HfW precursive" panose="00000500000000000000" pitchFamily="2" charset="0"/>
              </a:rPr>
              <a:t>Coca Cola </a:t>
            </a:r>
            <a:endParaRPr lang="en-GB" dirty="0"/>
          </a:p>
        </p:txBody>
      </p:sp>
      <p:sp>
        <p:nvSpPr>
          <p:cNvPr id="16" name="Rectangle 15">
            <a:extLst>
              <a:ext uri="{FF2B5EF4-FFF2-40B4-BE49-F238E27FC236}">
                <a16:creationId xmlns:a16="http://schemas.microsoft.com/office/drawing/2014/main" id="{B57CDD90-3850-414A-9D0B-A479006FF574}"/>
              </a:ext>
            </a:extLst>
          </p:cNvPr>
          <p:cNvSpPr/>
          <p:nvPr/>
        </p:nvSpPr>
        <p:spPr>
          <a:xfrm>
            <a:off x="8708796" y="1053174"/>
            <a:ext cx="2639441" cy="369332"/>
          </a:xfrm>
          <a:prstGeom prst="rect">
            <a:avLst/>
          </a:prstGeom>
        </p:spPr>
        <p:txBody>
          <a:bodyPr wrap="none">
            <a:spAutoFit/>
          </a:bodyPr>
          <a:lstStyle/>
          <a:p>
            <a:r>
              <a:rPr lang="en-GB" dirty="0">
                <a:latin typeface="HfW precursive" panose="00000500000000000000" pitchFamily="2" charset="0"/>
              </a:rPr>
              <a:t>Factory farmed eggs</a:t>
            </a:r>
            <a:endParaRPr lang="en-GB" dirty="0"/>
          </a:p>
        </p:txBody>
      </p:sp>
      <p:sp>
        <p:nvSpPr>
          <p:cNvPr id="2" name="Rectangle 1">
            <a:extLst>
              <a:ext uri="{FF2B5EF4-FFF2-40B4-BE49-F238E27FC236}">
                <a16:creationId xmlns:a16="http://schemas.microsoft.com/office/drawing/2014/main" id="{D1ECDA23-3ACD-4E1C-82CB-C3E66F55FDAB}"/>
              </a:ext>
            </a:extLst>
          </p:cNvPr>
          <p:cNvSpPr/>
          <p:nvPr/>
        </p:nvSpPr>
        <p:spPr>
          <a:xfrm>
            <a:off x="196252" y="6011435"/>
            <a:ext cx="3425590" cy="707886"/>
          </a:xfrm>
          <a:prstGeom prst="rect">
            <a:avLst/>
          </a:prstGeom>
        </p:spPr>
        <p:txBody>
          <a:bodyPr wrap="square">
            <a:spAutoFit/>
          </a:bodyPr>
          <a:lstStyle/>
          <a:p>
            <a:r>
              <a:rPr lang="en-GB" sz="1000" dirty="0"/>
              <a:t>https://www.bing.com/videos/riverview/relatedvideo?&amp;q=sustainable+food+shopping+for+kids+ks2&amp;&amp;mid=8CDE00E5975F6954BFA88CDE00E5975F6954BFA8&amp;&amp;FORM=VRDGAR</a:t>
            </a:r>
          </a:p>
        </p:txBody>
      </p:sp>
    </p:spTree>
    <p:extLst>
      <p:ext uri="{BB962C8B-B14F-4D97-AF65-F5344CB8AC3E}">
        <p14:creationId xmlns:p14="http://schemas.microsoft.com/office/powerpoint/2010/main" val="367271336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420</TotalTime>
  <Words>577</Words>
  <Application>Microsoft Office PowerPoint</Application>
  <PresentationFormat>Widescreen</PresentationFormat>
  <Paragraphs>52</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DengXian Light</vt:lpstr>
      <vt:lpstr>Arial</vt:lpstr>
      <vt:lpstr>Calibri</vt:lpstr>
      <vt:lpstr>Century Gothic</vt:lpstr>
      <vt:lpstr>HfW precursive</vt:lpstr>
      <vt:lpstr>Trebuchet MS</vt:lpstr>
      <vt:lpstr>Wingdings 3</vt:lpstr>
      <vt:lpstr>Facet</vt:lpstr>
      <vt:lpstr>Cutting down our consumption at home</vt:lpstr>
      <vt:lpstr>Over half term we talked about how you and your family could pledge to do one thing to try and be responsible consumers. How did you get on?  What did you do?</vt:lpstr>
      <vt:lpstr>Let’s compare your shopping choices and see what a difference small changes to our choices make!</vt:lpstr>
      <vt:lpstr>PowerPoint Presentation</vt:lpstr>
      <vt:lpstr>PowerPoint Presentation</vt:lpstr>
      <vt:lpstr>PowerPoint Presentation</vt:lpstr>
      <vt:lpstr>PowerPoint Presentation</vt:lpstr>
      <vt:lpstr>PowerPoint Presentation</vt:lpstr>
      <vt:lpstr>Can you think of any alternatives?</vt:lpstr>
      <vt:lpstr>Possible alternatives…….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single use plastic?</dc:title>
  <dc:creator>Jonathan Cooper</dc:creator>
  <cp:lastModifiedBy>Sally Tomlinson</cp:lastModifiedBy>
  <cp:revision>51</cp:revision>
  <dcterms:created xsi:type="dcterms:W3CDTF">2021-09-11T15:35:58Z</dcterms:created>
  <dcterms:modified xsi:type="dcterms:W3CDTF">2023-11-05T18:18:52Z</dcterms:modified>
</cp:coreProperties>
</file>