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7" r:id="rId3"/>
    <p:sldId id="262" r:id="rId4"/>
    <p:sldId id="256" r:id="rId5"/>
    <p:sldId id="269" r:id="rId6"/>
    <p:sldId id="270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2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D793-49FA-4730-B37A-9E10E9536A92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94EC-E316-4C5F-AEA7-DBB257D82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20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D793-49FA-4730-B37A-9E10E9536A92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94EC-E316-4C5F-AEA7-DBB257D82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68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D793-49FA-4730-B37A-9E10E9536A92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94EC-E316-4C5F-AEA7-DBB257D82A5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8685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D793-49FA-4730-B37A-9E10E9536A92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94EC-E316-4C5F-AEA7-DBB257D82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096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D793-49FA-4730-B37A-9E10E9536A92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94EC-E316-4C5F-AEA7-DBB257D82A5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4438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D793-49FA-4730-B37A-9E10E9536A92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94EC-E316-4C5F-AEA7-DBB257D82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95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D793-49FA-4730-B37A-9E10E9536A92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94EC-E316-4C5F-AEA7-DBB257D82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470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D793-49FA-4730-B37A-9E10E9536A92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94EC-E316-4C5F-AEA7-DBB257D82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76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D793-49FA-4730-B37A-9E10E9536A92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94EC-E316-4C5F-AEA7-DBB257D82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79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D793-49FA-4730-B37A-9E10E9536A92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94EC-E316-4C5F-AEA7-DBB257D82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95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D793-49FA-4730-B37A-9E10E9536A92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94EC-E316-4C5F-AEA7-DBB257D82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59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D793-49FA-4730-B37A-9E10E9536A92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94EC-E316-4C5F-AEA7-DBB257D82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49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D793-49FA-4730-B37A-9E10E9536A92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94EC-E316-4C5F-AEA7-DBB257D82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0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D793-49FA-4730-B37A-9E10E9536A92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94EC-E316-4C5F-AEA7-DBB257D82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18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D793-49FA-4730-B37A-9E10E9536A92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94EC-E316-4C5F-AEA7-DBB257D82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9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D793-49FA-4730-B37A-9E10E9536A92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94EC-E316-4C5F-AEA7-DBB257D82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84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D793-49FA-4730-B37A-9E10E9536A92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0994EC-E316-4C5F-AEA7-DBB257D82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63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n-hLQk49e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AFD2E3-E13F-4684-9F43-F1D7CE34B4AB}"/>
              </a:ext>
            </a:extLst>
          </p:cNvPr>
          <p:cNvSpPr/>
          <p:nvPr/>
        </p:nvSpPr>
        <p:spPr>
          <a:xfrm>
            <a:off x="423332" y="681336"/>
            <a:ext cx="90593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</a:rPr>
              <a:t>What ideas did you come up with as a class?</a:t>
            </a:r>
          </a:p>
          <a:p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>
                <a:solidFill>
                  <a:srgbClr val="00B050"/>
                </a:solidFill>
              </a:rPr>
              <a:t>Did </a:t>
            </a:r>
            <a:r>
              <a:rPr lang="en-GB" sz="3200" dirty="0">
                <a:solidFill>
                  <a:srgbClr val="00B050"/>
                </a:solidFill>
              </a:rPr>
              <a:t>you think of any ways to </a:t>
            </a:r>
            <a:r>
              <a:rPr lang="en-GB" sz="3200" b="1" dirty="0">
                <a:solidFill>
                  <a:srgbClr val="00B050"/>
                </a:solidFill>
              </a:rPr>
              <a:t>reduce</a:t>
            </a:r>
            <a:r>
              <a:rPr lang="en-GB" sz="3200" dirty="0">
                <a:solidFill>
                  <a:srgbClr val="00B050"/>
                </a:solidFill>
              </a:rPr>
              <a:t> how much</a:t>
            </a:r>
          </a:p>
          <a:p>
            <a:r>
              <a:rPr lang="en-US" sz="3200" dirty="0">
                <a:solidFill>
                  <a:srgbClr val="00B050"/>
                </a:solidFill>
              </a:rPr>
              <a:t>w</a:t>
            </a:r>
            <a:r>
              <a:rPr lang="en-GB" sz="3200" dirty="0" err="1">
                <a:solidFill>
                  <a:srgbClr val="00B050"/>
                </a:solidFill>
              </a:rPr>
              <a:t>aste</a:t>
            </a:r>
            <a:r>
              <a:rPr lang="en-GB" sz="3200" dirty="0">
                <a:solidFill>
                  <a:srgbClr val="00B050"/>
                </a:solidFill>
              </a:rPr>
              <a:t> you produce?</a:t>
            </a:r>
          </a:p>
          <a:p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>
                <a:solidFill>
                  <a:srgbClr val="00B050"/>
                </a:solidFill>
              </a:rPr>
              <a:t>D</a:t>
            </a:r>
            <a:r>
              <a:rPr lang="en-GB" sz="3200" dirty="0">
                <a:solidFill>
                  <a:srgbClr val="00B050"/>
                </a:solidFill>
              </a:rPr>
              <a:t>id you think of any ways you could </a:t>
            </a:r>
            <a:r>
              <a:rPr lang="en-GB" sz="3200" b="1" dirty="0">
                <a:solidFill>
                  <a:srgbClr val="00B050"/>
                </a:solidFill>
              </a:rPr>
              <a:t>recycle</a:t>
            </a:r>
            <a:r>
              <a:rPr lang="en-GB" sz="3200" dirty="0">
                <a:solidFill>
                  <a:srgbClr val="00B050"/>
                </a:solidFill>
              </a:rPr>
              <a:t> or </a:t>
            </a:r>
            <a:r>
              <a:rPr lang="en-GB" sz="3200" b="1" dirty="0">
                <a:solidFill>
                  <a:srgbClr val="00B050"/>
                </a:solidFill>
              </a:rPr>
              <a:t>reuse</a:t>
            </a:r>
            <a:r>
              <a:rPr lang="en-GB" sz="3200" dirty="0">
                <a:solidFill>
                  <a:srgbClr val="00B050"/>
                </a:solidFill>
              </a:rPr>
              <a:t> resources?</a:t>
            </a:r>
          </a:p>
          <a:p>
            <a:endParaRPr lang="en-GB" sz="3200" dirty="0">
              <a:solidFill>
                <a:srgbClr val="00B050"/>
              </a:solidFill>
            </a:endParaRPr>
          </a:p>
          <a:p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52A81D-D499-4A87-8FB1-AA260FAED46B}"/>
              </a:ext>
            </a:extLst>
          </p:cNvPr>
          <p:cNvSpPr/>
          <p:nvPr/>
        </p:nvSpPr>
        <p:spPr>
          <a:xfrm>
            <a:off x="948265" y="4607004"/>
            <a:ext cx="90593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As a class, you could focus on one idea.</a:t>
            </a:r>
            <a:br>
              <a:rPr lang="en-GB" sz="3200" dirty="0">
                <a:solidFill>
                  <a:srgbClr val="00B050"/>
                </a:solidFill>
              </a:rPr>
            </a:br>
            <a:r>
              <a:rPr lang="en-GB" sz="3200" dirty="0">
                <a:solidFill>
                  <a:srgbClr val="00B050"/>
                </a:solidFill>
              </a:rPr>
              <a:t>Is it possible?  How will you know if you are successful?  How will you measure?</a:t>
            </a:r>
          </a:p>
        </p:txBody>
      </p:sp>
    </p:spTree>
    <p:extLst>
      <p:ext uri="{BB962C8B-B14F-4D97-AF65-F5344CB8AC3E}">
        <p14:creationId xmlns:p14="http://schemas.microsoft.com/office/powerpoint/2010/main" val="100618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308E85-198A-4D5D-85E0-671894723533}"/>
              </a:ext>
            </a:extLst>
          </p:cNvPr>
          <p:cNvSpPr/>
          <p:nvPr/>
        </p:nvSpPr>
        <p:spPr>
          <a:xfrm>
            <a:off x="474132" y="1788573"/>
            <a:ext cx="105494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Not going to use any new pens without proving the old one doesn’t work</a:t>
            </a:r>
          </a:p>
          <a:p>
            <a:r>
              <a:rPr lang="en-GB" sz="2800" dirty="0"/>
              <a:t>Using pencils and only use pens when important to</a:t>
            </a:r>
          </a:p>
          <a:p>
            <a:r>
              <a:rPr lang="en-GB" sz="2800" dirty="0">
                <a:solidFill>
                  <a:srgbClr val="FF0000"/>
                </a:solidFill>
              </a:rPr>
              <a:t>Use scrap paper and pencil rather than pens on whiteboards</a:t>
            </a:r>
          </a:p>
          <a:p>
            <a:r>
              <a:rPr lang="en-GB" sz="2800" dirty="0"/>
              <a:t>Reduce use of paper by having less sheets photocopied</a:t>
            </a:r>
          </a:p>
          <a:p>
            <a:r>
              <a:rPr lang="en-GB" sz="2800" dirty="0">
                <a:solidFill>
                  <a:srgbClr val="FF0000"/>
                </a:solidFill>
              </a:rPr>
              <a:t>Sharing resources with other classes</a:t>
            </a:r>
          </a:p>
          <a:p>
            <a:r>
              <a:rPr lang="en-GB" sz="2800" dirty="0"/>
              <a:t>Use exercise books very carefully and use up all the space</a:t>
            </a:r>
          </a:p>
          <a:p>
            <a:r>
              <a:rPr lang="en-GB" sz="2800" dirty="0">
                <a:solidFill>
                  <a:srgbClr val="FF0000"/>
                </a:solidFill>
              </a:rPr>
              <a:t>Swap from </a:t>
            </a:r>
            <a:r>
              <a:rPr lang="en-GB" sz="2800" dirty="0" err="1">
                <a:solidFill>
                  <a:srgbClr val="FF0000"/>
                </a:solidFill>
              </a:rPr>
              <a:t>pritt</a:t>
            </a:r>
            <a:r>
              <a:rPr lang="en-GB" sz="2800" dirty="0">
                <a:solidFill>
                  <a:srgbClr val="FF0000"/>
                </a:solidFill>
              </a:rPr>
              <a:t> stick to refillable glue pots</a:t>
            </a:r>
          </a:p>
          <a:p>
            <a:r>
              <a:rPr lang="en-GB" sz="2800" dirty="0"/>
              <a:t>Use paper towels in a careful way</a:t>
            </a:r>
          </a:p>
          <a:p>
            <a:r>
              <a:rPr lang="en-GB" sz="2800" dirty="0">
                <a:solidFill>
                  <a:srgbClr val="FF0000"/>
                </a:solidFill>
              </a:rPr>
              <a:t>RETHINK – is there another way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F6AF98-0A41-4CAB-B878-3B643B117F41}"/>
              </a:ext>
            </a:extLst>
          </p:cNvPr>
          <p:cNvSpPr/>
          <p:nvPr/>
        </p:nvSpPr>
        <p:spPr>
          <a:xfrm>
            <a:off x="985066" y="545868"/>
            <a:ext cx="4914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Possible ideas: </a:t>
            </a:r>
          </a:p>
        </p:txBody>
      </p:sp>
    </p:spTree>
    <p:extLst>
      <p:ext uri="{BB962C8B-B14F-4D97-AF65-F5344CB8AC3E}">
        <p14:creationId xmlns:p14="http://schemas.microsoft.com/office/powerpoint/2010/main" val="3359571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F885C-F4CB-4E5A-A53D-78FE0FA42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181459"/>
            <a:ext cx="5817704" cy="3091828"/>
          </a:xfrm>
        </p:spPr>
        <p:txBody>
          <a:bodyPr>
            <a:normAutofit/>
          </a:bodyPr>
          <a:lstStyle/>
          <a:p>
            <a:r>
              <a:rPr lang="en-GB" b="1" dirty="0">
                <a:latin typeface="Century Gothic"/>
              </a:rPr>
              <a:t>Cutting down our consumption at home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4ACE71-50E4-468A-954E-1069C30EB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7063409" cy="3429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400" dirty="0">
                <a:latin typeface="Century Gothic"/>
                <a:ea typeface="DengXian Light"/>
              </a:rPr>
              <a:t>Spreading the word is how we can increase the amount of change</a:t>
            </a:r>
            <a:endParaRPr lang="en-GB" sz="3400" dirty="0">
              <a:latin typeface="Century Gothic"/>
              <a:ea typeface="DengXian Light"/>
              <a:cs typeface="Calibri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127256-4667-49CA-BE10-761A1B65A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653" y="661922"/>
            <a:ext cx="3645938" cy="485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3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E04413-7411-4080-A30C-163E18053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20" y="615988"/>
            <a:ext cx="5915771" cy="5995356"/>
          </a:xfrm>
          <a:prstGeom prst="rect">
            <a:avLst/>
          </a:prstGeom>
        </p:spPr>
      </p:pic>
      <p:sp>
        <p:nvSpPr>
          <p:cNvPr id="10" name="Subtitle 9">
            <a:extLst>
              <a:ext uri="{FF2B5EF4-FFF2-40B4-BE49-F238E27FC236}">
                <a16:creationId xmlns:a16="http://schemas.microsoft.com/office/drawing/2014/main" id="{5E16B0C5-EA7A-4534-ABED-1A493459F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7467" y="981835"/>
            <a:ext cx="3657600" cy="1778298"/>
          </a:xfrm>
        </p:spPr>
        <p:txBody>
          <a:bodyPr>
            <a:noAutofit/>
          </a:bodyPr>
          <a:lstStyle/>
          <a:p>
            <a:r>
              <a:rPr lang="en-GB" sz="3500" dirty="0">
                <a:hlinkClick r:id="rId3"/>
              </a:rPr>
              <a:t>Recap - what is responsible consumption?</a:t>
            </a:r>
            <a:endParaRPr lang="en-GB" sz="3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0A9868-9B9E-4266-A8A7-42413B4634D9}"/>
              </a:ext>
            </a:extLst>
          </p:cNvPr>
          <p:cNvSpPr txBox="1"/>
          <p:nvPr/>
        </p:nvSpPr>
        <p:spPr>
          <a:xfrm>
            <a:off x="6790267" y="3589867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 for some ideas of what we can do at home.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11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5F5CF-7605-4E11-A3C2-F7DFF550F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78000"/>
            <a:ext cx="8596668" cy="1320800"/>
          </a:xfrm>
        </p:spPr>
        <p:txBody>
          <a:bodyPr>
            <a:noAutofit/>
          </a:bodyPr>
          <a:lstStyle/>
          <a:p>
            <a:r>
              <a:rPr lang="en-US" sz="4800" dirty="0"/>
              <a:t>Over half term can you and your family pledge to do </a:t>
            </a:r>
            <a:r>
              <a:rPr lang="en-US" sz="4800" b="1" dirty="0"/>
              <a:t>one</a:t>
            </a:r>
            <a:r>
              <a:rPr lang="en-US" sz="4800" dirty="0"/>
              <a:t> thing to try and be responsible consumers?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1F698-7DA6-4D70-8348-5F1F39369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97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7878D-E6E2-4D3D-9F92-2BC9BC944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53067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Some ideas for a pledge: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Try not to waste food – only cook what you need and eat it up.</a:t>
            </a:r>
            <a:br>
              <a:rPr lang="en-US" sz="2700" dirty="0"/>
            </a:br>
            <a:r>
              <a:rPr lang="en-US" sz="2700" dirty="0"/>
              <a:t>Try and use paper or sustainable packaging – avoid plastic drinks bottles, packaging</a:t>
            </a:r>
            <a:br>
              <a:rPr lang="en-US" sz="2700" dirty="0"/>
            </a:br>
            <a:r>
              <a:rPr lang="en-US" sz="2700" dirty="0"/>
              <a:t>Buy a big bag of crisps or popcorn and put what you need each day in a Tupperware box</a:t>
            </a:r>
            <a:br>
              <a:rPr lang="en-US" sz="2700" dirty="0"/>
            </a:br>
            <a:r>
              <a:rPr lang="en-US" sz="2700" dirty="0"/>
              <a:t>Save water</a:t>
            </a:r>
            <a:br>
              <a:rPr lang="en-US" sz="2700" dirty="0"/>
            </a:br>
            <a:r>
              <a:rPr lang="en-US" sz="2700" dirty="0"/>
              <a:t>Turn off the lights when you are not in the room</a:t>
            </a:r>
            <a:br>
              <a:rPr lang="en-US" sz="2700" dirty="0"/>
            </a:br>
            <a:r>
              <a:rPr lang="en-US" sz="2700" dirty="0"/>
              <a:t>Recycle what you can</a:t>
            </a:r>
            <a:br>
              <a:rPr lang="en-US" sz="2700" dirty="0"/>
            </a:br>
            <a:r>
              <a:rPr lang="en-US" sz="2700" dirty="0"/>
              <a:t>Reuse what you can</a:t>
            </a:r>
            <a:br>
              <a:rPr lang="en-US" sz="2700" dirty="0"/>
            </a:br>
            <a:r>
              <a:rPr lang="en-US" sz="2700" dirty="0"/>
              <a:t>Rethink how you can use items</a:t>
            </a:r>
            <a:br>
              <a:rPr lang="en-US" sz="2700" dirty="0"/>
            </a:br>
            <a:r>
              <a:rPr lang="en-US" sz="2700" dirty="0"/>
              <a:t>Swap a book with a friend</a:t>
            </a:r>
            <a:br>
              <a:rPr lang="en-US" sz="2700" dirty="0"/>
            </a:br>
            <a:r>
              <a:rPr lang="en-US" sz="2700" dirty="0"/>
              <a:t>Swap a toy with a friend</a:t>
            </a: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dirty="0"/>
            </a:b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45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25632E-BE38-4E5E-95AC-ABECB4E38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386" y="1518029"/>
            <a:ext cx="3845019" cy="51160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EADC7F-64B8-40EB-A79F-A60DB6E04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70137" y="2113581"/>
            <a:ext cx="4764417" cy="35733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6C2189-137E-491E-ACAE-C838A6D9ADFB}"/>
              </a:ext>
            </a:extLst>
          </p:cNvPr>
          <p:cNvSpPr/>
          <p:nvPr/>
        </p:nvSpPr>
        <p:spPr>
          <a:xfrm>
            <a:off x="257072" y="223938"/>
            <a:ext cx="104986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/>
              <a:t>Refilling – take empty containers to HISBE</a:t>
            </a:r>
          </a:p>
        </p:txBody>
      </p:sp>
    </p:spTree>
    <p:extLst>
      <p:ext uri="{BB962C8B-B14F-4D97-AF65-F5344CB8AC3E}">
        <p14:creationId xmlns:p14="http://schemas.microsoft.com/office/powerpoint/2010/main" val="886508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ECBCAC-EB15-4244-AC8B-971B3CC47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71992"/>
            <a:ext cx="4876800" cy="64888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1743A9-D2F0-46BF-8732-11F0E453F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0168" y="1922826"/>
            <a:ext cx="5874044" cy="440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57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5BD3B8-12C9-46BB-B5A2-6D1C690FB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881100" y="1142266"/>
            <a:ext cx="5061188" cy="37958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E62E2D-DD69-47B1-BE0A-791DE6EFB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54" y="260072"/>
            <a:ext cx="3991349" cy="53107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82AC91-DD25-482D-8182-E4D1B83C0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849959" y="727820"/>
            <a:ext cx="3741981" cy="280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7772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318</TotalTime>
  <Words>327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Trebuchet MS</vt:lpstr>
      <vt:lpstr>Wingdings 3</vt:lpstr>
      <vt:lpstr>Facet</vt:lpstr>
      <vt:lpstr>PowerPoint Presentation</vt:lpstr>
      <vt:lpstr>PowerPoint Presentation</vt:lpstr>
      <vt:lpstr>Cutting down our consumption at home</vt:lpstr>
      <vt:lpstr>PowerPoint Presentation</vt:lpstr>
      <vt:lpstr>Over half term can you and your family pledge to do one thing to try and be responsible consumers?</vt:lpstr>
      <vt:lpstr>Some ideas for a pledge:  Try not to waste food – only cook what you need and eat it up. Try and use paper or sustainable packaging – avoid plastic drinks bottles, packaging Buy a big bag of crisps or popcorn and put what you need each day in a Tupperware box Save water Turn off the lights when you are not in the room Recycle what you can Reuse what you can Rethink how you can use items Swap a book with a friend Swap a toy with a friend   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single use plastic?</dc:title>
  <dc:creator>Jonathan Cooper</dc:creator>
  <cp:lastModifiedBy>Katie Eberstein</cp:lastModifiedBy>
  <cp:revision>42</cp:revision>
  <dcterms:created xsi:type="dcterms:W3CDTF">2021-09-11T15:35:58Z</dcterms:created>
  <dcterms:modified xsi:type="dcterms:W3CDTF">2023-10-17T13:01:32Z</dcterms:modified>
</cp:coreProperties>
</file>