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47"/>
  </p:notesMasterIdLst>
  <p:sldIdLst>
    <p:sldId id="297" r:id="rId5"/>
    <p:sldId id="444" r:id="rId6"/>
    <p:sldId id="433" r:id="rId7"/>
    <p:sldId id="782" r:id="rId8"/>
    <p:sldId id="785" r:id="rId9"/>
    <p:sldId id="786" r:id="rId10"/>
    <p:sldId id="787" r:id="rId11"/>
    <p:sldId id="788" r:id="rId12"/>
    <p:sldId id="783" r:id="rId13"/>
    <p:sldId id="784" r:id="rId14"/>
    <p:sldId id="790" r:id="rId15"/>
    <p:sldId id="278" r:id="rId16"/>
    <p:sldId id="277" r:id="rId17"/>
    <p:sldId id="276" r:id="rId18"/>
    <p:sldId id="275" r:id="rId19"/>
    <p:sldId id="274" r:id="rId20"/>
    <p:sldId id="273" r:id="rId21"/>
    <p:sldId id="272" r:id="rId22"/>
    <p:sldId id="271" r:id="rId23"/>
    <p:sldId id="270" r:id="rId24"/>
    <p:sldId id="269" r:id="rId25"/>
    <p:sldId id="791" r:id="rId26"/>
    <p:sldId id="792" r:id="rId27"/>
    <p:sldId id="776" r:id="rId28"/>
    <p:sldId id="427" r:id="rId29"/>
    <p:sldId id="777" r:id="rId30"/>
    <p:sldId id="798" r:id="rId31"/>
    <p:sldId id="799" r:id="rId32"/>
    <p:sldId id="802" r:id="rId33"/>
    <p:sldId id="797" r:id="rId34"/>
    <p:sldId id="796" r:id="rId35"/>
    <p:sldId id="803" r:id="rId36"/>
    <p:sldId id="801" r:id="rId37"/>
    <p:sldId id="779" r:id="rId38"/>
    <p:sldId id="420" r:id="rId39"/>
    <p:sldId id="291" r:id="rId40"/>
    <p:sldId id="421" r:id="rId41"/>
    <p:sldId id="808" r:id="rId42"/>
    <p:sldId id="809" r:id="rId43"/>
    <p:sldId id="810" r:id="rId44"/>
    <p:sldId id="804" r:id="rId45"/>
    <p:sldId id="807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C64"/>
    <a:srgbClr val="164194"/>
    <a:srgbClr val="CDCC01"/>
    <a:srgbClr val="F3E731"/>
    <a:srgbClr val="35BC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ACEECB8-38EE-486C-B467-3B65EE8880C6}" v="31" dt="2025-02-06T12:06:49.9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78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ie Eberstein" userId="S::katie.eberstein@brighton-hove.gov.uk::8552068e-af68-466d-8240-da5ec5ba8e15" providerId="AD" clId="Web-{FACEECB8-38EE-486C-B467-3B65EE8880C6}"/>
    <pc:docChg chg="modSld">
      <pc:chgData name="Katie Eberstein" userId="S::katie.eberstein@brighton-hove.gov.uk::8552068e-af68-466d-8240-da5ec5ba8e15" providerId="AD" clId="Web-{FACEECB8-38EE-486C-B467-3B65EE8880C6}" dt="2025-02-06T12:06:49.907" v="13" actId="20577"/>
      <pc:docMkLst>
        <pc:docMk/>
      </pc:docMkLst>
      <pc:sldChg chg="modSp">
        <pc:chgData name="Katie Eberstein" userId="S::katie.eberstein@brighton-hove.gov.uk::8552068e-af68-466d-8240-da5ec5ba8e15" providerId="AD" clId="Web-{FACEECB8-38EE-486C-B467-3B65EE8880C6}" dt="2025-02-06T12:06:49.907" v="13" actId="20577"/>
        <pc:sldMkLst>
          <pc:docMk/>
          <pc:sldMk cId="3354607628" sldId="776"/>
        </pc:sldMkLst>
        <pc:spChg chg="mod">
          <ac:chgData name="Katie Eberstein" userId="S::katie.eberstein@brighton-hove.gov.uk::8552068e-af68-466d-8240-da5ec5ba8e15" providerId="AD" clId="Web-{FACEECB8-38EE-486C-B467-3B65EE8880C6}" dt="2025-02-06T12:06:49.907" v="13" actId="20577"/>
          <ac:spMkLst>
            <pc:docMk/>
            <pc:sldMk cId="3354607628" sldId="776"/>
            <ac:spMk id="7" creationId="{2EF86769-B0C0-5F66-F2B1-B5D333D0DA6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77568C-80B7-45E7-8BD2-FE8465D8FD1D}" type="datetimeFigureOut">
              <a:t>2/6/2025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F765B1-1745-4F6E-AD8B-A018D6C0582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787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This term we will thinking about water in our assemblies.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0DDEF5-E7CA-48A0-B390-228C6705C608}" type="slidenum"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9071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This term we will thinking about water in our assemblies.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0DDEF5-E7CA-48A0-B390-228C6705C608}" type="slidenum"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0630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765B1-1745-4F6E-AD8B-A018D6C0582C}" type="slidenum"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0010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765B1-1745-4F6E-AD8B-A018D6C0582C}" type="slidenum"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2486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765B1-1745-4F6E-AD8B-A018D6C0582C}" type="slidenum"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0942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765B1-1745-4F6E-AD8B-A018D6C0582C}" type="slidenum"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2079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765B1-1745-4F6E-AD8B-A018D6C0582C}" type="slidenum"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779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This is an idea of an </a:t>
            </a:r>
            <a:r>
              <a:rPr lang="en-US" err="1">
                <a:ea typeface="Calibri"/>
                <a:cs typeface="Calibri"/>
              </a:rPr>
              <a:t>organisation</a:t>
            </a:r>
            <a:r>
              <a:rPr lang="en-US">
                <a:ea typeface="Calibri"/>
                <a:cs typeface="Calibri"/>
              </a:rPr>
              <a:t> that may operate in your area.  This is a suggestion and you may well know of great examples of your own.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765B1-1745-4F6E-AD8B-A018D6C0582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5034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This is an idea of an </a:t>
            </a:r>
            <a:r>
              <a:rPr lang="en-US" err="1">
                <a:ea typeface="Calibri"/>
                <a:cs typeface="Calibri"/>
              </a:rPr>
              <a:t>organisation</a:t>
            </a:r>
            <a:r>
              <a:rPr lang="en-US">
                <a:ea typeface="Calibri"/>
                <a:cs typeface="Calibri"/>
              </a:rPr>
              <a:t> that may operate in your area.  This is a suggestion and you may well know of great examples of your own.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765B1-1745-4F6E-AD8B-A018D6C0582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9541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This is an idea of an </a:t>
            </a:r>
            <a:r>
              <a:rPr lang="en-US" err="1">
                <a:ea typeface="Calibri"/>
                <a:cs typeface="Calibri"/>
              </a:rPr>
              <a:t>organisation</a:t>
            </a:r>
            <a:r>
              <a:rPr lang="en-US">
                <a:ea typeface="Calibri"/>
                <a:cs typeface="Calibri"/>
              </a:rPr>
              <a:t> that may operate in your area.  This is a suggestion and you may well know of great examples of your own.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765B1-1745-4F6E-AD8B-A018D6C0582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360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Reuse paper trays in classrooms, by photocopiers and in offices; refillable glue pots and brushes; clothes and books swap; use the library for topic book loans; carry out food waste audit in canteen and with packed lunches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765B1-1745-4F6E-AD8B-A018D6C0582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194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This term we will thinking about water in our assemblies.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0DDEF5-E7CA-48A0-B390-228C6705C608}" type="slidenum"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7143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765B1-1745-4F6E-AD8B-A018D6C0582C}" type="slidenum"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6895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765B1-1745-4F6E-AD8B-A018D6C0582C}" type="slidenum"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51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Reuse paper trays in classrooms, by photocopiers and in offices; refillable glue pots and brushes; clothes and books swap; use the library for topic book loans; carry out food waste audit in canteen and with packed lunches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765B1-1745-4F6E-AD8B-A018D6C0582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5966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Reuse paper trays in classrooms, by photocopiers and in offices; refillable glue pots and brushes; clothes and books swap; use the library for topic book loans; carry out food waste audit in canteen and with packed lunches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765B1-1745-4F6E-AD8B-A018D6C0582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510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765B1-1745-4F6E-AD8B-A018D6C0582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2567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5 L is around about the number of </a:t>
            </a:r>
            <a:r>
              <a:rPr lang="en-US" err="1">
                <a:ea typeface="Calibri"/>
                <a:cs typeface="Calibri"/>
              </a:rPr>
              <a:t>litres</a:t>
            </a:r>
            <a:r>
              <a:rPr lang="en-US">
                <a:ea typeface="Calibri"/>
                <a:cs typeface="Calibri"/>
              </a:rPr>
              <a:t> in a large can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765B1-1745-4F6E-AD8B-A018D6C0582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6646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765B1-1745-4F6E-AD8B-A018D6C0582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9776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765B1-1745-4F6E-AD8B-A018D6C0582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8725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765B1-1745-4F6E-AD8B-A018D6C0582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8722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765B1-1745-4F6E-AD8B-A018D6C0582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758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This term we will thinking about water in our assemblies.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0DDEF5-E7CA-48A0-B390-228C6705C608}" type="slidenum"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9122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This term we will thinking about water in our assemblies.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0DDEF5-E7CA-48A0-B390-228C6705C608}" type="slidenum"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6971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This term we will thinking about water in our assemblies.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0DDEF5-E7CA-48A0-B390-228C6705C608}" type="slidenum"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570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This term we will thinking about water in our assemblies.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0DDEF5-E7CA-48A0-B390-228C6705C608}" type="slidenum"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8137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This term we will thinking about water in our assemblies.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0DDEF5-E7CA-48A0-B390-228C6705C608}" type="slidenum"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2905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This term we will thinking about water in our assemblies.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0DDEF5-E7CA-48A0-B390-228C6705C608}" type="slidenum"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0331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This term we will thinking about water in our assemblies.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0DDEF5-E7CA-48A0-B390-228C6705C608}" type="slidenum"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964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03BC1-2108-4627-941F-852517C3654B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4661-9C15-45B5-A6AA-3628093C8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473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03BC1-2108-4627-941F-852517C3654B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4661-9C15-45B5-A6AA-3628093C8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818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03BC1-2108-4627-941F-852517C3654B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4661-9C15-45B5-A6AA-3628093C8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040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03BC1-2108-4627-941F-852517C3654B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4661-9C15-45B5-A6AA-3628093C8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657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03BC1-2108-4627-941F-852517C3654B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4661-9C15-45B5-A6AA-3628093C8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924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03BC1-2108-4627-941F-852517C3654B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4661-9C15-45B5-A6AA-3628093C8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535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03BC1-2108-4627-941F-852517C3654B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4661-9C15-45B5-A6AA-3628093C8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680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03BC1-2108-4627-941F-852517C3654B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4661-9C15-45B5-A6AA-3628093C8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918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03BC1-2108-4627-941F-852517C3654B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4661-9C15-45B5-A6AA-3628093C8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003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03BC1-2108-4627-941F-852517C3654B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4661-9C15-45B5-A6AA-3628093C8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636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03BC1-2108-4627-941F-852517C3654B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4661-9C15-45B5-A6AA-3628093C8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709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203BC1-2108-4627-941F-852517C3654B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54661-9C15-45B5-A6AA-3628093C8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489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friendsoftheearth.uk/climate/air-pollution" TargetMode="Externa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8n9-nKFuP0Y?feature=oembed" TargetMode="External"/><Relationship Id="rId5" Type="http://schemas.openxmlformats.org/officeDocument/2006/relationships/image" Target="../media/image37.jpeg"/><Relationship Id="rId4" Type="http://schemas.openxmlformats.org/officeDocument/2006/relationships/image" Target="../media/image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5wZ0tXMSAfs?feature=oembed" TargetMode="External"/><Relationship Id="rId5" Type="http://schemas.openxmlformats.org/officeDocument/2006/relationships/image" Target="../media/image38.jpeg"/><Relationship Id="rId4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1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XWWCKMnmflk?feature=oembed" TargetMode="Externa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ws2dudKhltk?feature=oembed" TargetMode="External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hyperlink" Target="https://www.bbc.co.uk/bitesize/topics/zt3k96f/articles/zyyw8hv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.jpe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F3E731"/>
          </a:solidFill>
        </p:spPr>
        <p:txBody>
          <a:bodyPr/>
          <a:lstStyle/>
          <a:p>
            <a:r>
              <a:rPr lang="en-US">
                <a:cs typeface="Calibri Light"/>
              </a:rPr>
              <a:t> </a:t>
            </a:r>
            <a:r>
              <a:rPr lang="en-US" sz="3600">
                <a:cs typeface="Calibri Light"/>
              </a:rPr>
              <a:t>1 Travel &amp; Transport</a:t>
            </a:r>
            <a:br>
              <a:rPr lang="en-US" sz="3600" b="1">
                <a:cs typeface="Calibri Light"/>
              </a:rPr>
            </a:br>
            <a:r>
              <a:rPr lang="en-US" sz="3600" b="1">
                <a:ea typeface="Calibri Light"/>
                <a:cs typeface="Calibri Light"/>
              </a:rPr>
              <a:t>  What do we know about travel &amp; transport?</a:t>
            </a:r>
            <a:endParaRPr lang="en-US" sz="3600">
              <a:ea typeface="Calibri Light"/>
              <a:cs typeface="Calibri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9E63BE-F3F3-3F8C-13CB-942EE9EFEECF}"/>
              </a:ext>
            </a:extLst>
          </p:cNvPr>
          <p:cNvSpPr txBox="1"/>
          <p:nvPr/>
        </p:nvSpPr>
        <p:spPr>
          <a:xfrm>
            <a:off x="773060" y="1713485"/>
            <a:ext cx="10536023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4400">
                <a:ea typeface="Calibri"/>
                <a:cs typeface="Calibri"/>
              </a:rPr>
              <a:t>This term our whole school is thinking about </a:t>
            </a:r>
            <a:r>
              <a:rPr lang="en-GB" sz="4400" b="1">
                <a:ea typeface="Calibri"/>
                <a:cs typeface="Calibri"/>
              </a:rPr>
              <a:t>Travel &amp; Transport</a:t>
            </a: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ABA8BAC7-E73B-A8DD-8683-D7F8B9AFE8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6740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F3E731"/>
          </a:solidFill>
        </p:spPr>
        <p:txBody>
          <a:bodyPr/>
          <a:lstStyle/>
          <a:p>
            <a:r>
              <a:rPr lang="en-US">
                <a:ea typeface="Calibri Light"/>
                <a:cs typeface="Calibri Light"/>
              </a:rPr>
              <a:t> </a:t>
            </a:r>
            <a:r>
              <a:rPr lang="en-US" sz="3600">
                <a:ea typeface="Calibri Light"/>
                <a:cs typeface="Calibri Light"/>
              </a:rPr>
              <a:t>1 Travel &amp; Transport</a:t>
            </a:r>
            <a:br>
              <a:rPr lang="en-US" sz="3600">
                <a:ea typeface="Calibri Light"/>
                <a:cs typeface="Calibri Light"/>
              </a:rPr>
            </a:br>
            <a:r>
              <a:rPr lang="en-US" sz="3600" b="1">
                <a:ea typeface="Calibri Light"/>
                <a:cs typeface="Calibri Light"/>
              </a:rPr>
              <a:t> What do we know about travel &amp; transport?</a:t>
            </a:r>
            <a:endParaRPr lang="en-US" b="1"/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482BA3D3-9478-C3BC-61BA-7F1D580A3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69" y="1540422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400">
                <a:ea typeface="Calibri"/>
                <a:cs typeface="Calibri"/>
              </a:rPr>
              <a:t>In our next assembly, we'll be asking:</a:t>
            </a:r>
          </a:p>
          <a:p>
            <a:pPr marL="0" indent="0">
              <a:buNone/>
            </a:pPr>
            <a:endParaRPr lang="en-US" sz="4400">
              <a:ea typeface="Calibri"/>
              <a:cs typeface="Calibri"/>
            </a:endParaRP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10D91739-D846-A355-330D-5E7DB75B5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  <p:pic>
        <p:nvPicPr>
          <p:cNvPr id="3" name="Picture 2" descr="A black and white cloud&#10;&#10;Description automatically generated">
            <a:extLst>
              <a:ext uri="{FF2B5EF4-FFF2-40B4-BE49-F238E27FC236}">
                <a16:creationId xmlns:a16="http://schemas.microsoft.com/office/drawing/2014/main" id="{3F114DBB-B058-1B46-B5E1-95873AF9B6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0387" y="2252868"/>
            <a:ext cx="6982489" cy="52843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2585EA-B47A-3FC0-4DA2-6F0D27AFC13F}"/>
              </a:ext>
            </a:extLst>
          </p:cNvPr>
          <p:cNvSpPr txBox="1"/>
          <p:nvPr/>
        </p:nvSpPr>
        <p:spPr>
          <a:xfrm>
            <a:off x="4751243" y="3287346"/>
            <a:ext cx="4871022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solidFill>
                  <a:srgbClr val="164194"/>
                </a:solidFill>
                <a:ea typeface="Calibri"/>
                <a:cs typeface="Calibri"/>
              </a:rPr>
              <a:t>What do you know about air pollution and how we can make our </a:t>
            </a:r>
            <a:endParaRPr lang="en-US"/>
          </a:p>
          <a:p>
            <a:r>
              <a:rPr lang="en-US" sz="3600">
                <a:solidFill>
                  <a:srgbClr val="164194"/>
                </a:solidFill>
                <a:ea typeface="Calibri"/>
                <a:cs typeface="Calibri"/>
              </a:rPr>
              <a:t>air cleaner?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280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35BCDE"/>
          </a:solidFill>
        </p:spPr>
        <p:txBody>
          <a:bodyPr/>
          <a:lstStyle/>
          <a:p>
            <a:r>
              <a:rPr lang="en-US">
                <a:cs typeface="Calibri Light"/>
              </a:rPr>
              <a:t> </a:t>
            </a:r>
            <a:r>
              <a:rPr lang="en-US" sz="3600">
                <a:cs typeface="Calibri Light"/>
              </a:rPr>
              <a:t> 2.  Travel &amp; Transport</a:t>
            </a:r>
            <a:br>
              <a:rPr lang="en-US" sz="3600">
                <a:ea typeface="Calibri Light"/>
                <a:cs typeface="Calibri Light"/>
              </a:rPr>
            </a:br>
            <a:r>
              <a:rPr lang="en-US" sz="3600" b="1">
                <a:cs typeface="Calibri Light"/>
              </a:rPr>
              <a:t>    Travelling to School</a:t>
            </a:r>
          </a:p>
        </p:txBody>
      </p:sp>
      <p:pic>
        <p:nvPicPr>
          <p:cNvPr id="19" name="Picture 18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A7CE3B8B-9D8B-917B-D893-49907C331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2889728-4808-779E-AB57-CD6E527EE93C}"/>
              </a:ext>
            </a:extLst>
          </p:cNvPr>
          <p:cNvSpPr txBox="1"/>
          <p:nvPr/>
        </p:nvSpPr>
        <p:spPr>
          <a:xfrm>
            <a:off x="442021" y="1270238"/>
            <a:ext cx="11301822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rgbClr val="009C64"/>
                </a:solidFill>
                <a:ea typeface="Calibri"/>
                <a:cs typeface="Calibri"/>
              </a:rPr>
              <a:t>How did you get to school today?</a:t>
            </a:r>
            <a:endParaRPr lang="en-US"/>
          </a:p>
          <a:p>
            <a:endParaRPr lang="en-US" sz="3600" b="1">
              <a:solidFill>
                <a:srgbClr val="009C64"/>
              </a:solidFill>
              <a:ea typeface="Calibri"/>
              <a:cs typeface="Calibri"/>
            </a:endParaRPr>
          </a:p>
          <a:p>
            <a:endParaRPr lang="en-US" sz="3600" b="1">
              <a:solidFill>
                <a:srgbClr val="009C64"/>
              </a:solidFill>
              <a:ea typeface="Calibri"/>
              <a:cs typeface="Calibri"/>
            </a:endParaRPr>
          </a:p>
          <a:p>
            <a:endParaRPr lang="en-US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4" name="Picture 3" descr="Cartoon of a cartoon of a school bus with a group of kids in the back&#10;&#10;Description automatically generated">
            <a:extLst>
              <a:ext uri="{FF2B5EF4-FFF2-40B4-BE49-F238E27FC236}">
                <a16:creationId xmlns:a16="http://schemas.microsoft.com/office/drawing/2014/main" id="{CE3FD5CF-4D6D-79F3-8F14-5820D285FC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275" y="1876238"/>
            <a:ext cx="6439007" cy="41750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2ACA16-944F-6D24-38C9-8BE508C44C2F}"/>
              </a:ext>
            </a:extLst>
          </p:cNvPr>
          <p:cNvSpPr txBox="1"/>
          <p:nvPr/>
        </p:nvSpPr>
        <p:spPr>
          <a:xfrm>
            <a:off x="7418658" y="1532260"/>
            <a:ext cx="4330390" cy="4524315"/>
          </a:xfrm>
          <a:prstGeom prst="rect">
            <a:avLst/>
          </a:prstGeom>
          <a:solidFill>
            <a:srgbClr val="CDCC0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dirty="0">
                <a:ea typeface="Calibri"/>
                <a:cs typeface="Calibri"/>
              </a:rPr>
              <a:t>How did children from primary schools in </a:t>
            </a:r>
            <a:r>
              <a:rPr lang="en-GB" sz="3200" dirty="0" err="1">
                <a:solidFill>
                  <a:srgbClr val="FF0000"/>
                </a:solidFill>
                <a:ea typeface="Calibri"/>
                <a:cs typeface="Calibri"/>
              </a:rPr>
              <a:t>xxxxxxxx</a:t>
            </a:r>
            <a:r>
              <a:rPr lang="en-GB" sz="3200" dirty="0">
                <a:solidFill>
                  <a:srgbClr val="FF0000"/>
                </a:solidFill>
                <a:ea typeface="Calibri"/>
                <a:cs typeface="Calibri"/>
              </a:rPr>
              <a:t> insert region</a:t>
            </a:r>
            <a:r>
              <a:rPr lang="en-GB" sz="3200" dirty="0">
                <a:ea typeface="Calibri"/>
                <a:cs typeface="Calibri"/>
              </a:rPr>
              <a:t> get to school last year?</a:t>
            </a:r>
          </a:p>
          <a:p>
            <a:endParaRPr lang="en-GB" sz="3200">
              <a:ea typeface="Calibri"/>
              <a:cs typeface="Calibri"/>
            </a:endParaRPr>
          </a:p>
          <a:p>
            <a:r>
              <a:rPr lang="en-GB" sz="3200" dirty="0">
                <a:ea typeface="Calibri"/>
                <a:cs typeface="Calibri"/>
              </a:rPr>
              <a:t>Walk – </a:t>
            </a:r>
            <a:r>
              <a:rPr lang="en-GB" sz="3200" dirty="0">
                <a:solidFill>
                  <a:srgbClr val="FF0000"/>
                </a:solidFill>
                <a:ea typeface="Calibri"/>
                <a:cs typeface="Calibri"/>
              </a:rPr>
              <a:t>xx</a:t>
            </a:r>
            <a:r>
              <a:rPr lang="en-GB" sz="3200" dirty="0">
                <a:ea typeface="Calibri"/>
                <a:cs typeface="Calibri"/>
              </a:rPr>
              <a:t> %</a:t>
            </a:r>
          </a:p>
          <a:p>
            <a:r>
              <a:rPr lang="en-GB" sz="3200" dirty="0">
                <a:ea typeface="Calibri"/>
                <a:cs typeface="Calibri"/>
              </a:rPr>
              <a:t>Car – </a:t>
            </a:r>
            <a:r>
              <a:rPr lang="en-GB" sz="3200" dirty="0">
                <a:solidFill>
                  <a:srgbClr val="FF0000"/>
                </a:solidFill>
                <a:ea typeface="Calibri"/>
                <a:cs typeface="Calibri"/>
              </a:rPr>
              <a:t>xx</a:t>
            </a:r>
            <a:r>
              <a:rPr lang="en-GB" sz="3200" dirty="0">
                <a:ea typeface="Calibri"/>
                <a:cs typeface="Calibri"/>
              </a:rPr>
              <a:t> %</a:t>
            </a:r>
          </a:p>
          <a:p>
            <a:r>
              <a:rPr lang="en-GB" sz="3200" dirty="0">
                <a:ea typeface="Calibri"/>
                <a:cs typeface="Calibri"/>
              </a:rPr>
              <a:t>Bike – </a:t>
            </a:r>
            <a:r>
              <a:rPr lang="en-GB" sz="3200" dirty="0">
                <a:solidFill>
                  <a:srgbClr val="FF0000"/>
                </a:solidFill>
                <a:ea typeface="Calibri"/>
                <a:cs typeface="Calibri"/>
              </a:rPr>
              <a:t>xx</a:t>
            </a:r>
            <a:r>
              <a:rPr lang="en-GB" sz="3200" dirty="0">
                <a:ea typeface="Calibri"/>
                <a:cs typeface="Calibri"/>
              </a:rPr>
              <a:t> %</a:t>
            </a:r>
          </a:p>
          <a:p>
            <a:r>
              <a:rPr lang="en-GB" sz="3200" dirty="0">
                <a:ea typeface="Calibri"/>
                <a:cs typeface="Calibri"/>
              </a:rPr>
              <a:t>Bus –</a:t>
            </a:r>
            <a:r>
              <a:rPr lang="en-GB" sz="3200" dirty="0">
                <a:solidFill>
                  <a:srgbClr val="FF0000"/>
                </a:solidFill>
                <a:ea typeface="Calibri"/>
                <a:cs typeface="Calibri"/>
              </a:rPr>
              <a:t> xx</a:t>
            </a:r>
            <a:r>
              <a:rPr lang="en-GB" sz="3200" dirty="0">
                <a:ea typeface="Calibri"/>
                <a:cs typeface="Calibri"/>
              </a:rPr>
              <a:t> %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0AFF74-87C0-006C-CD66-63F34B7F0DCF}"/>
              </a:ext>
            </a:extLst>
          </p:cNvPr>
          <p:cNvSpPr txBox="1"/>
          <p:nvPr/>
        </p:nvSpPr>
        <p:spPr>
          <a:xfrm>
            <a:off x="451556" y="6152444"/>
            <a:ext cx="1130299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dirty="0">
                <a:solidFill>
                  <a:srgbClr val="009C64"/>
                </a:solidFill>
                <a:ea typeface="Calibri"/>
                <a:cs typeface="Calibri"/>
              </a:rPr>
              <a:t>Let's now look at how children across the world get to school.</a:t>
            </a:r>
            <a:endParaRPr lang="en-GB" sz="3200" dirty="0">
              <a:solidFill>
                <a:srgbClr val="009C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433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hildren-going-to-school-around-the-world-2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50"/>
          <a:stretch/>
        </p:blipFill>
        <p:spPr bwMode="auto">
          <a:xfrm>
            <a:off x="0" y="0"/>
            <a:ext cx="12192000" cy="68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77693" y="0"/>
            <a:ext cx="3014144" cy="3376246"/>
          </a:xfrm>
          <a:solidFill>
            <a:srgbClr val="262626">
              <a:alpha val="50980"/>
            </a:srgbClr>
          </a:solidFill>
        </p:spPr>
        <p:txBody>
          <a:bodyPr anchor="t">
            <a:noAutofit/>
          </a:bodyPr>
          <a:lstStyle/>
          <a:p>
            <a:r>
              <a:rPr lang="en-GB" sz="3600" b="1">
                <a:solidFill>
                  <a:schemeClr val="bg1"/>
                </a:solidFill>
                <a:latin typeface="Berlin Sans FB Demi" panose="020E0802020502020306" pitchFamily="34" charset="0"/>
              </a:rPr>
              <a:t>10 meters above a river</a:t>
            </a:r>
            <a:br>
              <a:rPr lang="en-GB" sz="3600" b="1">
                <a:solidFill>
                  <a:schemeClr val="bg1"/>
                </a:solidFill>
                <a:latin typeface="Berlin Sans FB Demi" panose="020E0802020502020306" pitchFamily="34" charset="0"/>
              </a:rPr>
            </a:br>
            <a:br>
              <a:rPr lang="en-GB" sz="3600" b="1">
                <a:solidFill>
                  <a:schemeClr val="bg1"/>
                </a:solidFill>
                <a:latin typeface="Berlin Sans FB Demi" panose="020E0802020502020306" pitchFamily="34" charset="0"/>
              </a:rPr>
            </a:br>
            <a:r>
              <a:rPr lang="en-GB" sz="3600" b="1">
                <a:solidFill>
                  <a:schemeClr val="bg1"/>
                </a:solidFill>
                <a:latin typeface="Berlin Sans FB Demi" panose="020E0802020502020306" pitchFamily="34" charset="0"/>
              </a:rPr>
              <a:t>Padang, Sumatra, Indonesia</a:t>
            </a:r>
            <a:br>
              <a:rPr lang="en-GB" sz="3600" b="1">
                <a:solidFill>
                  <a:schemeClr val="bg1"/>
                </a:solidFill>
                <a:latin typeface="Berlin Sans FB Demi" panose="020E0802020502020306" pitchFamily="34" charset="0"/>
              </a:rPr>
            </a:br>
            <a:br>
              <a:rPr lang="en-GB" sz="3600" b="1">
                <a:solidFill>
                  <a:schemeClr val="bg1"/>
                </a:solidFill>
                <a:latin typeface="Berlin Sans FB Demi" panose="020E0802020502020306" pitchFamily="34" charset="0"/>
              </a:rPr>
            </a:br>
            <a:endParaRPr lang="en-GB" sz="360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4517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hildren-going-to-school-around-the-world-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86"/>
            <a:ext cx="9188540" cy="6849639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29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hildren-going-to-school-around-the-world-4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4"/>
          <a:stretch/>
        </p:blipFill>
        <p:spPr bwMode="auto">
          <a:xfrm flipH="1">
            <a:off x="9188540" y="8361"/>
            <a:ext cx="2978578" cy="6849639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29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9188540" y="0"/>
            <a:ext cx="3007411" cy="6858000"/>
          </a:xfrm>
          <a:prstGeom prst="rect">
            <a:avLst/>
          </a:prstGeom>
          <a:solidFill>
            <a:srgbClr val="262626">
              <a:alpha val="50980"/>
            </a:srgbClr>
          </a:solidFill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700" b="1">
                <a:solidFill>
                  <a:schemeClr val="bg1"/>
                </a:solidFill>
                <a:latin typeface="Berlin Sans FB Demi" panose="020E0802020502020306" pitchFamily="34" charset="0"/>
              </a:rPr>
              <a:t>Crossing a river</a:t>
            </a:r>
          </a:p>
          <a:p>
            <a:br>
              <a:rPr lang="en-GB" sz="3700" b="1">
                <a:solidFill>
                  <a:schemeClr val="bg1"/>
                </a:solidFill>
                <a:latin typeface="Berlin Sans FB Demi" panose="020E0802020502020306" pitchFamily="34" charset="0"/>
              </a:rPr>
            </a:br>
            <a:r>
              <a:rPr lang="en-GB" sz="3700" b="1">
                <a:solidFill>
                  <a:schemeClr val="bg1"/>
                </a:solidFill>
                <a:latin typeface="Berlin Sans FB Demi" panose="020E0802020502020306" pitchFamily="34" charset="0"/>
              </a:rPr>
              <a:t>Rizal Province, Philippines</a:t>
            </a:r>
            <a:br>
              <a:rPr lang="en-GB" sz="4000" b="1"/>
            </a:br>
            <a:br>
              <a:rPr lang="en-GB" b="1"/>
            </a:b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37764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hildren-going-to-school-around-the-world-2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76169" y="0"/>
            <a:ext cx="3400183" cy="1840675"/>
          </a:xfrm>
          <a:prstGeom prst="rect">
            <a:avLst/>
          </a:prstGeom>
          <a:solidFill>
            <a:srgbClr val="262626">
              <a:alpha val="5098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>
                <a:solidFill>
                  <a:schemeClr val="bg1"/>
                </a:solidFill>
                <a:latin typeface="Berlin Sans FB Demi" panose="020E0802020502020306" pitchFamily="34" charset="0"/>
              </a:rPr>
              <a:t>5-hour journey</a:t>
            </a:r>
          </a:p>
          <a:p>
            <a:endParaRPr lang="en-GB" sz="3600" b="1">
              <a:solidFill>
                <a:schemeClr val="bg1"/>
              </a:solidFill>
              <a:latin typeface="Berlin Sans FB Demi" panose="020E0802020502020306" pitchFamily="34" charset="0"/>
            </a:endParaRPr>
          </a:p>
          <a:p>
            <a:r>
              <a:rPr lang="en-GB" sz="3600" b="1" err="1">
                <a:solidFill>
                  <a:schemeClr val="bg1"/>
                </a:solidFill>
                <a:latin typeface="Berlin Sans FB Demi" panose="020E0802020502020306" pitchFamily="34" charset="0"/>
              </a:rPr>
              <a:t>Gulu</a:t>
            </a:r>
            <a:r>
              <a:rPr lang="en-GB" sz="3600" b="1">
                <a:solidFill>
                  <a:schemeClr val="bg1"/>
                </a:solidFill>
                <a:latin typeface="Berlin Sans FB Demi" panose="020E0802020502020306" pitchFamily="34" charset="0"/>
              </a:rPr>
              <a:t>, China</a:t>
            </a:r>
            <a:br>
              <a:rPr lang="en-GB" sz="3600" b="1">
                <a:solidFill>
                  <a:schemeClr val="bg1"/>
                </a:solidFill>
                <a:latin typeface="Berlin Sans FB Demi" panose="020E0802020502020306" pitchFamily="34" charset="0"/>
              </a:rPr>
            </a:br>
            <a:br>
              <a:rPr lang="en-GB" sz="3600" b="1">
                <a:solidFill>
                  <a:schemeClr val="bg1"/>
                </a:solidFill>
                <a:latin typeface="Berlin Sans FB Demi" panose="020E0802020502020306" pitchFamily="34" charset="0"/>
              </a:rPr>
            </a:br>
            <a:endParaRPr lang="en-GB" sz="360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495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hildren-going-to-school-around-the-world-2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6"/>
          <a:stretch/>
        </p:blipFill>
        <p:spPr bwMode="auto">
          <a:xfrm>
            <a:off x="4038600" y="389"/>
            <a:ext cx="8153400" cy="68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hildren-going-to-school-around-the-world-2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6" r="49771"/>
          <a:stretch/>
        </p:blipFill>
        <p:spPr bwMode="auto">
          <a:xfrm flipH="1">
            <a:off x="-18662" y="389"/>
            <a:ext cx="4095361" cy="68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78133" y="-1"/>
            <a:ext cx="3468584" cy="1793175"/>
          </a:xfrm>
          <a:prstGeom prst="rect">
            <a:avLst/>
          </a:prstGeom>
          <a:solidFill>
            <a:srgbClr val="262626">
              <a:alpha val="5098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>
                <a:solidFill>
                  <a:schemeClr val="bg1"/>
                </a:solidFill>
                <a:latin typeface="Berlin Sans FB Demi" panose="020E0802020502020306" pitchFamily="34" charset="0"/>
              </a:rPr>
              <a:t>Zhang </a:t>
            </a:r>
            <a:r>
              <a:rPr lang="en-GB" sz="3600" b="1" err="1">
                <a:solidFill>
                  <a:schemeClr val="bg1"/>
                </a:solidFill>
                <a:latin typeface="Berlin Sans FB Demi" panose="020E0802020502020306" pitchFamily="34" charset="0"/>
              </a:rPr>
              <a:t>Jiawan</a:t>
            </a:r>
            <a:r>
              <a:rPr lang="en-GB" sz="3600" b="1">
                <a:solidFill>
                  <a:schemeClr val="bg1"/>
                </a:solidFill>
                <a:latin typeface="Berlin Sans FB Demi" panose="020E0802020502020306" pitchFamily="34" charset="0"/>
              </a:rPr>
              <a:t> Village, Southern China</a:t>
            </a:r>
            <a:br>
              <a:rPr lang="en-GB" sz="3600" b="1">
                <a:solidFill>
                  <a:schemeClr val="bg1"/>
                </a:solidFill>
                <a:latin typeface="Berlin Sans FB Demi" panose="020E0802020502020306" pitchFamily="34" charset="0"/>
              </a:rPr>
            </a:br>
            <a:br>
              <a:rPr lang="en-GB" sz="3600" b="1">
                <a:solidFill>
                  <a:schemeClr val="bg1"/>
                </a:solidFill>
                <a:latin typeface="Berlin Sans FB Demi" panose="020E0802020502020306" pitchFamily="34" charset="0"/>
              </a:rPr>
            </a:br>
            <a:endParaRPr lang="en-GB" sz="360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3081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hildren-going-to-school-around-the-world-5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5" b="8312"/>
          <a:stretch/>
        </p:blipFill>
        <p:spPr bwMode="auto">
          <a:xfrm>
            <a:off x="0" y="-18661"/>
            <a:ext cx="12194593" cy="688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66255" y="0"/>
            <a:ext cx="2837205" cy="3657600"/>
          </a:xfrm>
          <a:prstGeom prst="rect">
            <a:avLst/>
          </a:prstGeom>
          <a:solidFill>
            <a:srgbClr val="262626">
              <a:alpha val="5098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>
                <a:solidFill>
                  <a:schemeClr val="bg1"/>
                </a:solidFill>
                <a:latin typeface="Berlin Sans FB Demi" panose="020E0802020502020306" pitchFamily="34" charset="0"/>
              </a:rPr>
              <a:t>Traveling to a boarding school</a:t>
            </a:r>
          </a:p>
          <a:p>
            <a:endParaRPr lang="en-GB" sz="3600" b="1">
              <a:solidFill>
                <a:schemeClr val="bg1"/>
              </a:solidFill>
              <a:latin typeface="Berlin Sans FB Demi" panose="020E0802020502020306" pitchFamily="34" charset="0"/>
            </a:endParaRPr>
          </a:p>
          <a:p>
            <a:r>
              <a:rPr lang="en-GB" sz="3600" b="1" err="1">
                <a:solidFill>
                  <a:schemeClr val="bg1"/>
                </a:solidFill>
                <a:latin typeface="Berlin Sans FB Demi" panose="020E0802020502020306" pitchFamily="34" charset="0"/>
              </a:rPr>
              <a:t>Zanskar</a:t>
            </a:r>
            <a:r>
              <a:rPr lang="en-GB" sz="3600" b="1">
                <a:solidFill>
                  <a:schemeClr val="bg1"/>
                </a:solidFill>
                <a:latin typeface="Berlin Sans FB Demi" panose="020E0802020502020306" pitchFamily="34" charset="0"/>
              </a:rPr>
              <a:t>, Indian Himalayas</a:t>
            </a:r>
            <a:br>
              <a:rPr lang="en-GB" sz="3600" b="1">
                <a:solidFill>
                  <a:schemeClr val="bg1"/>
                </a:solidFill>
                <a:latin typeface="Berlin Sans FB Demi" panose="020E0802020502020306" pitchFamily="34" charset="0"/>
              </a:rPr>
            </a:br>
            <a:br>
              <a:rPr lang="en-GB" sz="3600" b="1">
                <a:solidFill>
                  <a:schemeClr val="bg1"/>
                </a:solidFill>
                <a:latin typeface="Berlin Sans FB Demi" panose="020E0802020502020306" pitchFamily="34" charset="0"/>
              </a:rPr>
            </a:br>
            <a:endParaRPr lang="en-GB" sz="360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6671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/>
              <a:t>Pupils Crossing A Damaged Suspension Bridge, </a:t>
            </a:r>
            <a:r>
              <a:rPr lang="en-GB" b="1" err="1"/>
              <a:t>Lebak</a:t>
            </a:r>
            <a:r>
              <a:rPr lang="en-GB" b="1"/>
              <a:t>, Indonesia</a:t>
            </a:r>
            <a:br>
              <a:rPr lang="en-GB" b="1"/>
            </a:b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170" name="Picture 2" descr="children-going-to-school-around-the-world-3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45"/>
          <a:stretch/>
        </p:blipFill>
        <p:spPr bwMode="auto">
          <a:xfrm>
            <a:off x="6220" y="9330"/>
            <a:ext cx="9909110" cy="6867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hildren-going-to-school-around-the-world-3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36" b="10445"/>
          <a:stretch/>
        </p:blipFill>
        <p:spPr bwMode="auto">
          <a:xfrm flipH="1">
            <a:off x="9909110" y="9330"/>
            <a:ext cx="2295331" cy="6867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9909110" y="0"/>
            <a:ext cx="2295331" cy="6858000"/>
          </a:xfrm>
          <a:prstGeom prst="rect">
            <a:avLst/>
          </a:prstGeom>
          <a:solidFill>
            <a:srgbClr val="262626">
              <a:alpha val="50980"/>
            </a:srgbClr>
          </a:solidFill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err="1">
                <a:solidFill>
                  <a:schemeClr val="bg1"/>
                </a:solidFill>
                <a:latin typeface="Berlin Sans FB Demi" panose="020E0802020502020306" pitchFamily="34" charset="0"/>
              </a:rPr>
              <a:t>Lebak</a:t>
            </a:r>
            <a:r>
              <a:rPr lang="en-GB" sz="3600" b="1">
                <a:solidFill>
                  <a:schemeClr val="bg1"/>
                </a:solidFill>
                <a:latin typeface="Berlin Sans FB Demi" panose="020E0802020502020306" pitchFamily="34" charset="0"/>
              </a:rPr>
              <a:t>, Indonesia</a:t>
            </a:r>
            <a:endParaRPr lang="en-GB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1004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/>
              <a:t>Kids Flying 800m On A Steel Cable 400m Above The Rio Negro River, Colombia</a:t>
            </a:r>
            <a:br>
              <a:rPr lang="en-GB" b="1"/>
            </a:b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194" name="Picture 2" descr="children-going-to-school-around-the-world-5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40"/>
          <a:stretch/>
        </p:blipFill>
        <p:spPr bwMode="auto">
          <a:xfrm flipH="1">
            <a:off x="0" y="0"/>
            <a:ext cx="12192000" cy="684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50539" y="0"/>
            <a:ext cx="3001512" cy="3218213"/>
          </a:xfrm>
          <a:prstGeom prst="rect">
            <a:avLst/>
          </a:prstGeom>
          <a:solidFill>
            <a:srgbClr val="262626">
              <a:alpha val="5098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>
                <a:solidFill>
                  <a:schemeClr val="bg1"/>
                </a:solidFill>
                <a:latin typeface="Berlin Sans FB Demi" panose="020E0802020502020306" pitchFamily="34" charset="0"/>
              </a:rPr>
              <a:t>Flying 800m  400m above the Rio Negro River.</a:t>
            </a:r>
          </a:p>
          <a:p>
            <a:endParaRPr lang="en-GB" sz="3600" b="1">
              <a:solidFill>
                <a:schemeClr val="bg1"/>
              </a:solidFill>
              <a:latin typeface="Berlin Sans FB Demi" panose="020E0802020502020306" pitchFamily="34" charset="0"/>
            </a:endParaRPr>
          </a:p>
          <a:p>
            <a:r>
              <a:rPr lang="en-GB" sz="3600" b="1">
                <a:solidFill>
                  <a:schemeClr val="bg1"/>
                </a:solidFill>
                <a:latin typeface="Berlin Sans FB Demi" panose="020E0802020502020306" pitchFamily="34" charset="0"/>
              </a:rPr>
              <a:t>Colombia</a:t>
            </a:r>
            <a:br>
              <a:rPr lang="en-GB" sz="3600" b="1">
                <a:solidFill>
                  <a:schemeClr val="bg1"/>
                </a:solidFill>
                <a:latin typeface="Berlin Sans FB Demi" panose="020E0802020502020306" pitchFamily="34" charset="0"/>
              </a:rPr>
            </a:br>
            <a:br>
              <a:rPr lang="en-GB" sz="3600" b="1">
                <a:solidFill>
                  <a:schemeClr val="bg1"/>
                </a:solidFill>
                <a:latin typeface="Berlin Sans FB Demi" panose="020E0802020502020306" pitchFamily="34" charset="0"/>
              </a:rPr>
            </a:br>
            <a:endParaRPr lang="en-GB" sz="360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0284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/>
              <a:t>Pupils Canoeing To School, Riau, Indonesia</a:t>
            </a:r>
            <a:br>
              <a:rPr lang="en-GB" b="1"/>
            </a:b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218" name="Picture 2" descr="children-going-to-school-around-the-world-2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03"/>
          <a:stretch/>
        </p:blipFill>
        <p:spPr bwMode="auto">
          <a:xfrm>
            <a:off x="0" y="0"/>
            <a:ext cx="12192000" cy="6923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49382" y="0"/>
            <a:ext cx="2754078" cy="1318161"/>
          </a:xfrm>
          <a:prstGeom prst="rect">
            <a:avLst/>
          </a:prstGeom>
          <a:solidFill>
            <a:srgbClr val="262626">
              <a:alpha val="5098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>
                <a:solidFill>
                  <a:schemeClr val="bg1"/>
                </a:solidFill>
                <a:latin typeface="Berlin Sans FB Demi" panose="020E0802020502020306" pitchFamily="34" charset="0"/>
              </a:rPr>
              <a:t>Riau, Indonesia</a:t>
            </a:r>
            <a:br>
              <a:rPr lang="en-GB" sz="3600" b="1">
                <a:solidFill>
                  <a:schemeClr val="bg1"/>
                </a:solidFill>
                <a:latin typeface="Berlin Sans FB Demi" panose="020E0802020502020306" pitchFamily="34" charset="0"/>
              </a:rPr>
            </a:br>
            <a:br>
              <a:rPr lang="en-GB" sz="3600" b="1">
                <a:solidFill>
                  <a:schemeClr val="bg1"/>
                </a:solidFill>
                <a:latin typeface="Berlin Sans FB Demi" panose="020E0802020502020306" pitchFamily="34" charset="0"/>
              </a:rPr>
            </a:br>
            <a:endParaRPr lang="en-GB" sz="360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034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F3E731"/>
          </a:solidFill>
        </p:spPr>
        <p:txBody>
          <a:bodyPr/>
          <a:lstStyle/>
          <a:p>
            <a:r>
              <a:rPr lang="en-US">
                <a:ea typeface="Calibri Light"/>
                <a:cs typeface="Calibri Light"/>
              </a:rPr>
              <a:t> </a:t>
            </a:r>
            <a:r>
              <a:rPr lang="en-US" sz="3600">
                <a:ea typeface="Calibri Light"/>
                <a:cs typeface="Calibri Light"/>
              </a:rPr>
              <a:t>1 Travel &amp; Transport</a:t>
            </a:r>
            <a:br>
              <a:rPr lang="en-US" sz="3600">
                <a:ea typeface="Calibri Light"/>
                <a:cs typeface="Calibri Light"/>
              </a:rPr>
            </a:br>
            <a:r>
              <a:rPr lang="en-US" sz="3600">
                <a:ea typeface="Calibri Light"/>
                <a:cs typeface="Calibri Light"/>
              </a:rPr>
              <a:t> </a:t>
            </a:r>
            <a:r>
              <a:rPr lang="en-US" sz="3600" b="1">
                <a:ea typeface="Calibri Light"/>
                <a:cs typeface="Calibri Light"/>
              </a:rPr>
              <a:t>What do we know about travel &amp; transport?</a:t>
            </a:r>
            <a:endParaRPr lang="en-US" b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9E63BE-F3F3-3F8C-13CB-942EE9EFEECF}"/>
              </a:ext>
            </a:extLst>
          </p:cNvPr>
          <p:cNvSpPr txBox="1"/>
          <p:nvPr/>
        </p:nvSpPr>
        <p:spPr>
          <a:xfrm>
            <a:off x="8249286" y="1354051"/>
            <a:ext cx="3994325" cy="75405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400">
                <a:ea typeface="Calibri"/>
                <a:cs typeface="Calibri"/>
              </a:rPr>
              <a:t>How many different forms of transport can you think of?</a:t>
            </a:r>
            <a:endParaRPr lang="en-US"/>
          </a:p>
          <a:p>
            <a:endParaRPr lang="en-GB" sz="4400">
              <a:ea typeface="Calibri"/>
              <a:cs typeface="Calibri"/>
            </a:endParaRPr>
          </a:p>
          <a:p>
            <a:r>
              <a:rPr lang="en-GB" sz="4400">
                <a:ea typeface="Calibri"/>
                <a:cs typeface="Calibri"/>
              </a:rPr>
              <a:t>Transport is very useful, but  ....................</a:t>
            </a:r>
          </a:p>
          <a:p>
            <a:pPr algn="ctr"/>
            <a:endParaRPr lang="en-GB" sz="4400">
              <a:ea typeface="Calibri"/>
              <a:cs typeface="Calibri"/>
            </a:endParaRPr>
          </a:p>
          <a:p>
            <a:pPr algn="ctr"/>
            <a:endParaRPr lang="en-GB" sz="4400">
              <a:ea typeface="Calibri"/>
              <a:cs typeface="Calibri"/>
            </a:endParaRPr>
          </a:p>
          <a:p>
            <a:pPr algn="ctr"/>
            <a:endParaRPr lang="en-GB" sz="4400">
              <a:ea typeface="Calibri"/>
              <a:cs typeface="Calibri"/>
            </a:endParaRPr>
          </a:p>
        </p:txBody>
      </p:sp>
      <p:pic>
        <p:nvPicPr>
          <p:cNvPr id="5" name="Picture 4" descr="Transport Set Royalty-Free Images, Stock Photos &amp; Pictures | Shutterstock">
            <a:extLst>
              <a:ext uri="{FF2B5EF4-FFF2-40B4-BE49-F238E27FC236}">
                <a16:creationId xmlns:a16="http://schemas.microsoft.com/office/drawing/2014/main" id="{63DFB6A6-23AF-9B28-D659-704397CE1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232" y="1359559"/>
            <a:ext cx="8231935" cy="5864164"/>
          </a:xfrm>
          <a:prstGeom prst="rect">
            <a:avLst/>
          </a:prstGeom>
        </p:spPr>
      </p:pic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791C65CA-7D74-D558-D6D2-489D40CC55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5491" y="192297"/>
            <a:ext cx="3209925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6653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hildren-going-to-school-around-the-world-2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74"/>
          <a:stretch/>
        </p:blipFill>
        <p:spPr bwMode="auto">
          <a:xfrm>
            <a:off x="0" y="-18661"/>
            <a:ext cx="12192000" cy="688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21791" y="0"/>
            <a:ext cx="2627290" cy="950026"/>
          </a:xfrm>
          <a:prstGeom prst="rect">
            <a:avLst/>
          </a:prstGeom>
          <a:solidFill>
            <a:srgbClr val="262626">
              <a:alpha val="5098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>
                <a:solidFill>
                  <a:schemeClr val="bg1"/>
                </a:solidFill>
                <a:latin typeface="Berlin Sans FB Demi" panose="020E0802020502020306" pitchFamily="34" charset="0"/>
              </a:rPr>
              <a:t>Myanmar</a:t>
            </a:r>
            <a:br>
              <a:rPr lang="en-GB" sz="3600" b="1">
                <a:solidFill>
                  <a:schemeClr val="bg1"/>
                </a:solidFill>
                <a:latin typeface="Berlin Sans FB Demi" panose="020E0802020502020306" pitchFamily="34" charset="0"/>
              </a:rPr>
            </a:br>
            <a:br>
              <a:rPr lang="en-GB" sz="3600" b="1">
                <a:solidFill>
                  <a:schemeClr val="bg1"/>
                </a:solidFill>
                <a:latin typeface="Berlin Sans FB Demi" panose="020E0802020502020306" pitchFamily="34" charset="0"/>
              </a:rPr>
            </a:br>
            <a:endParaRPr lang="en-GB" sz="360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9352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hildren-going-to-school-around-the-world-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554548" cy="686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hildren-going-to-school-around-the-world-5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56"/>
          <a:stretch/>
        </p:blipFill>
        <p:spPr bwMode="auto">
          <a:xfrm flipH="1">
            <a:off x="9554547" y="-3903"/>
            <a:ext cx="2612571" cy="686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9554547" y="-7805"/>
            <a:ext cx="2593908" cy="6873609"/>
          </a:xfrm>
          <a:prstGeom prst="rect">
            <a:avLst/>
          </a:prstGeom>
          <a:solidFill>
            <a:srgbClr val="262626">
              <a:alpha val="50980"/>
            </a:srgbClr>
          </a:solidFill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>
                <a:solidFill>
                  <a:schemeClr val="bg1"/>
                </a:solidFill>
                <a:latin typeface="Berlin Sans FB Demi" panose="020E0802020502020306" pitchFamily="34" charset="0"/>
              </a:rPr>
              <a:t>Delhi, India</a:t>
            </a:r>
            <a:br>
              <a:rPr lang="en-GB" sz="3600" b="1">
                <a:solidFill>
                  <a:schemeClr val="bg1"/>
                </a:solidFill>
                <a:latin typeface="Berlin Sans FB Demi" panose="020E0802020502020306" pitchFamily="34" charset="0"/>
              </a:rPr>
            </a:br>
            <a:endParaRPr lang="en-GB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6893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35BCDE"/>
          </a:solidFill>
        </p:spPr>
        <p:txBody>
          <a:bodyPr/>
          <a:lstStyle/>
          <a:p>
            <a:r>
              <a:rPr lang="en-US">
                <a:cs typeface="Calibri Light"/>
              </a:rPr>
              <a:t> </a:t>
            </a:r>
            <a:r>
              <a:rPr lang="en-US" sz="3600">
                <a:cs typeface="Calibri Light"/>
              </a:rPr>
              <a:t> 2.  Travel &amp; Transport</a:t>
            </a:r>
            <a:br>
              <a:rPr lang="en-US" sz="3600">
                <a:ea typeface="Calibri Light"/>
                <a:cs typeface="Calibri Light"/>
              </a:rPr>
            </a:br>
            <a:r>
              <a:rPr lang="en-US" sz="3600" b="1">
                <a:cs typeface="Calibri Light"/>
              </a:rPr>
              <a:t>    Travelling to School</a:t>
            </a:r>
          </a:p>
        </p:txBody>
      </p:sp>
      <p:pic>
        <p:nvPicPr>
          <p:cNvPr id="19" name="Picture 18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A7CE3B8B-9D8B-917B-D893-49907C331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2889728-4808-779E-AB57-CD6E527EE93C}"/>
              </a:ext>
            </a:extLst>
          </p:cNvPr>
          <p:cNvSpPr txBox="1"/>
          <p:nvPr/>
        </p:nvSpPr>
        <p:spPr>
          <a:xfrm>
            <a:off x="216243" y="1467793"/>
            <a:ext cx="5657378" cy="64017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rgbClr val="009C64"/>
                </a:solidFill>
                <a:ea typeface="Calibri"/>
                <a:cs typeface="Calibri"/>
              </a:rPr>
              <a:t>Think about these children's journeys to school</a:t>
            </a:r>
            <a:endParaRPr lang="en-US" sz="3200">
              <a:ea typeface="Calibri"/>
              <a:cs typeface="Calibri"/>
            </a:endParaRPr>
          </a:p>
          <a:p>
            <a:pPr marL="571500" indent="-571500">
              <a:buFont typeface="Arial"/>
              <a:buChar char="•"/>
            </a:pPr>
            <a:r>
              <a:rPr lang="en-US" sz="3200">
                <a:solidFill>
                  <a:srgbClr val="009C64"/>
                </a:solidFill>
                <a:ea typeface="Calibri"/>
                <a:cs typeface="Calibri"/>
              </a:rPr>
              <a:t>Do you think they enjoyed it?</a:t>
            </a:r>
          </a:p>
          <a:p>
            <a:pPr marL="571500" indent="-571500">
              <a:buFont typeface="Arial"/>
              <a:buChar char="•"/>
            </a:pPr>
            <a:r>
              <a:rPr lang="en-US" sz="3200">
                <a:solidFill>
                  <a:srgbClr val="009C64"/>
                </a:solidFill>
                <a:ea typeface="Calibri"/>
                <a:cs typeface="Calibri"/>
              </a:rPr>
              <a:t>Did they travel with friends or family?</a:t>
            </a:r>
          </a:p>
          <a:p>
            <a:pPr marL="571500" indent="-571500">
              <a:buFont typeface="Arial"/>
              <a:buChar char="•"/>
            </a:pPr>
            <a:r>
              <a:rPr lang="en-US" sz="3200">
                <a:solidFill>
                  <a:srgbClr val="009C64"/>
                </a:solidFill>
                <a:ea typeface="Calibri"/>
                <a:cs typeface="Calibri"/>
              </a:rPr>
              <a:t>Were there any dangers?</a:t>
            </a:r>
          </a:p>
          <a:p>
            <a:pPr marL="571500" indent="-571500">
              <a:buFont typeface="Arial"/>
              <a:buChar char="•"/>
            </a:pPr>
            <a:r>
              <a:rPr lang="en-US" sz="3200">
                <a:solidFill>
                  <a:srgbClr val="009C64"/>
                </a:solidFill>
                <a:ea typeface="Calibri"/>
                <a:cs typeface="Calibri"/>
              </a:rPr>
              <a:t>How did they overcome them?</a:t>
            </a:r>
          </a:p>
          <a:p>
            <a:pPr marL="571500" indent="-571500">
              <a:buFont typeface="Arial"/>
              <a:buChar char="•"/>
            </a:pPr>
            <a:r>
              <a:rPr lang="en-US" sz="3200">
                <a:solidFill>
                  <a:srgbClr val="009C64"/>
                </a:solidFill>
                <a:ea typeface="Calibri"/>
                <a:cs typeface="Calibri"/>
              </a:rPr>
              <a:t>Was their journey sustainable?</a:t>
            </a:r>
          </a:p>
          <a:p>
            <a:endParaRPr lang="en-US" sz="3600" b="1">
              <a:solidFill>
                <a:srgbClr val="009C64"/>
              </a:solidFill>
              <a:ea typeface="Calibri" panose="020F0502020204030204"/>
              <a:cs typeface="Calibri" panose="020F0502020204030204"/>
            </a:endParaRPr>
          </a:p>
          <a:p>
            <a:endParaRPr lang="en-US" sz="3600" b="1">
              <a:solidFill>
                <a:srgbClr val="009C64"/>
              </a:solidFill>
              <a:ea typeface="Calibri" panose="020F0502020204030204"/>
              <a:cs typeface="Calibri" panose="020F0502020204030204"/>
            </a:endParaRPr>
          </a:p>
          <a:p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421B92-E490-8D95-8579-053B2A4D59BF}"/>
              </a:ext>
            </a:extLst>
          </p:cNvPr>
          <p:cNvSpPr txBox="1"/>
          <p:nvPr/>
        </p:nvSpPr>
        <p:spPr>
          <a:xfrm>
            <a:off x="6312243" y="1467793"/>
            <a:ext cx="5883155" cy="59093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rgbClr val="164194"/>
                </a:solidFill>
                <a:ea typeface="Calibri"/>
                <a:cs typeface="Calibri"/>
              </a:rPr>
              <a:t>Think about your journey to school</a:t>
            </a:r>
            <a:endParaRPr lang="en-US" sz="3200">
              <a:solidFill>
                <a:srgbClr val="164194"/>
              </a:solidFill>
              <a:ea typeface="Calibri"/>
              <a:cs typeface="Calibri"/>
            </a:endParaRPr>
          </a:p>
          <a:p>
            <a:pPr marL="571500" indent="-571500">
              <a:buFont typeface="Arial"/>
              <a:buChar char="•"/>
            </a:pPr>
            <a:r>
              <a:rPr lang="en-US" sz="3200">
                <a:solidFill>
                  <a:srgbClr val="164194"/>
                </a:solidFill>
                <a:ea typeface="Calibri"/>
                <a:cs typeface="Calibri"/>
              </a:rPr>
              <a:t>Did you enjoy it?</a:t>
            </a:r>
          </a:p>
          <a:p>
            <a:pPr marL="571500" indent="-571500">
              <a:buFont typeface="Arial"/>
              <a:buChar char="•"/>
            </a:pPr>
            <a:r>
              <a:rPr lang="en-US" sz="3200">
                <a:solidFill>
                  <a:srgbClr val="164194"/>
                </a:solidFill>
                <a:ea typeface="Calibri"/>
                <a:cs typeface="Calibri"/>
              </a:rPr>
              <a:t>Did you travel with friends or family?</a:t>
            </a:r>
          </a:p>
          <a:p>
            <a:pPr marL="571500" indent="-571500">
              <a:buFont typeface="Arial"/>
              <a:buChar char="•"/>
            </a:pPr>
            <a:r>
              <a:rPr lang="en-US" sz="3200">
                <a:solidFill>
                  <a:srgbClr val="164194"/>
                </a:solidFill>
                <a:ea typeface="Calibri"/>
                <a:cs typeface="Calibri"/>
              </a:rPr>
              <a:t>Were there any dangers?</a:t>
            </a:r>
          </a:p>
          <a:p>
            <a:pPr marL="571500" indent="-571500">
              <a:buFont typeface="Arial"/>
              <a:buChar char="•"/>
            </a:pPr>
            <a:r>
              <a:rPr lang="en-US" sz="3200">
                <a:solidFill>
                  <a:srgbClr val="164194"/>
                </a:solidFill>
                <a:ea typeface="Calibri"/>
                <a:cs typeface="Calibri"/>
              </a:rPr>
              <a:t>How did you overcome them?</a:t>
            </a:r>
          </a:p>
          <a:p>
            <a:pPr marL="571500" indent="-571500">
              <a:buFont typeface="Arial"/>
              <a:buChar char="•"/>
            </a:pPr>
            <a:r>
              <a:rPr lang="en-US" sz="3200">
                <a:solidFill>
                  <a:srgbClr val="164194"/>
                </a:solidFill>
                <a:ea typeface="Calibri"/>
                <a:cs typeface="Calibri"/>
              </a:rPr>
              <a:t>Was your journey sustainable?</a:t>
            </a:r>
          </a:p>
          <a:p>
            <a:pPr marL="571500" indent="-571500">
              <a:buFont typeface="Arial"/>
              <a:buChar char="•"/>
            </a:pPr>
            <a:r>
              <a:rPr lang="en-US" sz="3200">
                <a:solidFill>
                  <a:srgbClr val="164194"/>
                </a:solidFill>
                <a:ea typeface="Calibri"/>
                <a:cs typeface="Calibri"/>
              </a:rPr>
              <a:t>Could it be </a:t>
            </a:r>
            <a:r>
              <a:rPr lang="en-US" sz="3200" b="1">
                <a:solidFill>
                  <a:srgbClr val="164194"/>
                </a:solidFill>
                <a:ea typeface="Calibri"/>
                <a:cs typeface="Calibri"/>
              </a:rPr>
              <a:t>more</a:t>
            </a:r>
            <a:r>
              <a:rPr lang="en-US" sz="3200">
                <a:solidFill>
                  <a:srgbClr val="164194"/>
                </a:solidFill>
                <a:ea typeface="Calibri"/>
                <a:cs typeface="Calibri"/>
              </a:rPr>
              <a:t> sustainable?</a:t>
            </a:r>
          </a:p>
          <a:p>
            <a:endParaRPr lang="en-US" sz="3600" b="1">
              <a:solidFill>
                <a:srgbClr val="009C64"/>
              </a:solidFill>
              <a:ea typeface="Calibri" panose="020F0502020204030204"/>
              <a:cs typeface="Calibri" panose="020F0502020204030204"/>
            </a:endParaRPr>
          </a:p>
          <a:p>
            <a:endParaRPr lang="en-US" sz="3600" b="1">
              <a:solidFill>
                <a:srgbClr val="009C64"/>
              </a:solidFill>
              <a:ea typeface="Calibri" panose="020F0502020204030204"/>
              <a:cs typeface="Calibri" panose="020F0502020204030204"/>
            </a:endParaRPr>
          </a:p>
          <a:p>
            <a:endParaRPr lang="en-US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624141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35BCDE"/>
          </a:solidFill>
        </p:spPr>
        <p:txBody>
          <a:bodyPr/>
          <a:lstStyle/>
          <a:p>
            <a:r>
              <a:rPr lang="en-US">
                <a:cs typeface="Calibri Light"/>
              </a:rPr>
              <a:t> </a:t>
            </a:r>
            <a:r>
              <a:rPr lang="en-US" sz="3600">
                <a:cs typeface="Calibri Light"/>
              </a:rPr>
              <a:t> 2.  Travel &amp; Transport</a:t>
            </a:r>
            <a:br>
              <a:rPr lang="en-US" sz="3600">
                <a:ea typeface="Calibri Light"/>
                <a:cs typeface="Calibri Light"/>
              </a:rPr>
            </a:br>
            <a:r>
              <a:rPr lang="en-US" sz="3600" b="1">
                <a:cs typeface="Calibri Light"/>
              </a:rPr>
              <a:t>    Travelling to School</a:t>
            </a:r>
          </a:p>
        </p:txBody>
      </p:sp>
      <p:pic>
        <p:nvPicPr>
          <p:cNvPr id="19" name="Picture 18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A7CE3B8B-9D8B-917B-D893-49907C331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2889728-4808-779E-AB57-CD6E527EE93C}"/>
              </a:ext>
            </a:extLst>
          </p:cNvPr>
          <p:cNvSpPr txBox="1"/>
          <p:nvPr/>
        </p:nvSpPr>
        <p:spPr>
          <a:xfrm>
            <a:off x="327002" y="1351443"/>
            <a:ext cx="11301822" cy="59093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solidFill>
                  <a:srgbClr val="009C64"/>
                </a:solidFill>
                <a:ea typeface="Calibri"/>
                <a:cs typeface="Calibri"/>
              </a:rPr>
              <a:t>What does </a:t>
            </a:r>
            <a:r>
              <a:rPr lang="en-US" sz="3600" b="1" dirty="0">
                <a:solidFill>
                  <a:srgbClr val="164194"/>
                </a:solidFill>
                <a:ea typeface="Calibri"/>
                <a:cs typeface="Calibri"/>
              </a:rPr>
              <a:t>sustainable</a:t>
            </a:r>
            <a:r>
              <a:rPr lang="en-US" sz="3600" b="1" dirty="0">
                <a:solidFill>
                  <a:srgbClr val="009C64"/>
                </a:solidFill>
                <a:ea typeface="Calibri"/>
                <a:cs typeface="Calibri"/>
              </a:rPr>
              <a:t> mean?</a:t>
            </a:r>
            <a:endParaRPr lang="en-US" dirty="0">
              <a:solidFill>
                <a:srgbClr val="000000"/>
              </a:solidFill>
              <a:ea typeface="Calibri"/>
              <a:cs typeface="Calibri"/>
            </a:endParaRPr>
          </a:p>
          <a:p>
            <a:r>
              <a:rPr lang="en-US" sz="3600" b="1" dirty="0">
                <a:solidFill>
                  <a:srgbClr val="009C64"/>
                </a:solidFill>
                <a:ea typeface="Calibri"/>
                <a:cs typeface="Calibri"/>
              </a:rPr>
              <a:t>Which of these are </a:t>
            </a:r>
            <a:r>
              <a:rPr lang="en-US" sz="3600" b="1" dirty="0">
                <a:solidFill>
                  <a:srgbClr val="164194"/>
                </a:solidFill>
                <a:ea typeface="Calibri"/>
                <a:cs typeface="Calibri"/>
              </a:rPr>
              <a:t>sustainable</a:t>
            </a:r>
            <a:r>
              <a:rPr lang="en-US" sz="3600" b="1" dirty="0">
                <a:solidFill>
                  <a:srgbClr val="009C64"/>
                </a:solidFill>
                <a:ea typeface="Calibri"/>
                <a:cs typeface="Calibri"/>
              </a:rPr>
              <a:t> forms of transport?</a:t>
            </a:r>
            <a:endParaRPr lang="en-US">
              <a:ea typeface="Calibri"/>
              <a:cs typeface="Calibri"/>
            </a:endParaRPr>
          </a:p>
          <a:p>
            <a:endParaRPr lang="en-US" sz="3600" b="1">
              <a:solidFill>
                <a:srgbClr val="009C64"/>
              </a:solidFill>
              <a:ea typeface="Calibri"/>
              <a:cs typeface="Calibri"/>
            </a:endParaRPr>
          </a:p>
          <a:p>
            <a:endParaRPr lang="en-US" sz="3600" b="1">
              <a:solidFill>
                <a:srgbClr val="009C64"/>
              </a:solidFill>
              <a:ea typeface="Calibri"/>
              <a:cs typeface="Calibri"/>
            </a:endParaRPr>
          </a:p>
          <a:p>
            <a:endParaRPr lang="en-US" sz="3600" b="1">
              <a:solidFill>
                <a:srgbClr val="009C64"/>
              </a:solidFill>
              <a:ea typeface="Calibri"/>
              <a:cs typeface="Calibri"/>
            </a:endParaRPr>
          </a:p>
          <a:p>
            <a:endParaRPr lang="en-US" sz="3600" b="1">
              <a:solidFill>
                <a:srgbClr val="009C64"/>
              </a:solidFill>
              <a:ea typeface="Calibri"/>
              <a:cs typeface="Calibri"/>
            </a:endParaRPr>
          </a:p>
          <a:p>
            <a:endParaRPr lang="en-US" sz="3600" b="1">
              <a:solidFill>
                <a:srgbClr val="009C64"/>
              </a:solidFill>
              <a:ea typeface="Calibri"/>
              <a:cs typeface="Calibri"/>
            </a:endParaRPr>
          </a:p>
          <a:p>
            <a:r>
              <a:rPr lang="en-US" sz="3600" b="1" dirty="0">
                <a:solidFill>
                  <a:srgbClr val="009C64"/>
                </a:solidFill>
                <a:ea typeface="Calibri"/>
                <a:cs typeface="Calibri"/>
              </a:rPr>
              <a:t>Why is sustainable travel sometimes called </a:t>
            </a:r>
            <a:r>
              <a:rPr lang="en-US" sz="3600" b="1" dirty="0">
                <a:solidFill>
                  <a:srgbClr val="164194"/>
                </a:solidFill>
                <a:ea typeface="Calibri"/>
                <a:cs typeface="Calibri"/>
              </a:rPr>
              <a:t>'active'</a:t>
            </a:r>
            <a:r>
              <a:rPr lang="en-US" sz="3600" b="1" dirty="0">
                <a:solidFill>
                  <a:srgbClr val="009C64"/>
                </a:solidFill>
                <a:ea typeface="Calibri"/>
                <a:cs typeface="Calibri"/>
              </a:rPr>
              <a:t> travel?</a:t>
            </a:r>
          </a:p>
          <a:p>
            <a:endParaRPr lang="en-US" sz="3600" b="1">
              <a:solidFill>
                <a:srgbClr val="009C64"/>
              </a:solidFill>
              <a:ea typeface="Calibri"/>
              <a:cs typeface="Calibri"/>
            </a:endParaRPr>
          </a:p>
          <a:p>
            <a:endParaRPr lang="en-US" sz="3600" b="1">
              <a:solidFill>
                <a:srgbClr val="009C64"/>
              </a:solidFill>
              <a:ea typeface="Calibri"/>
              <a:cs typeface="Calibri"/>
            </a:endParaRPr>
          </a:p>
          <a:p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0AFF74-87C0-006C-CD66-63F34B7F0DCF}"/>
              </a:ext>
            </a:extLst>
          </p:cNvPr>
          <p:cNvSpPr txBox="1"/>
          <p:nvPr/>
        </p:nvSpPr>
        <p:spPr>
          <a:xfrm>
            <a:off x="324556" y="6096000"/>
            <a:ext cx="1141588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b="1">
                <a:solidFill>
                  <a:srgbClr val="009C64"/>
                </a:solidFill>
                <a:ea typeface="Calibri"/>
                <a:cs typeface="Calibri"/>
              </a:rPr>
              <a:t>Let's now look at how children across the world get to school.</a:t>
            </a:r>
            <a:endParaRPr lang="en-GB" sz="3200" b="1">
              <a:solidFill>
                <a:srgbClr val="009C64"/>
              </a:solidFill>
            </a:endParaRPr>
          </a:p>
        </p:txBody>
      </p:sp>
      <p:pic>
        <p:nvPicPr>
          <p:cNvPr id="5" name="Picture 4" descr="A child and child holding hands&#10;&#10;Description automatically generated">
            <a:extLst>
              <a:ext uri="{FF2B5EF4-FFF2-40B4-BE49-F238E27FC236}">
                <a16:creationId xmlns:a16="http://schemas.microsoft.com/office/drawing/2014/main" id="{8DFC14BF-F18E-2CA0-C89F-7CDA7BC5CF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938" y="2565047"/>
            <a:ext cx="1604434" cy="2447573"/>
          </a:xfrm>
          <a:prstGeom prst="rect">
            <a:avLst/>
          </a:prstGeom>
        </p:spPr>
      </p:pic>
      <p:pic>
        <p:nvPicPr>
          <p:cNvPr id="7" name="Picture 6" descr="A young child riding a bike&#10;&#10;Description automatically generated">
            <a:extLst>
              <a:ext uri="{FF2B5EF4-FFF2-40B4-BE49-F238E27FC236}">
                <a16:creationId xmlns:a16="http://schemas.microsoft.com/office/drawing/2014/main" id="{0089A113-4320-66F4-DB7B-706A32B3F4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1202" y="3049764"/>
            <a:ext cx="3514374" cy="2028473"/>
          </a:xfrm>
          <a:prstGeom prst="rect">
            <a:avLst/>
          </a:prstGeom>
        </p:spPr>
      </p:pic>
      <p:pic>
        <p:nvPicPr>
          <p:cNvPr id="8" name="Picture 7" descr="A child in a wheelchair&#10;&#10;Description automatically generated">
            <a:extLst>
              <a:ext uri="{FF2B5EF4-FFF2-40B4-BE49-F238E27FC236}">
                <a16:creationId xmlns:a16="http://schemas.microsoft.com/office/drawing/2014/main" id="{746C4881-C577-78C5-CB19-8B2FB9329C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7216" y="2560285"/>
            <a:ext cx="1508125" cy="2428876"/>
          </a:xfrm>
          <a:prstGeom prst="rect">
            <a:avLst/>
          </a:prstGeom>
        </p:spPr>
      </p:pic>
      <p:pic>
        <p:nvPicPr>
          <p:cNvPr id="9" name="Picture 8" descr="A close-up of kids in a car&#10;&#10;Description automatically generated">
            <a:extLst>
              <a:ext uri="{FF2B5EF4-FFF2-40B4-BE49-F238E27FC236}">
                <a16:creationId xmlns:a16="http://schemas.microsoft.com/office/drawing/2014/main" id="{3A3055C9-627D-EBF6-49CD-643583F541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29397" y="2426935"/>
            <a:ext cx="2759428" cy="2568576"/>
          </a:xfrm>
          <a:prstGeom prst="rect">
            <a:avLst/>
          </a:prstGeom>
        </p:spPr>
      </p:pic>
      <p:pic>
        <p:nvPicPr>
          <p:cNvPr id="10" name="Picture 9" descr="A red double decker bus on a street&#10;&#10;Description automatically generated">
            <a:extLst>
              <a:ext uri="{FF2B5EF4-FFF2-40B4-BE49-F238E27FC236}">
                <a16:creationId xmlns:a16="http://schemas.microsoft.com/office/drawing/2014/main" id="{BE200C2B-8930-A75F-8869-7E10AEAE83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2576" y="3335690"/>
            <a:ext cx="2517070" cy="173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1681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35BCDE"/>
          </a:solidFill>
        </p:spPr>
        <p:txBody>
          <a:bodyPr/>
          <a:lstStyle/>
          <a:p>
            <a:r>
              <a:rPr lang="en-US" dirty="0">
                <a:cs typeface="Calibri Light"/>
              </a:rPr>
              <a:t> </a:t>
            </a:r>
            <a:r>
              <a:rPr lang="en-US" sz="3600" dirty="0">
                <a:cs typeface="Calibri Light"/>
              </a:rPr>
              <a:t> 2.  Travel &amp; Transport</a:t>
            </a:r>
            <a:br>
              <a:rPr lang="en-US" sz="3600" dirty="0">
                <a:ea typeface="Calibri Light"/>
                <a:cs typeface="Calibri Light"/>
              </a:rPr>
            </a:br>
            <a:r>
              <a:rPr lang="en-US" sz="3600" b="1" dirty="0">
                <a:cs typeface="Calibri Light"/>
              </a:rPr>
              <a:t>     Transport &amp; Air Quality</a:t>
            </a:r>
          </a:p>
        </p:txBody>
      </p:sp>
      <p:pic>
        <p:nvPicPr>
          <p:cNvPr id="19" name="Picture 18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A7CE3B8B-9D8B-917B-D893-49907C331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2889728-4808-779E-AB57-CD6E527EE93C}"/>
              </a:ext>
            </a:extLst>
          </p:cNvPr>
          <p:cNvSpPr txBox="1"/>
          <p:nvPr/>
        </p:nvSpPr>
        <p:spPr>
          <a:xfrm>
            <a:off x="4577" y="1343989"/>
            <a:ext cx="3512489" cy="59093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009C64"/>
                </a:solidFill>
                <a:ea typeface="Calibri"/>
                <a:cs typeface="Calibri"/>
              </a:rPr>
              <a:t>Fumes from cars can create air pollution. </a:t>
            </a:r>
            <a:endParaRPr lang="en-US" dirty="0"/>
          </a:p>
          <a:p>
            <a:r>
              <a:rPr lang="en-US" sz="3600" dirty="0">
                <a:solidFill>
                  <a:srgbClr val="009C64"/>
                </a:solidFill>
                <a:ea typeface="Calibri"/>
                <a:cs typeface="Calibri"/>
              </a:rPr>
              <a:t>Walking to school also helps improve air quality.</a:t>
            </a:r>
            <a:endParaRPr lang="en-US" dirty="0">
              <a:solidFill>
                <a:srgbClr val="000000"/>
              </a:solidFill>
              <a:ea typeface="Calibri"/>
              <a:cs typeface="Calibri"/>
            </a:endParaRPr>
          </a:p>
          <a:p>
            <a:r>
              <a:rPr lang="en-US" sz="3600" dirty="0">
                <a:solidFill>
                  <a:srgbClr val="009C64"/>
                </a:solidFill>
                <a:ea typeface="Calibri"/>
                <a:cs typeface="Calibri"/>
              </a:rPr>
              <a:t> How clean is the air around your </a:t>
            </a:r>
            <a:r>
              <a:rPr lang="en-US" sz="3600">
                <a:solidFill>
                  <a:srgbClr val="009C64"/>
                </a:solidFill>
                <a:ea typeface="Calibri"/>
                <a:cs typeface="Calibri"/>
              </a:rPr>
              <a:t>school? </a:t>
            </a:r>
            <a:endParaRPr lang="en-US" sz="3600" b="1">
              <a:solidFill>
                <a:srgbClr val="009C64"/>
              </a:solidFill>
              <a:ea typeface="Calibri"/>
              <a:cs typeface="Calibri"/>
            </a:endParaRPr>
          </a:p>
          <a:p>
            <a:endParaRPr lang="en-US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3" name="Picture 2" descr="A tree with birds flying in the sky&#10;&#10;Description automatically generated">
            <a:extLst>
              <a:ext uri="{FF2B5EF4-FFF2-40B4-BE49-F238E27FC236}">
                <a16:creationId xmlns:a16="http://schemas.microsoft.com/office/drawing/2014/main" id="{196514FF-DFDE-1C4E-4EA5-527DC05C97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9884" y="1528943"/>
            <a:ext cx="7902576" cy="42796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F86769-B0C0-5F66-F2B1-B5D333D0DA6B}"/>
              </a:ext>
            </a:extLst>
          </p:cNvPr>
          <p:cNvSpPr txBox="1"/>
          <p:nvPr/>
        </p:nvSpPr>
        <p:spPr>
          <a:xfrm>
            <a:off x="4106333" y="5813777"/>
            <a:ext cx="8297333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solidFill>
                  <a:srgbClr val="009C64"/>
                </a:solidFill>
                <a:ea typeface="Calibri"/>
                <a:cs typeface="Calibri"/>
              </a:rPr>
              <a:t>Find out </a:t>
            </a:r>
            <a:r>
              <a:rPr lang="en-US" sz="3600" b="1" dirty="0">
                <a:solidFill>
                  <a:srgbClr val="009C64"/>
                </a:solidFill>
                <a:ea typeface="Calibri"/>
                <a:cs typeface="Calibri"/>
                <a:hlinkClick r:id="rId5"/>
              </a:rPr>
              <a:t>here</a:t>
            </a:r>
            <a:r>
              <a:rPr lang="en-US" dirty="0">
                <a:solidFill>
                  <a:srgbClr val="000000"/>
                </a:solidFill>
                <a:ea typeface="Calibri"/>
                <a:cs typeface="Calibri"/>
              </a:rPr>
              <a:t> (</a:t>
            </a:r>
            <a:r>
              <a:rPr lang="en-US" dirty="0">
                <a:solidFill>
                  <a:srgbClr val="FF0000"/>
                </a:solidFill>
                <a:ea typeface="Calibri"/>
                <a:cs typeface="Calibri"/>
              </a:rPr>
              <a:t>or try www.addresspollution.org)</a:t>
            </a:r>
            <a:endParaRPr lang="en-US" dirty="0">
              <a:solidFill>
                <a:srgbClr val="000000"/>
              </a:solidFill>
              <a:ea typeface="Calibri" panose="020F0502020204030204"/>
              <a:cs typeface="Calibri" panose="020F0502020204030204"/>
              <a:hlinkClick r:id="rId5"/>
            </a:endParaRPr>
          </a:p>
          <a:p>
            <a:r>
              <a:rPr lang="en-GB" dirty="0">
                <a:solidFill>
                  <a:srgbClr val="FF0000"/>
                </a:solidFill>
                <a:ea typeface="Calibri"/>
                <a:cs typeface="Calibri"/>
              </a:rPr>
              <a:t>NOTE TO SCHOOLS - Be wary of showing this information in airs of poor air quality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46076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35BCDE"/>
          </a:solidFill>
        </p:spPr>
        <p:txBody>
          <a:bodyPr/>
          <a:lstStyle/>
          <a:p>
            <a:r>
              <a:rPr lang="en-US" dirty="0">
                <a:cs typeface="Calibri Light"/>
              </a:rPr>
              <a:t>  </a:t>
            </a:r>
            <a:r>
              <a:rPr lang="en-US" sz="3600" dirty="0">
                <a:cs typeface="Calibri Light"/>
              </a:rPr>
              <a:t>2. Travel &amp; Transport</a:t>
            </a:r>
            <a:br>
              <a:rPr lang="en-US" sz="3600" b="1" dirty="0">
                <a:cs typeface="Calibri Light"/>
              </a:rPr>
            </a:br>
            <a:r>
              <a:rPr lang="en-US" sz="3600" b="1" dirty="0">
                <a:cs typeface="Calibri Light"/>
              </a:rPr>
              <a:t> 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78DDDA-E35A-8576-82EA-7A9F5FF252D9}"/>
              </a:ext>
            </a:extLst>
          </p:cNvPr>
          <p:cNvSpPr txBox="1"/>
          <p:nvPr/>
        </p:nvSpPr>
        <p:spPr>
          <a:xfrm>
            <a:off x="2333499" y="1893924"/>
            <a:ext cx="7842635" cy="44012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dirty="0">
                <a:cs typeface="Segoe UI"/>
              </a:rPr>
              <a:t>Next week we'll look at ​</a:t>
            </a:r>
          </a:p>
          <a:p>
            <a:pPr algn="ctr"/>
            <a:r>
              <a:rPr lang="en-US" sz="4400" dirty="0">
                <a:cs typeface="Segoe UI"/>
              </a:rPr>
              <a:t>​</a:t>
            </a:r>
            <a:endParaRPr lang="en-US" sz="4400" dirty="0">
              <a:ea typeface="Calibri"/>
              <a:cs typeface="Segoe UI"/>
            </a:endParaRPr>
          </a:p>
          <a:p>
            <a:pPr algn="ctr"/>
            <a:r>
              <a:rPr lang="en-US" sz="6000" b="1" dirty="0">
                <a:cs typeface="Segoe UI"/>
              </a:rPr>
              <a:t>Changemakers</a:t>
            </a:r>
            <a:r>
              <a:rPr lang="en-US" sz="6000" dirty="0">
                <a:cs typeface="Segoe UI"/>
              </a:rPr>
              <a:t>​</a:t>
            </a:r>
            <a:endParaRPr lang="en-US" sz="6000" dirty="0">
              <a:ea typeface="Calibri"/>
              <a:cs typeface="Segoe UI"/>
            </a:endParaRPr>
          </a:p>
          <a:p>
            <a:pPr algn="ctr"/>
            <a:r>
              <a:rPr lang="en-US" sz="4400" dirty="0">
                <a:cs typeface="Segoe UI"/>
              </a:rPr>
              <a:t>​</a:t>
            </a:r>
            <a:endParaRPr lang="en-US" sz="4400" dirty="0">
              <a:ea typeface="Calibri"/>
              <a:cs typeface="Segoe UI"/>
            </a:endParaRPr>
          </a:p>
          <a:p>
            <a:pPr algn="ctr"/>
            <a:r>
              <a:rPr lang="en-US" sz="4400" dirty="0">
                <a:cs typeface="Segoe UI"/>
              </a:rPr>
              <a:t> who are helping reduce emissions from transport</a:t>
            </a:r>
            <a:endParaRPr lang="en-US" sz="4400" dirty="0">
              <a:ea typeface="Calibri"/>
              <a:cs typeface="Segoe UI"/>
            </a:endParaRPr>
          </a:p>
        </p:txBody>
      </p:sp>
      <p:pic>
        <p:nvPicPr>
          <p:cNvPr id="6" name="Picture 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5A8EE363-EEAA-C29F-29D8-F735B95B4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8272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164194"/>
          </a:solidFill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cs typeface="Calibri Light"/>
              </a:rPr>
              <a:t> </a:t>
            </a:r>
            <a:r>
              <a:rPr lang="en-US" b="1" dirty="0">
                <a:solidFill>
                  <a:schemeClr val="bg1"/>
                </a:solidFill>
                <a:cs typeface="Calibri Light"/>
              </a:rPr>
              <a:t> 4</a:t>
            </a:r>
            <a:r>
              <a:rPr lang="en-US" dirty="0">
                <a:solidFill>
                  <a:schemeClr val="bg1"/>
                </a:solidFill>
                <a:cs typeface="Calibri Light"/>
              </a:rPr>
              <a:t>. Transport</a:t>
            </a:r>
            <a:br>
              <a:rPr lang="en-US" b="1" dirty="0">
                <a:cs typeface="Calibri Light"/>
              </a:rPr>
            </a:br>
            <a:r>
              <a:rPr lang="en-US" b="1" dirty="0">
                <a:solidFill>
                  <a:schemeClr val="bg1"/>
                </a:solidFill>
                <a:cs typeface="Calibri Light"/>
              </a:rPr>
              <a:t>  Changemakers - local</a:t>
            </a:r>
            <a:endParaRPr lang="en-US" dirty="0">
              <a:solidFill>
                <a:schemeClr val="bg1"/>
              </a:solidFill>
              <a:ea typeface="Calibri Light"/>
              <a:cs typeface="Calibri Light"/>
            </a:endParaRP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3DFE5473-366F-390A-B076-015AAA381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E946E2-E557-ACBA-1E9D-216F785008B3}"/>
              </a:ext>
            </a:extLst>
          </p:cNvPr>
          <p:cNvSpPr txBox="1"/>
          <p:nvPr/>
        </p:nvSpPr>
        <p:spPr>
          <a:xfrm>
            <a:off x="662523" y="2163611"/>
            <a:ext cx="975474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164194"/>
                </a:solidFill>
                <a:highlight>
                  <a:srgbClr val="FFFF00"/>
                </a:highlight>
                <a:ea typeface="Calibri"/>
                <a:cs typeface="Calibri"/>
              </a:rPr>
              <a:t>Insert info about local transport changemakers </a:t>
            </a:r>
            <a:r>
              <a:rPr lang="en-US" sz="2400" dirty="0" err="1">
                <a:solidFill>
                  <a:srgbClr val="164194"/>
                </a:solidFill>
                <a:highlight>
                  <a:srgbClr val="FFFF00"/>
                </a:highlight>
                <a:ea typeface="Calibri"/>
                <a:cs typeface="Calibri"/>
              </a:rPr>
              <a:t>eg</a:t>
            </a:r>
            <a:r>
              <a:rPr lang="en-US" sz="2400" dirty="0">
                <a:solidFill>
                  <a:srgbClr val="164194"/>
                </a:solidFill>
                <a:highlight>
                  <a:srgbClr val="FFFF00"/>
                </a:highlight>
                <a:ea typeface="Calibri"/>
                <a:cs typeface="Calibri"/>
              </a:rPr>
              <a:t>  electric buses, cargo bike delivery, School streets, walking bus </a:t>
            </a:r>
            <a:r>
              <a:rPr lang="en-US" sz="2400" dirty="0" err="1">
                <a:solidFill>
                  <a:srgbClr val="164194"/>
                </a:solidFill>
                <a:highlight>
                  <a:srgbClr val="FFFF00"/>
                </a:highlight>
                <a:ea typeface="Calibri"/>
                <a:cs typeface="Calibri"/>
              </a:rPr>
              <a:t>etc</a:t>
            </a:r>
            <a:endParaRPr lang="en-US" sz="2400" dirty="0">
              <a:solidFill>
                <a:srgbClr val="164194"/>
              </a:solidFill>
              <a:highlight>
                <a:srgbClr val="FFFF00"/>
              </a:highlight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87062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164194"/>
          </a:solidFill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cs typeface="Calibri Light"/>
              </a:rPr>
              <a:t> </a:t>
            </a:r>
            <a:r>
              <a:rPr lang="en-US" b="1" dirty="0">
                <a:solidFill>
                  <a:schemeClr val="bg1"/>
                </a:solidFill>
                <a:cs typeface="Calibri Light"/>
              </a:rPr>
              <a:t> 4</a:t>
            </a:r>
            <a:r>
              <a:rPr lang="en-US" dirty="0">
                <a:solidFill>
                  <a:schemeClr val="bg1"/>
                </a:solidFill>
                <a:cs typeface="Calibri Light"/>
              </a:rPr>
              <a:t>. Transport</a:t>
            </a:r>
            <a:br>
              <a:rPr lang="en-US" b="1" dirty="0">
                <a:cs typeface="Calibri Light"/>
              </a:rPr>
            </a:br>
            <a:r>
              <a:rPr lang="en-US" b="1" dirty="0">
                <a:solidFill>
                  <a:schemeClr val="bg1"/>
                </a:solidFill>
                <a:cs typeface="Calibri Light"/>
              </a:rPr>
              <a:t>  Changemakers - national</a:t>
            </a:r>
            <a:endParaRPr lang="en-US" dirty="0">
              <a:solidFill>
                <a:schemeClr val="bg1"/>
              </a:solidFill>
              <a:ea typeface="Calibri Light"/>
              <a:cs typeface="Calibri Light"/>
            </a:endParaRP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3DFE5473-366F-390A-B076-015AAA3811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E946E2-E557-ACBA-1E9D-216F785008B3}"/>
              </a:ext>
            </a:extLst>
          </p:cNvPr>
          <p:cNvSpPr txBox="1"/>
          <p:nvPr/>
        </p:nvSpPr>
        <p:spPr>
          <a:xfrm>
            <a:off x="-699" y="1345167"/>
            <a:ext cx="1178674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009C64"/>
                </a:solidFill>
                <a:ea typeface="Calibri"/>
                <a:cs typeface="Calibri"/>
              </a:rPr>
              <a:t>Hear from people making it easier for pupils to cycle safely to school </a:t>
            </a:r>
          </a:p>
        </p:txBody>
      </p:sp>
      <p:pic>
        <p:nvPicPr>
          <p:cNvPr id="3" name="Online Media 2" title="On your bike: De-Graft joins a bike bus for cycle to school week | Newsround">
            <a:hlinkClick r:id="" action="ppaction://media"/>
            <a:extLst>
              <a:ext uri="{FF2B5EF4-FFF2-40B4-BE49-F238E27FC236}">
                <a16:creationId xmlns:a16="http://schemas.microsoft.com/office/drawing/2014/main" id="{7D35A43C-2DD2-4DA9-123D-0023DCC19DE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692980" y="1814689"/>
            <a:ext cx="8878183" cy="504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4898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164194"/>
          </a:solidFill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cs typeface="Calibri Light"/>
              </a:rPr>
              <a:t> </a:t>
            </a:r>
            <a:r>
              <a:rPr lang="en-US" b="1" dirty="0">
                <a:solidFill>
                  <a:schemeClr val="bg1"/>
                </a:solidFill>
                <a:cs typeface="Calibri Light"/>
              </a:rPr>
              <a:t> 4</a:t>
            </a:r>
            <a:r>
              <a:rPr lang="en-US" dirty="0">
                <a:solidFill>
                  <a:schemeClr val="bg1"/>
                </a:solidFill>
                <a:cs typeface="Calibri Light"/>
              </a:rPr>
              <a:t>. Transport</a:t>
            </a:r>
            <a:br>
              <a:rPr lang="en-US" b="1" dirty="0">
                <a:cs typeface="Calibri Light"/>
              </a:rPr>
            </a:br>
            <a:r>
              <a:rPr lang="en-US" b="1" dirty="0">
                <a:solidFill>
                  <a:schemeClr val="bg1"/>
                </a:solidFill>
                <a:cs typeface="Calibri Light"/>
              </a:rPr>
              <a:t>  Changemakers – Global, Oulu, Finland</a:t>
            </a:r>
            <a:endParaRPr lang="en-US" dirty="0">
              <a:solidFill>
                <a:schemeClr val="bg1"/>
              </a:solidFill>
              <a:ea typeface="Calibri Light"/>
              <a:cs typeface="Calibri Light"/>
            </a:endParaRP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3DFE5473-366F-390A-B076-015AAA3811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7736" y="281065"/>
            <a:ext cx="2961736" cy="889983"/>
          </a:xfrm>
          <a:prstGeom prst="rect">
            <a:avLst/>
          </a:prstGeom>
        </p:spPr>
      </p:pic>
      <p:pic>
        <p:nvPicPr>
          <p:cNvPr id="8" name="Online Media 4" title="Morning rush: kids cycling to school in winter in Oulu, Finland">
            <a:hlinkClick r:id="" action="ppaction://media"/>
            <a:extLst>
              <a:ext uri="{FF2B5EF4-FFF2-40B4-BE49-F238E27FC236}">
                <a16:creationId xmlns:a16="http://schemas.microsoft.com/office/drawing/2014/main" id="{BE864E5B-B7F2-B11C-EB07-B45C052705C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492546" y="1339437"/>
            <a:ext cx="8335836" cy="57422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A196666-F565-9080-A47C-1004512AD708}"/>
              </a:ext>
            </a:extLst>
          </p:cNvPr>
          <p:cNvSpPr txBox="1"/>
          <p:nvPr/>
        </p:nvSpPr>
        <p:spPr>
          <a:xfrm>
            <a:off x="126312" y="1464802"/>
            <a:ext cx="3043526" cy="5509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dirty="0">
                <a:solidFill>
                  <a:srgbClr val="164194"/>
                </a:solidFill>
                <a:ea typeface="Calibri"/>
                <a:cs typeface="Calibri"/>
              </a:rPr>
              <a:t>It's very cold and snowy in Finland for 5 months of the year.  In this school 1000 out of 1200 children cycle to school – others sledge, walk or ski every day.  </a:t>
            </a:r>
          </a:p>
          <a:p>
            <a:r>
              <a:rPr lang="en-GB" sz="3200" dirty="0">
                <a:solidFill>
                  <a:srgbClr val="164194"/>
                </a:solidFill>
                <a:ea typeface="Calibri"/>
                <a:cs typeface="Calibri"/>
              </a:rPr>
              <a:t>Have a look!</a:t>
            </a:r>
            <a:endParaRPr lang="en-GB" sz="3200">
              <a:solidFill>
                <a:srgbClr val="164194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21493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009C64"/>
          </a:solidFill>
        </p:spPr>
        <p:txBody>
          <a:bodyPr>
            <a:normAutofit fontScale="90000"/>
          </a:bodyPr>
          <a:lstStyle/>
          <a:p>
            <a:r>
              <a:rPr lang="en-US" dirty="0">
                <a:cs typeface="Calibri Light"/>
              </a:rPr>
              <a:t>  </a:t>
            </a:r>
            <a:r>
              <a:rPr lang="en-US" sz="3600" dirty="0">
                <a:cs typeface="Calibri Light"/>
              </a:rPr>
              <a:t>4. Transport</a:t>
            </a:r>
            <a:br>
              <a:rPr lang="en-US" sz="3600" dirty="0">
                <a:ea typeface="Calibri Light"/>
                <a:cs typeface="Calibri Light"/>
              </a:rPr>
            </a:br>
            <a:r>
              <a:rPr lang="en-US" sz="3600" b="1" dirty="0">
                <a:cs typeface="Calibri Light"/>
              </a:rPr>
              <a:t>   School Actions</a:t>
            </a:r>
            <a:br>
              <a:rPr lang="en-US" sz="3600" b="1" dirty="0">
                <a:cs typeface="Calibri Light"/>
              </a:rPr>
            </a:br>
            <a:endParaRPr lang="en-US" sz="3600" b="1">
              <a:cs typeface="Calibri Light"/>
            </a:endParaRPr>
          </a:p>
        </p:txBody>
      </p:sp>
      <p:pic>
        <p:nvPicPr>
          <p:cNvPr id="40" name="Picture 39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6294DF07-96CF-9E5C-BE78-26C6A7B54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1564" y="193785"/>
            <a:ext cx="3206151" cy="9618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74C4D0-47F2-0840-734B-012FEF38BFA3}"/>
              </a:ext>
            </a:extLst>
          </p:cNvPr>
          <p:cNvSpPr txBox="1"/>
          <p:nvPr/>
        </p:nvSpPr>
        <p:spPr>
          <a:xfrm>
            <a:off x="5160779" y="1718733"/>
            <a:ext cx="6332480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>
              <a:buFont typeface=""/>
              <a:buChar char="•"/>
            </a:pPr>
            <a:r>
              <a:rPr lang="en-GB" sz="3600" dirty="0">
                <a:solidFill>
                  <a:srgbClr val="164194"/>
                </a:solidFill>
                <a:cs typeface="Arial"/>
              </a:rPr>
              <a:t>What puts you off walking or cycling to school?​</a:t>
            </a:r>
            <a:endParaRPr lang="en-GB" sz="3600">
              <a:solidFill>
                <a:srgbClr val="164194"/>
              </a:solidFill>
              <a:ea typeface="Calibri"/>
              <a:cs typeface="Arial"/>
            </a:endParaRPr>
          </a:p>
          <a:p>
            <a:pPr marL="228600" indent="-228600">
              <a:buFont typeface=""/>
              <a:buChar char="•"/>
            </a:pPr>
            <a:endParaRPr lang="en-GB" sz="3600" dirty="0">
              <a:solidFill>
                <a:srgbClr val="164194"/>
              </a:solidFill>
              <a:cs typeface="Arial"/>
            </a:endParaRPr>
          </a:p>
          <a:p>
            <a:pPr marL="228600" indent="-228600">
              <a:buFont typeface=""/>
              <a:buChar char="•"/>
            </a:pPr>
            <a:r>
              <a:rPr lang="en-GB" sz="3600" dirty="0">
                <a:solidFill>
                  <a:srgbClr val="164194"/>
                </a:solidFill>
                <a:cs typeface="Arial"/>
              </a:rPr>
              <a:t>What could the school do to help you this?</a:t>
            </a:r>
            <a:endParaRPr lang="en-GB" sz="3600" dirty="0">
              <a:solidFill>
                <a:srgbClr val="164194"/>
              </a:solidFill>
              <a:ea typeface="Calibri"/>
              <a:cs typeface="Arial"/>
            </a:endParaRPr>
          </a:p>
        </p:txBody>
      </p:sp>
      <p:pic>
        <p:nvPicPr>
          <p:cNvPr id="7" name="Picture 6" descr="Urban Cycling Institute - Ban Cars Near ...">
            <a:extLst>
              <a:ext uri="{FF2B5EF4-FFF2-40B4-BE49-F238E27FC236}">
                <a16:creationId xmlns:a16="http://schemas.microsoft.com/office/drawing/2014/main" id="{9ABE01CF-8115-C5B6-7A89-C046BC9ECA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317" y="1553986"/>
            <a:ext cx="4504965" cy="3955570"/>
          </a:xfrm>
          <a:prstGeom prst="rect">
            <a:avLst/>
          </a:prstGeom>
        </p:spPr>
      </p:pic>
      <p:pic>
        <p:nvPicPr>
          <p:cNvPr id="8" name="Picture 7" descr="Outdoor Rainy Day Activities for Kids ...">
            <a:extLst>
              <a:ext uri="{FF2B5EF4-FFF2-40B4-BE49-F238E27FC236}">
                <a16:creationId xmlns:a16="http://schemas.microsoft.com/office/drawing/2014/main" id="{9ACECC88-DA0B-80A1-1D13-1EF0E8E56C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0377" y="4107702"/>
            <a:ext cx="1847850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846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F3E731"/>
          </a:solidFill>
        </p:spPr>
        <p:txBody>
          <a:bodyPr/>
          <a:lstStyle/>
          <a:p>
            <a:r>
              <a:rPr lang="en-US">
                <a:ea typeface="Calibri Light"/>
                <a:cs typeface="Calibri Light"/>
              </a:rPr>
              <a:t> </a:t>
            </a:r>
            <a:r>
              <a:rPr lang="en-US" sz="3600">
                <a:ea typeface="Calibri Light"/>
                <a:cs typeface="Calibri Light"/>
              </a:rPr>
              <a:t>1 Travel &amp; Transport</a:t>
            </a:r>
            <a:br>
              <a:rPr lang="en-US" sz="3600">
                <a:ea typeface="Calibri Light"/>
                <a:cs typeface="Calibri Light"/>
              </a:rPr>
            </a:br>
            <a:r>
              <a:rPr lang="en-US" sz="3600" b="1">
                <a:ea typeface="Calibri Light"/>
                <a:cs typeface="Calibri Light"/>
              </a:rPr>
              <a:t> What do we know about travel &amp; transport?</a:t>
            </a:r>
            <a:endParaRPr lang="en-US" b="1"/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10D91739-D846-A355-330D-5E7DB75B5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  <p:pic>
        <p:nvPicPr>
          <p:cNvPr id="9" name="Picture 8" descr="A cartoon car at a gas station&#10;&#10;Description automatically generated">
            <a:extLst>
              <a:ext uri="{FF2B5EF4-FFF2-40B4-BE49-F238E27FC236}">
                <a16:creationId xmlns:a16="http://schemas.microsoft.com/office/drawing/2014/main" id="{E5CC2684-1C26-719B-4A24-E19370901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080" y="1989917"/>
            <a:ext cx="4478368" cy="3482017"/>
          </a:xfrm>
          <a:prstGeom prst="rect">
            <a:avLst/>
          </a:prstGeom>
        </p:spPr>
      </p:pic>
      <p:pic>
        <p:nvPicPr>
          <p:cNvPr id="10" name="Picture 9" descr="A cartoon car with smoke coming out of it&#10;&#10;Description automatically generated">
            <a:extLst>
              <a:ext uri="{FF2B5EF4-FFF2-40B4-BE49-F238E27FC236}">
                <a16:creationId xmlns:a16="http://schemas.microsoft.com/office/drawing/2014/main" id="{0EBBADAE-44DB-C6AF-96CF-E2218B5BE5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4214" y="2757935"/>
            <a:ext cx="5465194" cy="2032241"/>
          </a:xfrm>
          <a:prstGeom prst="rect">
            <a:avLst/>
          </a:prstGeom>
        </p:spPr>
      </p:pic>
      <p:pic>
        <p:nvPicPr>
          <p:cNvPr id="11" name="Picture 10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DEA8184C-D4F5-2C9D-A9B2-58FB64CA6B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19" y="4947878"/>
            <a:ext cx="7391400" cy="14192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BAB4002-5702-DA79-F99D-36DA4BE1D4F2}"/>
              </a:ext>
            </a:extLst>
          </p:cNvPr>
          <p:cNvSpPr txBox="1"/>
          <p:nvPr/>
        </p:nvSpPr>
        <p:spPr>
          <a:xfrm>
            <a:off x="8626" y="5371381"/>
            <a:ext cx="5302370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>
                <a:cs typeface="Calibri"/>
              </a:rPr>
              <a:t>Most cars, buses, planes and trains still run on fossil fuels like petrol or diesel.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037D0E-82AF-CDB3-C3D7-71783835D1D9}"/>
              </a:ext>
            </a:extLst>
          </p:cNvPr>
          <p:cNvSpPr txBox="1"/>
          <p:nvPr/>
        </p:nvSpPr>
        <p:spPr>
          <a:xfrm>
            <a:off x="6219646" y="5371381"/>
            <a:ext cx="5978105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>
                <a:cs typeface="Calibri"/>
              </a:rPr>
              <a:t>And when these fuels are used, engines produce harmful gases, dust and smoke</a:t>
            </a:r>
          </a:p>
        </p:txBody>
      </p:sp>
    </p:spTree>
    <p:extLst>
      <p:ext uri="{BB962C8B-B14F-4D97-AF65-F5344CB8AC3E}">
        <p14:creationId xmlns:p14="http://schemas.microsoft.com/office/powerpoint/2010/main" val="4954627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009C64"/>
          </a:solidFill>
        </p:spPr>
        <p:txBody>
          <a:bodyPr/>
          <a:lstStyle/>
          <a:p>
            <a:r>
              <a:rPr lang="en-US" dirty="0">
                <a:cs typeface="Calibri Light"/>
              </a:rPr>
              <a:t> </a:t>
            </a:r>
            <a:r>
              <a:rPr lang="en-US" sz="3600" dirty="0">
                <a:cs typeface="Calibri Light"/>
              </a:rPr>
              <a:t> 2.  Travel &amp; Transport</a:t>
            </a:r>
            <a:br>
              <a:rPr lang="en-US" sz="3600" dirty="0">
                <a:ea typeface="Calibri Light"/>
                <a:cs typeface="Calibri Light"/>
              </a:rPr>
            </a:br>
            <a:r>
              <a:rPr lang="en-US" sz="3600" b="1" dirty="0">
                <a:cs typeface="Calibri Light"/>
              </a:rPr>
              <a:t>    Walk to School Week 2025</a:t>
            </a:r>
          </a:p>
        </p:txBody>
      </p:sp>
      <p:pic>
        <p:nvPicPr>
          <p:cNvPr id="19" name="Picture 18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A7CE3B8B-9D8B-917B-D893-49907C331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  <p:pic>
        <p:nvPicPr>
          <p:cNvPr id="3" name="Picture 2" descr="Walk to School Week">
            <a:extLst>
              <a:ext uri="{FF2B5EF4-FFF2-40B4-BE49-F238E27FC236}">
                <a16:creationId xmlns:a16="http://schemas.microsoft.com/office/drawing/2014/main" id="{6A7841E5-D7E3-6E10-97F5-C8C1EA485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061" y="1358967"/>
            <a:ext cx="12274128" cy="3974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EEB39E-46C9-24F9-B3D0-F5E1486F6DDB}"/>
              </a:ext>
            </a:extLst>
          </p:cNvPr>
          <p:cNvSpPr txBox="1"/>
          <p:nvPr/>
        </p:nvSpPr>
        <p:spPr>
          <a:xfrm>
            <a:off x="130097" y="5631366"/>
            <a:ext cx="1161585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600" b="1" dirty="0">
                <a:solidFill>
                  <a:srgbClr val="164194"/>
                </a:solidFill>
                <a:ea typeface="Calibri"/>
                <a:cs typeface="Calibri"/>
              </a:rPr>
              <a:t>How could we celebrate this at our school?</a:t>
            </a:r>
            <a:endParaRPr lang="en-GB" sz="3600" b="1" dirty="0">
              <a:solidFill>
                <a:srgbClr val="1641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1412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009C64"/>
          </a:solidFill>
        </p:spPr>
        <p:txBody>
          <a:bodyPr/>
          <a:lstStyle/>
          <a:p>
            <a:r>
              <a:rPr lang="en-US" dirty="0">
                <a:cs typeface="Calibri Light"/>
              </a:rPr>
              <a:t> </a:t>
            </a:r>
            <a:r>
              <a:rPr lang="en-US" sz="3600" dirty="0">
                <a:cs typeface="Calibri Light"/>
              </a:rPr>
              <a:t> 2.  Travel &amp; Transport</a:t>
            </a:r>
            <a:br>
              <a:rPr lang="en-US" sz="3600" dirty="0">
                <a:ea typeface="Calibri Light"/>
                <a:cs typeface="Calibri Light"/>
              </a:rPr>
            </a:br>
            <a:r>
              <a:rPr lang="en-US" sz="3600" b="1" dirty="0">
                <a:cs typeface="Calibri Light"/>
              </a:rPr>
              <a:t>    School Action - Walk to School – How about.....</a:t>
            </a:r>
          </a:p>
        </p:txBody>
      </p:sp>
      <p:pic>
        <p:nvPicPr>
          <p:cNvPr id="19" name="Picture 18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A7CE3B8B-9D8B-917B-D893-49907C331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  <p:pic>
        <p:nvPicPr>
          <p:cNvPr id="4" name="Picture 3" descr="What is Park and Stride?">
            <a:extLst>
              <a:ext uri="{FF2B5EF4-FFF2-40B4-BE49-F238E27FC236}">
                <a16:creationId xmlns:a16="http://schemas.microsoft.com/office/drawing/2014/main" id="{D11F5C08-A7B9-DEB2-C14A-554AB15C9F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3918" y="1359110"/>
            <a:ext cx="3538807" cy="2141327"/>
          </a:xfrm>
          <a:prstGeom prst="rect">
            <a:avLst/>
          </a:prstGeom>
        </p:spPr>
      </p:pic>
      <p:pic>
        <p:nvPicPr>
          <p:cNvPr id="5" name="Picture 4" descr="What is a Walking Bus?">
            <a:extLst>
              <a:ext uri="{FF2B5EF4-FFF2-40B4-BE49-F238E27FC236}">
                <a16:creationId xmlns:a16="http://schemas.microsoft.com/office/drawing/2014/main" id="{3221871D-2028-0BA3-2BE4-2510594512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058" y="1362973"/>
            <a:ext cx="5811508" cy="2334883"/>
          </a:xfrm>
          <a:prstGeom prst="rect">
            <a:avLst/>
          </a:prstGeom>
        </p:spPr>
      </p:pic>
      <p:pic>
        <p:nvPicPr>
          <p:cNvPr id="6" name="Picture 5" descr="Wheelbarrows – Jane Va'afusuaga Author">
            <a:extLst>
              <a:ext uri="{FF2B5EF4-FFF2-40B4-BE49-F238E27FC236}">
                <a16:creationId xmlns:a16="http://schemas.microsoft.com/office/drawing/2014/main" id="{45A80B08-FEE8-8A31-EF4E-9493432D6E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8965" y="4345376"/>
            <a:ext cx="2581994" cy="1991623"/>
          </a:xfrm>
          <a:prstGeom prst="rect">
            <a:avLst/>
          </a:prstGeom>
        </p:spPr>
      </p:pic>
      <p:pic>
        <p:nvPicPr>
          <p:cNvPr id="7" name="Picture 6" descr="Walk to School - Action for Healthy Kids">
            <a:extLst>
              <a:ext uri="{FF2B5EF4-FFF2-40B4-BE49-F238E27FC236}">
                <a16:creationId xmlns:a16="http://schemas.microsoft.com/office/drawing/2014/main" id="{3CA7F992-EA11-0473-ED0D-5BEDFC706F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6577" y="4182105"/>
            <a:ext cx="3151337" cy="2174395"/>
          </a:xfrm>
          <a:prstGeom prst="rect">
            <a:avLst/>
          </a:prstGeom>
        </p:spPr>
      </p:pic>
      <p:pic>
        <p:nvPicPr>
          <p:cNvPr id="8" name="Picture 7" descr="Image">
            <a:extLst>
              <a:ext uri="{FF2B5EF4-FFF2-40B4-BE49-F238E27FC236}">
                <a16:creationId xmlns:a16="http://schemas.microsoft.com/office/drawing/2014/main" id="{F4D05338-70D0-D02E-A51C-3A892E5FC3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747" y="4173028"/>
            <a:ext cx="1622845" cy="2163794"/>
          </a:xfrm>
          <a:prstGeom prst="rect">
            <a:avLst/>
          </a:prstGeom>
        </p:spPr>
      </p:pic>
      <p:pic>
        <p:nvPicPr>
          <p:cNvPr id="9" name="Picture 8" descr="Netherton Infants school's fancy dress walk - YorkshireLive">
            <a:extLst>
              <a:ext uri="{FF2B5EF4-FFF2-40B4-BE49-F238E27FC236}">
                <a16:creationId xmlns:a16="http://schemas.microsoft.com/office/drawing/2014/main" id="{486D7767-5044-CC28-9089-188632EB5C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59096" y="3841540"/>
            <a:ext cx="2586486" cy="24960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431A23B-4BEF-47D3-F4BC-A91409DB5DAB}"/>
              </a:ext>
            </a:extLst>
          </p:cNvPr>
          <p:cNvSpPr txBox="1"/>
          <p:nvPr/>
        </p:nvSpPr>
        <p:spPr>
          <a:xfrm>
            <a:off x="92926" y="3679902"/>
            <a:ext cx="1209907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b="1" dirty="0">
                <a:solidFill>
                  <a:srgbClr val="164194"/>
                </a:solidFill>
                <a:ea typeface="Calibri"/>
                <a:cs typeface="Calibri"/>
              </a:rPr>
              <a:t>A walking bus                                       Park &amp; Stride </a:t>
            </a:r>
            <a:endParaRPr lang="en-GB" sz="3200" b="1" dirty="0">
              <a:solidFill>
                <a:srgbClr val="164194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3B32E0-B4AC-8DFD-FE89-738F709C0962}"/>
              </a:ext>
            </a:extLst>
          </p:cNvPr>
          <p:cNvSpPr txBox="1"/>
          <p:nvPr/>
        </p:nvSpPr>
        <p:spPr>
          <a:xfrm>
            <a:off x="50593" y="6361013"/>
            <a:ext cx="1209907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b="1" dirty="0">
                <a:solidFill>
                  <a:srgbClr val="164194"/>
                </a:solidFill>
                <a:ea typeface="Calibri"/>
                <a:cs typeface="Calibri"/>
              </a:rPr>
              <a:t>Magic shoes     Photo booth          Most unusual way     Fancy dress                                   </a:t>
            </a:r>
            <a:endParaRPr lang="en-GB" sz="3200" b="1" dirty="0">
              <a:solidFill>
                <a:srgbClr val="1641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6539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009C64"/>
          </a:solidFill>
        </p:spPr>
        <p:txBody>
          <a:bodyPr>
            <a:normAutofit fontScale="90000"/>
          </a:bodyPr>
          <a:lstStyle/>
          <a:p>
            <a:r>
              <a:rPr lang="en-US" dirty="0">
                <a:cs typeface="Calibri Light"/>
              </a:rPr>
              <a:t>  </a:t>
            </a:r>
            <a:r>
              <a:rPr lang="en-US" sz="3600" dirty="0">
                <a:cs typeface="Calibri Light"/>
              </a:rPr>
              <a:t>4. Transport</a:t>
            </a:r>
            <a:br>
              <a:rPr lang="en-US" sz="3600" dirty="0">
                <a:ea typeface="Calibri Light"/>
                <a:cs typeface="Calibri Light"/>
              </a:rPr>
            </a:br>
            <a:r>
              <a:rPr lang="en-US" sz="3600" b="1" dirty="0">
                <a:cs typeface="Calibri Light"/>
              </a:rPr>
              <a:t>   School Actions</a:t>
            </a:r>
            <a:br>
              <a:rPr lang="en-US" sz="3600" b="1" dirty="0">
                <a:cs typeface="Calibri Light"/>
              </a:rPr>
            </a:br>
            <a:endParaRPr lang="en-US" sz="3600" b="1">
              <a:cs typeface="Calibri Light"/>
            </a:endParaRPr>
          </a:p>
        </p:txBody>
      </p:sp>
      <p:pic>
        <p:nvPicPr>
          <p:cNvPr id="40" name="Picture 39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6294DF07-96CF-9E5C-BE78-26C6A7B54C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1564" y="193785"/>
            <a:ext cx="3206151" cy="9618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74C4D0-47F2-0840-734B-012FEF38BFA3}"/>
              </a:ext>
            </a:extLst>
          </p:cNvPr>
          <p:cNvSpPr txBox="1"/>
          <p:nvPr/>
        </p:nvSpPr>
        <p:spPr>
          <a:xfrm>
            <a:off x="231475" y="5374575"/>
            <a:ext cx="11722924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600" dirty="0">
                <a:solidFill>
                  <a:srgbClr val="164194"/>
                </a:solidFill>
                <a:cs typeface="Arial"/>
              </a:rPr>
              <a:t>How could we improve the air quality around our school?</a:t>
            </a:r>
          </a:p>
          <a:p>
            <a:r>
              <a:rPr lang="en-GB" sz="3600" dirty="0">
                <a:solidFill>
                  <a:srgbClr val="164194"/>
                </a:solidFill>
                <a:cs typeface="Arial"/>
              </a:rPr>
              <a:t>Find out about 'School Streets' - who could help you?</a:t>
            </a:r>
            <a:endParaRPr lang="en-GB" sz="3600" dirty="0">
              <a:solidFill>
                <a:srgbClr val="164194"/>
              </a:solidFill>
              <a:ea typeface="Calibri"/>
              <a:cs typeface="Arial"/>
            </a:endParaRPr>
          </a:p>
        </p:txBody>
      </p:sp>
      <p:pic>
        <p:nvPicPr>
          <p:cNvPr id="4" name="Picture 3" descr="Children to measure air pollution on ...">
            <a:extLst>
              <a:ext uri="{FF2B5EF4-FFF2-40B4-BE49-F238E27FC236}">
                <a16:creationId xmlns:a16="http://schemas.microsoft.com/office/drawing/2014/main" id="{B2BB88E6-BB56-CAF2-22DF-73DA430251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192" y="1712208"/>
            <a:ext cx="5933176" cy="2952210"/>
          </a:xfrm>
          <a:prstGeom prst="rect">
            <a:avLst/>
          </a:prstGeom>
        </p:spPr>
      </p:pic>
      <p:pic>
        <p:nvPicPr>
          <p:cNvPr id="7" name="Online Media 6" title="School road closure in Hackney">
            <a:hlinkClick r:id="" action="ppaction://media"/>
            <a:extLst>
              <a:ext uri="{FF2B5EF4-FFF2-40B4-BE49-F238E27FC236}">
                <a16:creationId xmlns:a16="http://schemas.microsoft.com/office/drawing/2014/main" id="{34727E7A-609F-F07C-0949-93AB8264CC2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6474783" y="1720969"/>
            <a:ext cx="5023719" cy="29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6940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009C64"/>
          </a:solidFill>
        </p:spPr>
        <p:txBody>
          <a:bodyPr>
            <a:normAutofit fontScale="90000"/>
          </a:bodyPr>
          <a:lstStyle/>
          <a:p>
            <a:r>
              <a:rPr lang="en-US" dirty="0">
                <a:cs typeface="Calibri Light"/>
              </a:rPr>
              <a:t>  </a:t>
            </a:r>
            <a:r>
              <a:rPr lang="en-US" sz="3600" dirty="0">
                <a:cs typeface="Calibri Light"/>
              </a:rPr>
              <a:t>4. Transport</a:t>
            </a:r>
            <a:br>
              <a:rPr lang="en-US" sz="3600" dirty="0">
                <a:ea typeface="Calibri Light"/>
                <a:cs typeface="Calibri Light"/>
              </a:rPr>
            </a:br>
            <a:r>
              <a:rPr lang="en-US" sz="3600" b="1" dirty="0">
                <a:cs typeface="Calibri Light"/>
              </a:rPr>
              <a:t>   School Actions</a:t>
            </a:r>
            <a:br>
              <a:rPr lang="en-US" sz="3600" b="1" dirty="0">
                <a:cs typeface="Calibri Light"/>
              </a:rPr>
            </a:br>
            <a:endParaRPr lang="en-US" sz="3600" b="1">
              <a:cs typeface="Calibri Light"/>
            </a:endParaRPr>
          </a:p>
        </p:txBody>
      </p:sp>
      <p:pic>
        <p:nvPicPr>
          <p:cNvPr id="40" name="Picture 39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6294DF07-96CF-9E5C-BE78-26C6A7B54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1564" y="193785"/>
            <a:ext cx="3206151" cy="9618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74C4D0-47F2-0840-734B-012FEF38BFA3}"/>
              </a:ext>
            </a:extLst>
          </p:cNvPr>
          <p:cNvSpPr txBox="1"/>
          <p:nvPr/>
        </p:nvSpPr>
        <p:spPr>
          <a:xfrm>
            <a:off x="5160779" y="1718733"/>
            <a:ext cx="6332480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>
              <a:buFont typeface=""/>
              <a:buChar char="•"/>
            </a:pPr>
            <a:r>
              <a:rPr lang="en-GB" sz="3600" dirty="0">
                <a:solidFill>
                  <a:srgbClr val="164194"/>
                </a:solidFill>
                <a:cs typeface="Arial"/>
              </a:rPr>
              <a:t>Find out how your teachers travel to school?​</a:t>
            </a:r>
            <a:endParaRPr lang="en-GB" sz="3600">
              <a:solidFill>
                <a:srgbClr val="164194"/>
              </a:solidFill>
              <a:ea typeface="Calibri"/>
              <a:cs typeface="Arial"/>
            </a:endParaRPr>
          </a:p>
          <a:p>
            <a:pPr marL="228600" indent="-228600">
              <a:buFont typeface=""/>
              <a:buChar char="•"/>
            </a:pPr>
            <a:endParaRPr lang="en-GB" sz="3600" dirty="0">
              <a:solidFill>
                <a:srgbClr val="164194"/>
              </a:solidFill>
              <a:cs typeface="Arial"/>
            </a:endParaRPr>
          </a:p>
          <a:p>
            <a:pPr marL="228600" indent="-228600">
              <a:buFont typeface=""/>
              <a:buChar char="•"/>
            </a:pPr>
            <a:r>
              <a:rPr lang="en-GB" sz="3600" dirty="0">
                <a:solidFill>
                  <a:srgbClr val="164194"/>
                </a:solidFill>
                <a:cs typeface="Arial"/>
              </a:rPr>
              <a:t>Can you suggest how what would make it easier for them to travel sustainably?</a:t>
            </a:r>
            <a:endParaRPr lang="en-GB" sz="3600" dirty="0">
              <a:solidFill>
                <a:srgbClr val="164194"/>
              </a:solidFill>
              <a:ea typeface="Calibri"/>
              <a:cs typeface="Arial"/>
            </a:endParaRPr>
          </a:p>
        </p:txBody>
      </p:sp>
      <p:pic>
        <p:nvPicPr>
          <p:cNvPr id="3" name="Picture 2" descr="Car finance options for teachers and ...">
            <a:extLst>
              <a:ext uri="{FF2B5EF4-FFF2-40B4-BE49-F238E27FC236}">
                <a16:creationId xmlns:a16="http://schemas.microsoft.com/office/drawing/2014/main" id="{FFFA38B2-25CD-645D-95F0-416ECF230C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980" y="1711328"/>
            <a:ext cx="4603450" cy="303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9615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1ACDAFDB-933F-4E96-4A45-A44FD09D5237}"/>
              </a:ext>
            </a:extLst>
          </p:cNvPr>
          <p:cNvSpPr/>
          <p:nvPr/>
        </p:nvSpPr>
        <p:spPr>
          <a:xfrm rot="21000000">
            <a:off x="80558" y="2168209"/>
            <a:ext cx="3744312" cy="2667000"/>
          </a:xfrm>
          <a:prstGeom prst="wedgeRoundRectCallou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009C64"/>
          </a:solidFill>
        </p:spPr>
        <p:txBody>
          <a:bodyPr/>
          <a:lstStyle/>
          <a:p>
            <a:r>
              <a:rPr lang="en-US">
                <a:cs typeface="Calibri Light"/>
              </a:rPr>
              <a:t>   4. Consumption and Waste</a:t>
            </a:r>
            <a:br>
              <a:rPr lang="en-US" sz="4000">
                <a:cs typeface="Calibri Light"/>
              </a:rPr>
            </a:br>
            <a:r>
              <a:rPr lang="en-US" sz="4000">
                <a:cs typeface="Calibri Light"/>
              </a:rPr>
              <a:t>   </a:t>
            </a:r>
            <a:r>
              <a:rPr lang="en-US" sz="4000" b="1">
                <a:cs typeface="Calibri Light"/>
              </a:rPr>
              <a:t>School Actions</a:t>
            </a:r>
            <a:endParaRPr lang="en-US" sz="3600">
              <a:ea typeface="Calibri Light"/>
              <a:cs typeface="Calibri Ligh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4F93ED-B383-720E-A8C0-EDAE2E4BC112}"/>
              </a:ext>
            </a:extLst>
          </p:cNvPr>
          <p:cNvSpPr txBox="1"/>
          <p:nvPr/>
        </p:nvSpPr>
        <p:spPr>
          <a:xfrm rot="21000000">
            <a:off x="448317" y="2276420"/>
            <a:ext cx="3337033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cs typeface="Calibri"/>
              </a:rPr>
              <a:t>How could you  travel more sustainably to school?</a:t>
            </a:r>
            <a:endParaRPr lang="en-US" sz="3600" dirty="0">
              <a:ea typeface="Calibri"/>
              <a:cs typeface="Calibri"/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F364BAF6-2DA5-58CA-CE23-995BFAD74F42}"/>
              </a:ext>
            </a:extLst>
          </p:cNvPr>
          <p:cNvSpPr/>
          <p:nvPr/>
        </p:nvSpPr>
        <p:spPr>
          <a:xfrm rot="1200000">
            <a:off x="8011252" y="2309625"/>
            <a:ext cx="4033345" cy="2969172"/>
          </a:xfrm>
          <a:prstGeom prst="wedgeRoundRectCallout">
            <a:avLst/>
          </a:prstGeom>
          <a:solidFill>
            <a:srgbClr val="35BCD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14B70E-E16C-BEB9-4BC7-09522DABDF9A}"/>
              </a:ext>
            </a:extLst>
          </p:cNvPr>
          <p:cNvSpPr txBox="1"/>
          <p:nvPr/>
        </p:nvSpPr>
        <p:spPr>
          <a:xfrm rot="1140000">
            <a:off x="8274691" y="2758142"/>
            <a:ext cx="3449922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cs typeface="Calibri"/>
              </a:rPr>
              <a:t>How could the school encourage sustainable travel?</a:t>
            </a:r>
            <a:endParaRPr lang="en-US" sz="3600" dirty="0">
              <a:ea typeface="Calibri"/>
              <a:cs typeface="Calibri"/>
            </a:endParaRPr>
          </a:p>
        </p:txBody>
      </p:sp>
      <p:sp>
        <p:nvSpPr>
          <p:cNvPr id="14" name="Explosion: 14 Points 13">
            <a:extLst>
              <a:ext uri="{FF2B5EF4-FFF2-40B4-BE49-F238E27FC236}">
                <a16:creationId xmlns:a16="http://schemas.microsoft.com/office/drawing/2014/main" id="{002C4783-8B46-FEB7-74BD-7890EFBF1026}"/>
              </a:ext>
            </a:extLst>
          </p:cNvPr>
          <p:cNvSpPr/>
          <p:nvPr/>
        </p:nvSpPr>
        <p:spPr>
          <a:xfrm rot="540000">
            <a:off x="2362390" y="3757496"/>
            <a:ext cx="6897411" cy="3704894"/>
          </a:xfrm>
          <a:prstGeom prst="irregularSeal2">
            <a:avLst/>
          </a:prstGeom>
          <a:solidFill>
            <a:srgbClr val="16419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D5C12B-0679-6C17-31E5-7DA5D6372E78}"/>
              </a:ext>
            </a:extLst>
          </p:cNvPr>
          <p:cNvSpPr txBox="1"/>
          <p:nvPr/>
        </p:nvSpPr>
        <p:spPr>
          <a:xfrm>
            <a:off x="3490625" y="4740089"/>
            <a:ext cx="4412883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cs typeface="Calibri"/>
              </a:rPr>
              <a:t>Take some photos 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  <a:cs typeface="Calibri"/>
              </a:rPr>
              <a:t>of people travelling sustainably to school!</a:t>
            </a:r>
            <a:endParaRPr lang="en-US" dirty="0">
              <a:solidFill>
                <a:schemeClr val="bg1"/>
              </a:solidFill>
              <a:ea typeface="Calibri" panose="020F0502020204030204"/>
              <a:cs typeface="Calibri"/>
            </a:endParaRP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3807CD0E-C049-9538-BEEB-87DC5B98FA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D0386F1C-B923-CF82-218B-D9267ED136AE}"/>
              </a:ext>
            </a:extLst>
          </p:cNvPr>
          <p:cNvSpPr/>
          <p:nvPr/>
        </p:nvSpPr>
        <p:spPr>
          <a:xfrm>
            <a:off x="4077463" y="1434963"/>
            <a:ext cx="3744312" cy="2667000"/>
          </a:xfrm>
          <a:prstGeom prst="wedgeRoundRectCallout">
            <a:avLst/>
          </a:prstGeom>
          <a:solidFill>
            <a:srgbClr val="CDCC0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3600" dirty="0">
                <a:ea typeface="Calibri"/>
                <a:cs typeface="Calibri"/>
              </a:rPr>
              <a:t>How could teachers travel more sustainably to school?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030356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CDCC01"/>
          </a:solidFill>
        </p:spPr>
        <p:txBody>
          <a:bodyPr>
            <a:normAutofit/>
          </a:bodyPr>
          <a:lstStyle/>
          <a:p>
            <a:r>
              <a:rPr lang="en-US" dirty="0">
                <a:cs typeface="Calibri Light"/>
              </a:rPr>
              <a:t>  5.  Travel &amp; Transport</a:t>
            </a:r>
            <a:br>
              <a:rPr lang="en-US" dirty="0">
                <a:cs typeface="Calibri Light"/>
              </a:rPr>
            </a:br>
            <a:r>
              <a:rPr lang="en-US" sz="3600" b="1" dirty="0">
                <a:cs typeface="Calibri Light"/>
              </a:rPr>
              <a:t>   Individual and Family Actions</a:t>
            </a:r>
            <a:endParaRPr lang="en-US" sz="3600" dirty="0">
              <a:ea typeface="Calibri Light"/>
              <a:cs typeface="Calibri Light"/>
            </a:endParaRPr>
          </a:p>
        </p:txBody>
      </p:sp>
      <p:pic>
        <p:nvPicPr>
          <p:cNvPr id="4" name="Picture 3" descr="Chart showing emissions from different modes of transport">
            <a:extLst>
              <a:ext uri="{FF2B5EF4-FFF2-40B4-BE49-F238E27FC236}">
                <a16:creationId xmlns:a16="http://schemas.microsoft.com/office/drawing/2014/main" id="{06D9C750-9FC0-5708-37DE-88C878D28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5885" y="1355064"/>
            <a:ext cx="7433096" cy="5240549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E50059-266A-FC67-15FD-05362B23EBA2}"/>
              </a:ext>
            </a:extLst>
          </p:cNvPr>
          <p:cNvSpPr txBox="1">
            <a:spLocks/>
          </p:cNvSpPr>
          <p:nvPr/>
        </p:nvSpPr>
        <p:spPr>
          <a:xfrm>
            <a:off x="21087" y="6098629"/>
            <a:ext cx="12240882" cy="268356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>
                <a:ea typeface="Calibri"/>
                <a:cs typeface="Calibri"/>
              </a:rPr>
              <a:t>What does this bar chart show us?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5400" b="1">
              <a:solidFill>
                <a:srgbClr val="164194"/>
              </a:solidFill>
              <a:ea typeface="Calibri"/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ea typeface="Calibri" panose="020F0502020204030204"/>
              <a:cs typeface="Calibri"/>
            </a:endParaRPr>
          </a:p>
        </p:txBody>
      </p:sp>
      <p:pic>
        <p:nvPicPr>
          <p:cNvPr id="7" name="Picture 6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D37C7B08-AB93-AE2F-5507-F7EE7693FB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4406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CDCC01"/>
          </a:solidFill>
        </p:spPr>
        <p:txBody>
          <a:bodyPr/>
          <a:lstStyle/>
          <a:p>
            <a:r>
              <a:rPr lang="en-US" dirty="0">
                <a:cs typeface="Calibri Light"/>
              </a:rPr>
              <a:t>  5.  Travel &amp; Transport</a:t>
            </a:r>
            <a:br>
              <a:rPr lang="en-US" dirty="0">
                <a:cs typeface="Calibri Light"/>
              </a:rPr>
            </a:br>
            <a:r>
              <a:rPr lang="en-US" b="1" dirty="0">
                <a:cs typeface="Calibri Light"/>
              </a:rPr>
              <a:t>  Individual and Family Actions</a:t>
            </a:r>
            <a:endParaRPr lang="en-US" b="1" dirty="0">
              <a:ea typeface="Calibri Light"/>
              <a:cs typeface="Calibri Light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E50059-266A-FC67-15FD-05362B23EBA2}"/>
              </a:ext>
            </a:extLst>
          </p:cNvPr>
          <p:cNvSpPr txBox="1">
            <a:spLocks/>
          </p:cNvSpPr>
          <p:nvPr/>
        </p:nvSpPr>
        <p:spPr>
          <a:xfrm>
            <a:off x="493143" y="1710606"/>
            <a:ext cx="10918166" cy="26835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>
                <a:solidFill>
                  <a:srgbClr val="164194"/>
                </a:solidFill>
                <a:cs typeface="Calibri"/>
              </a:rPr>
              <a:t>Think about how you and your family travel?</a:t>
            </a:r>
            <a:endParaRPr lang="en-US" sz="3600">
              <a:solidFill>
                <a:srgbClr val="000000"/>
              </a:solidFill>
              <a:ea typeface="Calibri"/>
              <a:cs typeface="Calibri"/>
            </a:endParaRPr>
          </a:p>
          <a:p>
            <a:pPr marL="0" indent="0">
              <a:buNone/>
            </a:pPr>
            <a:endParaRPr lang="en-US" sz="3600" b="1" dirty="0">
              <a:solidFill>
                <a:srgbClr val="164194"/>
              </a:solidFill>
              <a:ea typeface="Calibri" panose="020F0502020204030204"/>
              <a:cs typeface="Calibri"/>
            </a:endParaRPr>
          </a:p>
          <a:p>
            <a:pPr marL="0" indent="0">
              <a:buNone/>
            </a:pPr>
            <a:r>
              <a:rPr lang="en-US" sz="3600" b="1" dirty="0">
                <a:solidFill>
                  <a:srgbClr val="164194"/>
                </a:solidFill>
                <a:ea typeface="Calibri" panose="020F0502020204030204"/>
                <a:cs typeface="Calibri"/>
              </a:rPr>
              <a:t>It's not always possible, but are there times where you could travel more sustainably? </a:t>
            </a:r>
          </a:p>
          <a:p>
            <a:pPr marL="0" indent="0">
              <a:buNone/>
            </a:pPr>
            <a:endParaRPr lang="en-US" sz="3600" b="1" dirty="0">
              <a:solidFill>
                <a:srgbClr val="164194"/>
              </a:solidFill>
              <a:ea typeface="Calibri" panose="020F0502020204030204"/>
              <a:cs typeface="Calibri"/>
            </a:endParaRPr>
          </a:p>
          <a:p>
            <a:pPr marL="0" indent="0">
              <a:buNone/>
            </a:pPr>
            <a:r>
              <a:rPr lang="en-US" sz="3600" b="1" dirty="0">
                <a:solidFill>
                  <a:srgbClr val="164194"/>
                </a:solidFill>
                <a:ea typeface="Calibri" panose="020F0502020204030204"/>
                <a:cs typeface="Calibri"/>
              </a:rPr>
              <a:t>Take some pictures of you travelling sustainably at home.</a:t>
            </a:r>
            <a:r>
              <a:rPr lang="en-US" sz="3600" dirty="0">
                <a:solidFill>
                  <a:srgbClr val="000000"/>
                </a:solidFill>
                <a:ea typeface="Calibri" panose="020F0502020204030204"/>
                <a:cs typeface="Calibri"/>
              </a:rPr>
              <a:t> </a:t>
            </a:r>
            <a:endParaRPr lang="en-US" sz="3600" b="1" dirty="0">
              <a:solidFill>
                <a:srgbClr val="164194"/>
              </a:solidFill>
              <a:ea typeface="Calibri" panose="020F0502020204030204"/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rgbClr val="000000"/>
              </a:solidFill>
              <a:ea typeface="Calibri"/>
              <a:cs typeface="Calibri"/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ea typeface="Calibri"/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rgbClr val="000000"/>
              </a:solidFill>
              <a:ea typeface="Calibri"/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5400" b="1">
              <a:solidFill>
                <a:srgbClr val="164194"/>
              </a:solidFill>
              <a:ea typeface="Calibri" panose="020F0502020204030204"/>
              <a:cs typeface="Calibri"/>
            </a:endParaRPr>
          </a:p>
          <a:p>
            <a:pPr marL="0" indent="0">
              <a:buNone/>
            </a:pPr>
            <a:endParaRPr lang="en-US">
              <a:ea typeface="Calibri" panose="020F0502020204030204"/>
              <a:cs typeface="Calibri"/>
            </a:endParaRPr>
          </a:p>
          <a:p>
            <a:pPr marL="0" indent="0">
              <a:buNone/>
            </a:pPr>
            <a:endParaRPr lang="en-US">
              <a:ea typeface="Calibri" panose="020F0502020204030204"/>
              <a:cs typeface="Calibri"/>
            </a:endParaRP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600460B9-E6D5-512E-82E9-1321107E0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8180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F3E731"/>
          </a:solidFill>
        </p:spPr>
        <p:txBody>
          <a:bodyPr/>
          <a:lstStyle/>
          <a:p>
            <a:r>
              <a:rPr lang="en-US" dirty="0">
                <a:cs typeface="Calibri Light"/>
              </a:rPr>
              <a:t>  </a:t>
            </a:r>
            <a:r>
              <a:rPr lang="en-US" sz="3600" dirty="0">
                <a:cs typeface="Calibri Light"/>
              </a:rPr>
              <a:t>6.  Travel &amp; Transport</a:t>
            </a:r>
            <a:br>
              <a:rPr lang="en-US" sz="3600" b="1" dirty="0">
                <a:cs typeface="Calibri Light"/>
              </a:rPr>
            </a:br>
            <a:r>
              <a:rPr lang="en-US" sz="3600" b="1" dirty="0">
                <a:cs typeface="Calibri Light"/>
              </a:rPr>
              <a:t>   Celebrating Our Actions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486C938-872C-9AA7-4E11-7F6331BDD4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4400" dirty="0">
                <a:ea typeface="Calibri"/>
                <a:cs typeface="Calibri"/>
              </a:rPr>
              <a:t>Let's remember some of the things we've talked about in assembly this term around the theme of travel and transport.</a:t>
            </a:r>
          </a:p>
        </p:txBody>
      </p:sp>
      <p:pic>
        <p:nvPicPr>
          <p:cNvPr id="6" name="Picture 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77663D48-85E9-9ED7-D848-C97B52C43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5608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F3E731"/>
          </a:solidFill>
        </p:spPr>
        <p:txBody>
          <a:bodyPr/>
          <a:lstStyle/>
          <a:p>
            <a:r>
              <a:rPr lang="en-US" dirty="0">
                <a:cs typeface="Calibri Light"/>
              </a:rPr>
              <a:t>  </a:t>
            </a:r>
            <a:r>
              <a:rPr lang="en-US" sz="3600" dirty="0">
                <a:cs typeface="Calibri Light"/>
              </a:rPr>
              <a:t>6.  Travel &amp; Transport</a:t>
            </a:r>
            <a:br>
              <a:rPr lang="en-US" sz="3600" b="1" dirty="0">
                <a:cs typeface="Calibri Light"/>
              </a:rPr>
            </a:br>
            <a:r>
              <a:rPr lang="en-US" sz="3600" b="1" dirty="0">
                <a:cs typeface="Calibri Light"/>
              </a:rPr>
              <a:t>   Celebrating Our Actions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486C938-872C-9AA7-4E11-7F6331BDD4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GB" sz="4400" dirty="0">
              <a:ea typeface="Calibri"/>
              <a:cs typeface="Calibri"/>
            </a:endParaRPr>
          </a:p>
        </p:txBody>
      </p:sp>
      <p:pic>
        <p:nvPicPr>
          <p:cNvPr id="6" name="Picture 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77663D48-85E9-9ED7-D848-C97B52C43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D2F58025-7486-DFD8-0EE0-8692F336E1C9}"/>
              </a:ext>
            </a:extLst>
          </p:cNvPr>
          <p:cNvSpPr>
            <a:spLocks noGrp="1"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>
                <a:highlight>
                  <a:srgbClr val="FF0000"/>
                </a:highlight>
                <a:ea typeface="Calibri"/>
                <a:cs typeface="Calibri"/>
              </a:rPr>
              <a:t>INSERT PICTURES OF CLASSES TAKING ACTION IN THIS AREA</a:t>
            </a:r>
          </a:p>
          <a:p>
            <a:pPr marL="0" indent="0">
              <a:buNone/>
            </a:pPr>
            <a:endParaRPr lang="en-US" sz="4000" b="1">
              <a:ea typeface="Calibri"/>
              <a:cs typeface="Calibri"/>
            </a:endParaRPr>
          </a:p>
          <a:p>
            <a:pPr marL="0" indent="0">
              <a:buNone/>
            </a:pPr>
            <a:endParaRPr lang="en-US" sz="4000" b="1">
              <a:ea typeface="Calibri"/>
              <a:cs typeface="Calibri"/>
            </a:endParaRPr>
          </a:p>
          <a:p>
            <a:pPr marL="0" indent="0">
              <a:buNone/>
            </a:pPr>
            <a:endParaRPr lang="en-US" sz="4000" b="1">
              <a:ea typeface="Calibri"/>
              <a:cs typeface="Calibri"/>
            </a:endParaRPr>
          </a:p>
          <a:p>
            <a:pPr marL="0" indent="0">
              <a:buNone/>
            </a:pPr>
            <a:endParaRPr lang="en-US" sz="4000" b="1">
              <a:ea typeface="Calibri"/>
              <a:cs typeface="Calibri"/>
            </a:endParaRPr>
          </a:p>
          <a:p>
            <a:pPr marL="0" indent="0">
              <a:buNone/>
            </a:pPr>
            <a:endParaRPr lang="en-US" sz="4000" b="1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53722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F3E731"/>
          </a:solidFill>
        </p:spPr>
        <p:txBody>
          <a:bodyPr/>
          <a:lstStyle/>
          <a:p>
            <a:r>
              <a:rPr lang="en-US" dirty="0">
                <a:cs typeface="Calibri Light"/>
              </a:rPr>
              <a:t>  </a:t>
            </a:r>
            <a:r>
              <a:rPr lang="en-US" sz="3600" dirty="0">
                <a:cs typeface="Calibri Light"/>
              </a:rPr>
              <a:t>6.  Travel &amp; Transport</a:t>
            </a:r>
            <a:br>
              <a:rPr lang="en-US" sz="3600" b="1" dirty="0">
                <a:cs typeface="Calibri Light"/>
              </a:rPr>
            </a:br>
            <a:r>
              <a:rPr lang="en-US" sz="3600" b="1" dirty="0">
                <a:cs typeface="Calibri Light"/>
              </a:rPr>
              <a:t>   Celebrating Our Actions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486C938-872C-9AA7-4E11-7F6331BDD4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000" b="1" dirty="0">
                <a:highlight>
                  <a:srgbClr val="FF0000"/>
                </a:highlight>
                <a:ea typeface="Calibri"/>
                <a:cs typeface="Calibri"/>
              </a:rPr>
              <a:t>INSERT PICTURES OF ACTIONS THE TEACHERS HAVE TAKEN IN THIS AREA</a:t>
            </a:r>
            <a:endParaRPr lang="en-US" dirty="0"/>
          </a:p>
        </p:txBody>
      </p:sp>
      <p:pic>
        <p:nvPicPr>
          <p:cNvPr id="6" name="Picture 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77663D48-85E9-9ED7-D848-C97B52C43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877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F3E731"/>
          </a:solidFill>
        </p:spPr>
        <p:txBody>
          <a:bodyPr/>
          <a:lstStyle/>
          <a:p>
            <a:r>
              <a:rPr lang="en-US">
                <a:ea typeface="Calibri Light"/>
                <a:cs typeface="Calibri Light"/>
              </a:rPr>
              <a:t> </a:t>
            </a:r>
            <a:r>
              <a:rPr lang="en-US" sz="3600">
                <a:ea typeface="Calibri Light"/>
                <a:cs typeface="Calibri Light"/>
              </a:rPr>
              <a:t>1 Travel &amp; Transport</a:t>
            </a:r>
            <a:br>
              <a:rPr lang="en-US" sz="3600">
                <a:ea typeface="Calibri Light"/>
                <a:cs typeface="Calibri Light"/>
              </a:rPr>
            </a:br>
            <a:r>
              <a:rPr lang="en-US" sz="3600" b="1">
                <a:ea typeface="Calibri Light"/>
                <a:cs typeface="Calibri Light"/>
              </a:rPr>
              <a:t> What do we know about travel &amp; transport?</a:t>
            </a:r>
            <a:endParaRPr lang="en-US" b="1"/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10D91739-D846-A355-330D-5E7DB75B5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  <p:pic>
        <p:nvPicPr>
          <p:cNvPr id="7" name="Content Placeholder 6" descr="A cartoon of oil rigs&#10;&#10;Description automatically generated">
            <a:extLst>
              <a:ext uri="{FF2B5EF4-FFF2-40B4-BE49-F238E27FC236}">
                <a16:creationId xmlns:a16="http://schemas.microsoft.com/office/drawing/2014/main" id="{330FE6C1-133E-AEAE-0825-69A08B9663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0" y="1351172"/>
            <a:ext cx="5650261" cy="5616545"/>
          </a:xfrm>
        </p:spPr>
      </p:pic>
      <p:pic>
        <p:nvPicPr>
          <p:cNvPr id="8" name="Picture 7" descr="A cartoon of a crying earth&#10;&#10;Description automatically generated">
            <a:extLst>
              <a:ext uri="{FF2B5EF4-FFF2-40B4-BE49-F238E27FC236}">
                <a16:creationId xmlns:a16="http://schemas.microsoft.com/office/drawing/2014/main" id="{4FE4BD95-D8ED-032E-11E7-18E814C4E7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2777" y="1351472"/>
            <a:ext cx="4524488" cy="44569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CE96D16-5871-FD4E-0C09-C86AA58DA369}"/>
              </a:ext>
            </a:extLst>
          </p:cNvPr>
          <p:cNvSpPr txBox="1"/>
          <p:nvPr/>
        </p:nvSpPr>
        <p:spPr>
          <a:xfrm>
            <a:off x="5720505" y="5478552"/>
            <a:ext cx="6467707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 b="1">
                <a:ea typeface="Calibri"/>
                <a:cs typeface="Calibri"/>
              </a:rPr>
              <a:t>When we remove oil from the ground and use it as fuel, carbon dioxide is released.  This contributes to global warming.</a:t>
            </a:r>
            <a:endParaRPr lang="en-GB" sz="2800" b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D2956E-56DD-DEFC-5976-F7209B75FF5E}"/>
              </a:ext>
            </a:extLst>
          </p:cNvPr>
          <p:cNvSpPr txBox="1"/>
          <p:nvPr/>
        </p:nvSpPr>
        <p:spPr>
          <a:xfrm>
            <a:off x="-2822" y="1478844"/>
            <a:ext cx="5791199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 b="1"/>
              <a:t>Petrol and diesel come from oil which is made from organisms that lived and died millions of years ago.</a:t>
            </a:r>
            <a:endParaRPr lang="en-GB" sz="2800" b="1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9706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F3E731"/>
          </a:solidFill>
        </p:spPr>
        <p:txBody>
          <a:bodyPr/>
          <a:lstStyle/>
          <a:p>
            <a:r>
              <a:rPr lang="en-US" dirty="0">
                <a:cs typeface="Calibri Light"/>
              </a:rPr>
              <a:t>  </a:t>
            </a:r>
            <a:r>
              <a:rPr lang="en-US" sz="3600" dirty="0">
                <a:cs typeface="Calibri Light"/>
              </a:rPr>
              <a:t>6.  Travel &amp; Transport</a:t>
            </a:r>
            <a:br>
              <a:rPr lang="en-US" sz="3600" b="1" dirty="0">
                <a:cs typeface="Calibri Light"/>
              </a:rPr>
            </a:br>
            <a:r>
              <a:rPr lang="en-US" sz="3600" b="1" dirty="0">
                <a:cs typeface="Calibri Light"/>
              </a:rPr>
              <a:t>   Celebrating Our Actions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486C938-872C-9AA7-4E11-7F6331BDD4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000" b="1" dirty="0">
                <a:highlight>
                  <a:srgbClr val="FF0000"/>
                </a:highlight>
                <a:ea typeface="Calibri"/>
                <a:cs typeface="Calibri"/>
              </a:rPr>
              <a:t>INSERT PICTURES OF ACTIONS THE SCHOOL HAS TAKEN IN THIS AREA</a:t>
            </a:r>
            <a:endParaRPr lang="en-US" dirty="0"/>
          </a:p>
        </p:txBody>
      </p:sp>
      <p:pic>
        <p:nvPicPr>
          <p:cNvPr id="6" name="Picture 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77663D48-85E9-9ED7-D848-C97B52C43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1322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F3E731"/>
          </a:solidFill>
        </p:spPr>
        <p:txBody>
          <a:bodyPr/>
          <a:lstStyle/>
          <a:p>
            <a:r>
              <a:rPr lang="en-US" dirty="0">
                <a:cs typeface="Calibri Light"/>
              </a:rPr>
              <a:t>  </a:t>
            </a:r>
            <a:r>
              <a:rPr lang="en-US" sz="3600" dirty="0">
                <a:cs typeface="Calibri Light"/>
              </a:rPr>
              <a:t>6. Travel &amp; Transport </a:t>
            </a:r>
            <a:br>
              <a:rPr lang="en-US" sz="3600" dirty="0">
                <a:cs typeface="Calibri Light"/>
              </a:rPr>
            </a:br>
            <a:r>
              <a:rPr lang="en-US" sz="3600" dirty="0">
                <a:cs typeface="Calibri Light"/>
              </a:rPr>
              <a:t>  </a:t>
            </a:r>
            <a:r>
              <a:rPr lang="en-US" sz="3600" b="1" dirty="0">
                <a:cs typeface="Calibri Light"/>
              </a:rPr>
              <a:t> Celebrating Our Actions – family actions</a:t>
            </a:r>
            <a:endParaRPr lang="en-US" dirty="0">
              <a:ea typeface="Calibri Light" panose="020F0302020204030204"/>
              <a:cs typeface="Calibri Light" panose="020F0302020204030204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F58025-7486-DFD8-0EE0-8692F336E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000" b="1" dirty="0">
                <a:highlight>
                  <a:srgbClr val="FF0000"/>
                </a:highlight>
                <a:ea typeface="Calibri"/>
                <a:cs typeface="Calibri"/>
              </a:rPr>
              <a:t>INSERT PICTURES OF FAMILIES TAKING ACTION IN THIS AREA</a:t>
            </a:r>
          </a:p>
          <a:p>
            <a:pPr marL="0" indent="0">
              <a:buNone/>
            </a:pPr>
            <a:endParaRPr lang="en-US" sz="4000" b="1">
              <a:ea typeface="Calibri"/>
              <a:cs typeface="Calibri"/>
            </a:endParaRPr>
          </a:p>
          <a:p>
            <a:pPr marL="0" indent="0">
              <a:buNone/>
            </a:pPr>
            <a:endParaRPr lang="en-US" sz="4000" b="1">
              <a:ea typeface="Calibri"/>
              <a:cs typeface="Calibri"/>
            </a:endParaRPr>
          </a:p>
          <a:p>
            <a:pPr marL="0" indent="0">
              <a:buNone/>
            </a:pPr>
            <a:endParaRPr lang="en-US" sz="4000" b="1">
              <a:ea typeface="Calibri"/>
              <a:cs typeface="Calibri"/>
            </a:endParaRPr>
          </a:p>
          <a:p>
            <a:pPr marL="0" indent="0">
              <a:buNone/>
            </a:pPr>
            <a:endParaRPr lang="en-US" sz="4000" b="1">
              <a:ea typeface="Calibri"/>
              <a:cs typeface="Calibri"/>
            </a:endParaRPr>
          </a:p>
          <a:p>
            <a:pPr marL="0" indent="0">
              <a:buNone/>
            </a:pPr>
            <a:endParaRPr lang="en-US" sz="4000" b="1">
              <a:ea typeface="Calibri"/>
              <a:cs typeface="Calibri"/>
            </a:endParaRP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6B6FFC18-A140-3042-B208-0167585433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9545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F3E731"/>
          </a:solidFill>
        </p:spPr>
        <p:txBody>
          <a:bodyPr/>
          <a:lstStyle/>
          <a:p>
            <a:r>
              <a:rPr lang="en-US" dirty="0">
                <a:cs typeface="Calibri Light"/>
              </a:rPr>
              <a:t>   </a:t>
            </a:r>
            <a:r>
              <a:rPr lang="en-US" sz="3600" dirty="0">
                <a:cs typeface="Calibri Light"/>
              </a:rPr>
              <a:t>6.  Travel &amp; Transport</a:t>
            </a:r>
            <a:br>
              <a:rPr lang="en-US" sz="3600" dirty="0">
                <a:cs typeface="Calibri Light"/>
              </a:rPr>
            </a:br>
            <a:r>
              <a:rPr lang="en-US" sz="3600" dirty="0">
                <a:cs typeface="Calibri Light"/>
              </a:rPr>
              <a:t>  </a:t>
            </a:r>
            <a:r>
              <a:rPr lang="en-US" sz="3600" b="1" dirty="0">
                <a:cs typeface="Calibri Light"/>
              </a:rPr>
              <a:t> Celebrating Our Actions </a:t>
            </a:r>
            <a:endParaRPr lang="en-US" dirty="0">
              <a:ea typeface="Calibri Light" panose="020F0302020204030204"/>
              <a:cs typeface="Calibri Light" panose="020F0302020204030204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F58025-7486-DFD8-0EE0-8692F336E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0064" y="1351172"/>
            <a:ext cx="12269637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ea typeface="Calibri"/>
                <a:cs typeface="Calibri"/>
              </a:rPr>
              <a:t>Let's finish by watching how one man travelled sustainably  around the world.</a:t>
            </a:r>
          </a:p>
          <a:p>
            <a:pPr marL="0" indent="0">
              <a:buNone/>
            </a:pPr>
            <a:endParaRPr lang="en-US" sz="4000" b="1">
              <a:ea typeface="Calibri"/>
              <a:cs typeface="Calibri"/>
            </a:endParaRPr>
          </a:p>
          <a:p>
            <a:pPr marL="0" indent="0">
              <a:buNone/>
            </a:pPr>
            <a:endParaRPr lang="en-US" sz="4000" b="1">
              <a:ea typeface="Calibri"/>
              <a:cs typeface="Calibri"/>
            </a:endParaRPr>
          </a:p>
          <a:p>
            <a:pPr marL="0" indent="0">
              <a:buNone/>
            </a:pPr>
            <a:endParaRPr lang="en-US" sz="4000" b="1">
              <a:ea typeface="Calibri"/>
              <a:cs typeface="Calibri"/>
            </a:endParaRPr>
          </a:p>
          <a:p>
            <a:pPr marL="0" indent="0">
              <a:buNone/>
            </a:pPr>
            <a:endParaRPr lang="en-US" sz="4000" b="1">
              <a:ea typeface="Calibri"/>
              <a:cs typeface="Calibri"/>
            </a:endParaRPr>
          </a:p>
          <a:p>
            <a:pPr marL="0" indent="0">
              <a:buNone/>
            </a:pPr>
            <a:endParaRPr lang="en-US" sz="4000" b="1">
              <a:ea typeface="Calibri"/>
              <a:cs typeface="Calibri"/>
            </a:endParaRPr>
          </a:p>
        </p:txBody>
      </p:sp>
      <p:pic>
        <p:nvPicPr>
          <p:cNvPr id="4" name="Online Media 3" title="What is it like to run around the world? CBBC Newsround">
            <a:hlinkClick r:id="" action="ppaction://media"/>
            <a:extLst>
              <a:ext uri="{FF2B5EF4-FFF2-40B4-BE49-F238E27FC236}">
                <a16:creationId xmlns:a16="http://schemas.microsoft.com/office/drawing/2014/main" id="{B9D4B1DD-5957-FDBA-DAC4-C3B2DDBAF95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83274" y="1936630"/>
            <a:ext cx="9265040" cy="4925684"/>
          </a:xfrm>
          <a:prstGeom prst="rect">
            <a:avLst/>
          </a:prstGeom>
        </p:spPr>
      </p:pic>
      <p:pic>
        <p:nvPicPr>
          <p:cNvPr id="7" name="Picture 6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DD829F96-1A68-433E-82B2-B5E9ACE453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1573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F3E731"/>
          </a:solidFill>
        </p:spPr>
        <p:txBody>
          <a:bodyPr/>
          <a:lstStyle/>
          <a:p>
            <a:r>
              <a:rPr lang="en-US">
                <a:ea typeface="Calibri Light"/>
                <a:cs typeface="Calibri Light"/>
              </a:rPr>
              <a:t> </a:t>
            </a:r>
            <a:r>
              <a:rPr lang="en-US" sz="3600">
                <a:ea typeface="Calibri Light"/>
                <a:cs typeface="Calibri Light"/>
              </a:rPr>
              <a:t>1 Travel &amp; Transport</a:t>
            </a:r>
            <a:br>
              <a:rPr lang="en-US" sz="3600">
                <a:ea typeface="Calibri Light"/>
                <a:cs typeface="Calibri Light"/>
              </a:rPr>
            </a:br>
            <a:r>
              <a:rPr lang="en-US" sz="3600" b="1">
                <a:ea typeface="Calibri Light"/>
                <a:cs typeface="Calibri Light"/>
              </a:rPr>
              <a:t> What do we know about travel &amp; transport?</a:t>
            </a:r>
            <a:endParaRPr lang="en-US" b="1"/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10D91739-D846-A355-330D-5E7DB75B5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FD5446-1E9D-A024-F7E1-DCC16766EB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644" y="157162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b="1">
                <a:ea typeface="Calibri"/>
                <a:cs typeface="Calibri"/>
              </a:rPr>
              <a:t>How much of the UKs greenhouse gases are produce by transport?</a:t>
            </a:r>
          </a:p>
        </p:txBody>
      </p:sp>
      <p:pic>
        <p:nvPicPr>
          <p:cNvPr id="3" name="Picture 2" descr="A graph of a gas emission&#10;&#10;Description automatically generated">
            <a:extLst>
              <a:ext uri="{FF2B5EF4-FFF2-40B4-BE49-F238E27FC236}">
                <a16:creationId xmlns:a16="http://schemas.microsoft.com/office/drawing/2014/main" id="{B712ED88-1A91-42E0-7C21-3F47825B9D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0385" y="2127848"/>
            <a:ext cx="7189228" cy="475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134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F3E731"/>
          </a:solidFill>
        </p:spPr>
        <p:txBody>
          <a:bodyPr/>
          <a:lstStyle/>
          <a:p>
            <a:r>
              <a:rPr lang="en-US">
                <a:ea typeface="Calibri Light"/>
                <a:cs typeface="Calibri Light"/>
              </a:rPr>
              <a:t> </a:t>
            </a:r>
            <a:r>
              <a:rPr lang="en-US" sz="3600">
                <a:ea typeface="Calibri Light"/>
                <a:cs typeface="Calibri Light"/>
              </a:rPr>
              <a:t>1 Travel &amp; Transport</a:t>
            </a:r>
            <a:br>
              <a:rPr lang="en-US" sz="3600">
                <a:ea typeface="Calibri Light"/>
                <a:cs typeface="Calibri Light"/>
              </a:rPr>
            </a:br>
            <a:r>
              <a:rPr lang="en-US" sz="3600" b="1">
                <a:ea typeface="Calibri Light"/>
                <a:cs typeface="Calibri Light"/>
              </a:rPr>
              <a:t> What do we know about travel &amp; transport?</a:t>
            </a:r>
            <a:endParaRPr lang="en-US" b="1"/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10D91739-D846-A355-330D-5E7DB75B5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FD5446-1E9D-A024-F7E1-DCC16766EB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089" y="1543403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>
                <a:ea typeface="Calibri" panose="020F0502020204030204"/>
                <a:cs typeface="Calibri" panose="020F0502020204030204"/>
              </a:rPr>
              <a:t>Let's find out more about transport and climate change </a:t>
            </a:r>
            <a:r>
              <a:rPr lang="en-GB">
                <a:ea typeface="Calibri" panose="020F0502020204030204"/>
                <a:cs typeface="Calibri" panose="020F0502020204030204"/>
                <a:hlinkClick r:id="rId4"/>
              </a:rPr>
              <a:t>here.</a:t>
            </a:r>
            <a:endParaRPr lang="en-GB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3" name="Picture 2" descr="A screenshot of a video&#10;&#10;Description automatically generated">
            <a:extLst>
              <a:ext uri="{FF2B5EF4-FFF2-40B4-BE49-F238E27FC236}">
                <a16:creationId xmlns:a16="http://schemas.microsoft.com/office/drawing/2014/main" id="{783F215B-D20E-06C4-C23E-E9AC0ABAFE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1471" y="2173111"/>
            <a:ext cx="8120946" cy="468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1144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red and black motorcycle&#10;&#10;Description automatically generated">
            <a:extLst>
              <a:ext uri="{FF2B5EF4-FFF2-40B4-BE49-F238E27FC236}">
                <a16:creationId xmlns:a16="http://schemas.microsoft.com/office/drawing/2014/main" id="{CB602549-D1EC-E6CB-70DB-1833B61C7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5675" y="3719243"/>
            <a:ext cx="3952875" cy="39052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F3E731"/>
          </a:solidFill>
        </p:spPr>
        <p:txBody>
          <a:bodyPr/>
          <a:lstStyle/>
          <a:p>
            <a:r>
              <a:rPr lang="en-US">
                <a:ea typeface="Calibri Light"/>
                <a:cs typeface="Calibri Light"/>
              </a:rPr>
              <a:t> </a:t>
            </a:r>
            <a:r>
              <a:rPr lang="en-US" sz="3600">
                <a:ea typeface="Calibri Light"/>
                <a:cs typeface="Calibri Light"/>
              </a:rPr>
              <a:t>1 Travel &amp; Transport</a:t>
            </a:r>
            <a:br>
              <a:rPr lang="en-US" sz="3600">
                <a:ea typeface="Calibri Light"/>
                <a:cs typeface="Calibri Light"/>
              </a:rPr>
            </a:br>
            <a:r>
              <a:rPr lang="en-US" sz="3600" b="1">
                <a:ea typeface="Calibri Light"/>
                <a:cs typeface="Calibri Light"/>
              </a:rPr>
              <a:t> What do we know about travel &amp; transport?</a:t>
            </a:r>
            <a:endParaRPr lang="en-US" b="1"/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10D91739-D846-A355-330D-5E7DB75B58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FD5446-1E9D-A024-F7E1-DCC16766EB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979" y="1543403"/>
            <a:ext cx="11644488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>
                <a:ea typeface="Calibri" panose="020F0502020204030204"/>
                <a:cs typeface="Calibri" panose="020F0502020204030204"/>
              </a:rPr>
              <a:t>Which form of transport produces the most emissions per passenger / km?</a:t>
            </a:r>
          </a:p>
        </p:txBody>
      </p:sp>
      <p:pic>
        <p:nvPicPr>
          <p:cNvPr id="3" name="Picture 2" descr="A cartoon of a bicycle&#10;&#10;Description automatically generated">
            <a:extLst>
              <a:ext uri="{FF2B5EF4-FFF2-40B4-BE49-F238E27FC236}">
                <a16:creationId xmlns:a16="http://schemas.microsoft.com/office/drawing/2014/main" id="{79A116F4-1BD3-3286-FBBA-24B7AD3230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390" y="1961588"/>
            <a:ext cx="2789209" cy="2176554"/>
          </a:xfrm>
          <a:prstGeom prst="rect">
            <a:avLst/>
          </a:prstGeom>
        </p:spPr>
      </p:pic>
      <p:pic>
        <p:nvPicPr>
          <p:cNvPr id="4" name="Picture 3" descr="A cartoon orange car with black wheels&#10;&#10;Description automatically generated">
            <a:extLst>
              <a:ext uri="{FF2B5EF4-FFF2-40B4-BE49-F238E27FC236}">
                <a16:creationId xmlns:a16="http://schemas.microsoft.com/office/drawing/2014/main" id="{2A453B2D-F46C-7358-DB8D-6799D2E309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2875" y="2262188"/>
            <a:ext cx="4286250" cy="2333625"/>
          </a:xfrm>
          <a:prstGeom prst="rect">
            <a:avLst/>
          </a:prstGeom>
        </p:spPr>
      </p:pic>
      <p:pic>
        <p:nvPicPr>
          <p:cNvPr id="7" name="Picture 6" descr="A yellow train with a blue screen&#10;&#10;Description automatically generated">
            <a:extLst>
              <a:ext uri="{FF2B5EF4-FFF2-40B4-BE49-F238E27FC236}">
                <a16:creationId xmlns:a16="http://schemas.microsoft.com/office/drawing/2014/main" id="{DD11E3B6-A979-652F-B5FF-1D999C4070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09456" y="1944269"/>
            <a:ext cx="2552522" cy="2653162"/>
          </a:xfrm>
          <a:prstGeom prst="rect">
            <a:avLst/>
          </a:prstGeom>
        </p:spPr>
      </p:pic>
      <p:pic>
        <p:nvPicPr>
          <p:cNvPr id="8" name="Picture 7" descr="A cartoon ship in the water&#10;&#10;Description automatically generated">
            <a:extLst>
              <a:ext uri="{FF2B5EF4-FFF2-40B4-BE49-F238E27FC236}">
                <a16:creationId xmlns:a16="http://schemas.microsoft.com/office/drawing/2014/main" id="{56D90CE2-B6B6-3746-4AE3-CB342559FB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8561" y="4153889"/>
            <a:ext cx="2462124" cy="2705279"/>
          </a:xfrm>
          <a:prstGeom prst="rect">
            <a:avLst/>
          </a:prstGeom>
        </p:spPr>
      </p:pic>
      <p:pic>
        <p:nvPicPr>
          <p:cNvPr id="10" name="Picture 9" descr="A cartoon of a plane&#10;&#10;Description automatically generated">
            <a:extLst>
              <a:ext uri="{FF2B5EF4-FFF2-40B4-BE49-F238E27FC236}">
                <a16:creationId xmlns:a16="http://schemas.microsoft.com/office/drawing/2014/main" id="{1DCB1BEA-936B-DBAF-533C-184E19A098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62233" y="4604708"/>
            <a:ext cx="428625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1501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F3E731"/>
          </a:solidFill>
        </p:spPr>
        <p:txBody>
          <a:bodyPr/>
          <a:lstStyle/>
          <a:p>
            <a:r>
              <a:rPr lang="en-US">
                <a:ea typeface="Calibri Light"/>
                <a:cs typeface="Calibri Light"/>
              </a:rPr>
              <a:t> </a:t>
            </a:r>
            <a:r>
              <a:rPr lang="en-US" sz="3600">
                <a:ea typeface="Calibri Light"/>
                <a:cs typeface="Calibri Light"/>
              </a:rPr>
              <a:t>1 Travel &amp; Transport</a:t>
            </a:r>
            <a:br>
              <a:rPr lang="en-US" sz="3600">
                <a:ea typeface="Calibri Light"/>
                <a:cs typeface="Calibri Light"/>
              </a:rPr>
            </a:br>
            <a:r>
              <a:rPr lang="en-US" sz="3600" b="1">
                <a:ea typeface="Calibri Light"/>
                <a:cs typeface="Calibri Light"/>
              </a:rPr>
              <a:t> What do we know about travel &amp; transport?</a:t>
            </a:r>
            <a:endParaRPr lang="en-US" b="1"/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10D91739-D846-A355-330D-5E7DB75B5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8704191D-1993-B616-05F5-166B2500C0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61157" y="1351173"/>
            <a:ext cx="7536705" cy="5717186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EF601B-609C-1D9B-19F3-19211AB0D0DC}"/>
              </a:ext>
            </a:extLst>
          </p:cNvPr>
          <p:cNvSpPr txBox="1"/>
          <p:nvPr/>
        </p:nvSpPr>
        <p:spPr>
          <a:xfrm>
            <a:off x="7406613" y="4987072"/>
            <a:ext cx="4781255" cy="11387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ea typeface="Calibri"/>
                <a:cs typeface="Calibri"/>
              </a:rPr>
              <a:t>G / CO2 / passenger / kg</a:t>
            </a:r>
          </a:p>
          <a:p>
            <a:endParaRPr lang="en-GB">
              <a:ea typeface="Calibri"/>
              <a:cs typeface="Calibri"/>
            </a:endParaRPr>
          </a:p>
          <a:p>
            <a:r>
              <a:rPr lang="en-GB" sz="3200">
                <a:ea typeface="Calibri"/>
                <a:cs typeface="Calibri"/>
              </a:rPr>
              <a:t>What does this show?</a:t>
            </a:r>
          </a:p>
        </p:txBody>
      </p:sp>
    </p:spTree>
    <p:extLst>
      <p:ext uri="{BB962C8B-B14F-4D97-AF65-F5344CB8AC3E}">
        <p14:creationId xmlns:p14="http://schemas.microsoft.com/office/powerpoint/2010/main" val="21244796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F3E731"/>
          </a:solidFill>
        </p:spPr>
        <p:txBody>
          <a:bodyPr/>
          <a:lstStyle/>
          <a:p>
            <a:r>
              <a:rPr lang="en-US">
                <a:ea typeface="Calibri Light"/>
                <a:cs typeface="Calibri Light"/>
              </a:rPr>
              <a:t> </a:t>
            </a:r>
            <a:r>
              <a:rPr lang="en-US" sz="3600">
                <a:ea typeface="Calibri Light"/>
                <a:cs typeface="Calibri Light"/>
              </a:rPr>
              <a:t>1 Travel &amp; Transport</a:t>
            </a:r>
            <a:br>
              <a:rPr lang="en-US" sz="3600">
                <a:ea typeface="Calibri Light"/>
                <a:cs typeface="Calibri Light"/>
              </a:rPr>
            </a:br>
            <a:r>
              <a:rPr lang="en-US" sz="3600" b="1">
                <a:ea typeface="Calibri Light"/>
                <a:cs typeface="Calibri Light"/>
              </a:rPr>
              <a:t> Global emissions from different types of transport</a:t>
            </a:r>
            <a:endParaRPr lang="en-US" b="1"/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10D91739-D846-A355-330D-5E7DB75B5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  <p:pic>
        <p:nvPicPr>
          <p:cNvPr id="7" name="Content Placeholder 6" descr="A pie chart with text&#10;&#10;Description automatically generated">
            <a:extLst>
              <a:ext uri="{FF2B5EF4-FFF2-40B4-BE49-F238E27FC236}">
                <a16:creationId xmlns:a16="http://schemas.microsoft.com/office/drawing/2014/main" id="{E7BD85F7-B533-8E8A-B5CD-59B412A2AA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272329" y="1344250"/>
            <a:ext cx="8799392" cy="5860959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097920E-9D55-229D-D3CB-B2719B02FB07}"/>
              </a:ext>
            </a:extLst>
          </p:cNvPr>
          <p:cNvSpPr txBox="1"/>
          <p:nvPr/>
        </p:nvSpPr>
        <p:spPr>
          <a:xfrm>
            <a:off x="6554782" y="3942162"/>
            <a:ext cx="5464097" cy="1569660"/>
          </a:xfrm>
          <a:prstGeom prst="rect">
            <a:avLst/>
          </a:prstGeom>
          <a:solidFill>
            <a:srgbClr val="35BCDE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>
                <a:ea typeface="Calibri"/>
                <a:cs typeface="Calibri"/>
              </a:rPr>
              <a:t>In the UK, 4/10 journeys made by car are less than 3 miles long.</a:t>
            </a:r>
            <a:endParaRPr lang="en-GB" sz="32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A3F313-1E73-BAE3-6EDE-28E080F42C21}"/>
              </a:ext>
            </a:extLst>
          </p:cNvPr>
          <p:cNvSpPr txBox="1"/>
          <p:nvPr/>
        </p:nvSpPr>
        <p:spPr>
          <a:xfrm>
            <a:off x="6554782" y="5776607"/>
            <a:ext cx="5464097" cy="1077218"/>
          </a:xfrm>
          <a:prstGeom prst="rect">
            <a:avLst/>
          </a:prstGeom>
          <a:solidFill>
            <a:srgbClr val="009C64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>
                <a:ea typeface="Calibri"/>
                <a:cs typeface="Calibri"/>
              </a:rPr>
              <a:t>How could trucks and shipping be connected to your school?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6C7E8B-9010-77E5-2D67-7BA2553D7918}"/>
              </a:ext>
            </a:extLst>
          </p:cNvPr>
          <p:cNvSpPr txBox="1"/>
          <p:nvPr/>
        </p:nvSpPr>
        <p:spPr>
          <a:xfrm>
            <a:off x="6554782" y="2347606"/>
            <a:ext cx="5464097" cy="1077218"/>
          </a:xfrm>
          <a:prstGeom prst="rect">
            <a:avLst/>
          </a:prstGeom>
          <a:solidFill>
            <a:srgbClr val="CDCC0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>
                <a:ea typeface="Calibri"/>
                <a:cs typeface="Calibri"/>
              </a:rPr>
              <a:t>Passenger cards create the greatest emissions.</a:t>
            </a:r>
            <a:endParaRPr lang="en-GB" sz="32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F2AFDE-3766-46E6-B0CD-301DD44D9796}"/>
              </a:ext>
            </a:extLst>
          </p:cNvPr>
          <p:cNvSpPr txBox="1"/>
          <p:nvPr/>
        </p:nvSpPr>
        <p:spPr>
          <a:xfrm>
            <a:off x="6554782" y="1416273"/>
            <a:ext cx="5464097" cy="584775"/>
          </a:xfrm>
          <a:prstGeom prst="rect">
            <a:avLst/>
          </a:prstGeom>
          <a:solidFill>
            <a:srgbClr val="F3E73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>
                <a:ea typeface="Calibri"/>
                <a:cs typeface="Calibri"/>
              </a:rPr>
              <a:t>What do you notice?</a:t>
            </a:r>
          </a:p>
        </p:txBody>
      </p:sp>
    </p:spTree>
    <p:extLst>
      <p:ext uri="{BB962C8B-B14F-4D97-AF65-F5344CB8AC3E}">
        <p14:creationId xmlns:p14="http://schemas.microsoft.com/office/powerpoint/2010/main" val="2232850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LL slides for 28.4.22.potx" id="{4DBBD86E-FEA5-4523-BD9A-A9257BABEC73}" vid="{C538142B-58B1-4F9F-84F9-0FB93E5410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5576AE948F15B4E99F78E2A3DBDE559" ma:contentTypeVersion="11" ma:contentTypeDescription="Create a new document." ma:contentTypeScope="" ma:versionID="9c13c1ca507c65c8b923da6c47cee1d3">
  <xsd:schema xmlns:xsd="http://www.w3.org/2001/XMLSchema" xmlns:xs="http://www.w3.org/2001/XMLSchema" xmlns:p="http://schemas.microsoft.com/office/2006/metadata/properties" xmlns:ns2="3019b5fa-8b3e-4e19-b64c-2a7b8496bb4e" xmlns:ns3="df61c5e2-b2e4-4447-8179-6bd331802de7" targetNamespace="http://schemas.microsoft.com/office/2006/metadata/properties" ma:root="true" ma:fieldsID="ec4940a650fe210c18776e8aba94a42b" ns2:_="" ns3:_="">
    <xsd:import namespace="3019b5fa-8b3e-4e19-b64c-2a7b8496bb4e"/>
    <xsd:import namespace="df61c5e2-b2e4-4447-8179-6bd331802de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19b5fa-8b3e-4e19-b64c-2a7b8496bb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5a14c1c7-36a5-45a5-9ee9-efc887aa7c1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61c5e2-b2e4-4447-8179-6bd331802de7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7df3f26e-6a21-4f1a-8ca0-b2cc7c81e2f9}" ma:internalName="TaxCatchAll" ma:showField="CatchAllData" ma:web="df61c5e2-b2e4-4447-8179-6bd331802de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f61c5e2-b2e4-4447-8179-6bd331802de7" xsi:nil="true"/>
    <lcf76f155ced4ddcb4097134ff3c332f xmlns="3019b5fa-8b3e-4e19-b64c-2a7b8496bb4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880EB41-272D-4336-924E-030FFB08FF3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2A6441B-98E5-4087-82D7-2413548B3A7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019b5fa-8b3e-4e19-b64c-2a7b8496bb4e"/>
    <ds:schemaRef ds:uri="df61c5e2-b2e4-4447-8179-6bd331802de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5A22DE3-A81A-476D-813B-F4CAEAD2351D}">
  <ds:schemaRefs>
    <ds:schemaRef ds:uri="http://schemas.microsoft.com/office/2006/metadata/properties"/>
    <ds:schemaRef ds:uri="http://schemas.microsoft.com/office/infopath/2007/PartnerControls"/>
    <ds:schemaRef ds:uri="df61c5e2-b2e4-4447-8179-6bd331802de7"/>
    <ds:schemaRef ds:uri="3019b5fa-8b3e-4e19-b64c-2a7b8496bb4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1653</Words>
  <Application>Microsoft Office PowerPoint</Application>
  <PresentationFormat>Widescreen</PresentationFormat>
  <Paragraphs>210</Paragraphs>
  <Slides>42</Slides>
  <Notes>29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1_Office Theme</vt:lpstr>
      <vt:lpstr> 1 Travel &amp; Transport   What do we know about travel &amp; transport?</vt:lpstr>
      <vt:lpstr> 1 Travel &amp; Transport  What do we know about travel &amp; transport?</vt:lpstr>
      <vt:lpstr> 1 Travel &amp; Transport  What do we know about travel &amp; transport?</vt:lpstr>
      <vt:lpstr> 1 Travel &amp; Transport  What do we know about travel &amp; transport?</vt:lpstr>
      <vt:lpstr> 1 Travel &amp; Transport  What do we know about travel &amp; transport?</vt:lpstr>
      <vt:lpstr> 1 Travel &amp; Transport  What do we know about travel &amp; transport?</vt:lpstr>
      <vt:lpstr> 1 Travel &amp; Transport  What do we know about travel &amp; transport?</vt:lpstr>
      <vt:lpstr> 1 Travel &amp; Transport  What do we know about travel &amp; transport?</vt:lpstr>
      <vt:lpstr> 1 Travel &amp; Transport  Global emissions from different types of transport</vt:lpstr>
      <vt:lpstr> 1 Travel &amp; Transport  What do we know about travel &amp; transport?</vt:lpstr>
      <vt:lpstr>  2.  Travel &amp; Transport     Travelling to School</vt:lpstr>
      <vt:lpstr>10 meters above a river  Padang, Sumatra, Indonesia  </vt:lpstr>
      <vt:lpstr>PowerPoint Presentation</vt:lpstr>
      <vt:lpstr>PowerPoint Presentation</vt:lpstr>
      <vt:lpstr>PowerPoint Presentation</vt:lpstr>
      <vt:lpstr>PowerPoint Presentation</vt:lpstr>
      <vt:lpstr>Pupils Crossing A Damaged Suspension Bridge, Lebak, Indonesia </vt:lpstr>
      <vt:lpstr>Kids Flying 800m On A Steel Cable 400m Above The Rio Negro River, Colombia </vt:lpstr>
      <vt:lpstr>Pupils Canoeing To School, Riau, Indonesia </vt:lpstr>
      <vt:lpstr>PowerPoint Presentation</vt:lpstr>
      <vt:lpstr>PowerPoint Presentation</vt:lpstr>
      <vt:lpstr>  2.  Travel &amp; Transport     Travelling to School</vt:lpstr>
      <vt:lpstr>  2.  Travel &amp; Transport     Travelling to School</vt:lpstr>
      <vt:lpstr>  2.  Travel &amp; Transport      Transport &amp; Air Quality</vt:lpstr>
      <vt:lpstr>  2. Travel &amp; Transport    </vt:lpstr>
      <vt:lpstr>  4. Transport   Changemakers - local</vt:lpstr>
      <vt:lpstr>  4. Transport   Changemakers - national</vt:lpstr>
      <vt:lpstr>  4. Transport   Changemakers – Global, Oulu, Finland</vt:lpstr>
      <vt:lpstr>  4. Transport    School Actions </vt:lpstr>
      <vt:lpstr>  2.  Travel &amp; Transport     Walk to School Week 2025</vt:lpstr>
      <vt:lpstr>  2.  Travel &amp; Transport     School Action - Walk to School – How about.....</vt:lpstr>
      <vt:lpstr>  4. Transport    School Actions </vt:lpstr>
      <vt:lpstr>  4. Transport    School Actions </vt:lpstr>
      <vt:lpstr>   4. Consumption and Waste    School Actions</vt:lpstr>
      <vt:lpstr>  5.  Travel &amp; Transport    Individual and Family Actions</vt:lpstr>
      <vt:lpstr>  5.  Travel &amp; Transport   Individual and Family Actions</vt:lpstr>
      <vt:lpstr>  6.  Travel &amp; Transport    Celebrating Our Actions</vt:lpstr>
      <vt:lpstr>  6.  Travel &amp; Transport    Celebrating Our Actions</vt:lpstr>
      <vt:lpstr>  6.  Travel &amp; Transport    Celebrating Our Actions</vt:lpstr>
      <vt:lpstr>  6.  Travel &amp; Transport    Celebrating Our Actions</vt:lpstr>
      <vt:lpstr>  6. Travel &amp; Transport     Celebrating Our Actions – family actions</vt:lpstr>
      <vt:lpstr>   6.  Travel &amp; Transport    Celebrating Our Actions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 Our Schools Our World   Set up meeting</dc:title>
  <dc:creator>Katie Eberstein</dc:creator>
  <cp:lastModifiedBy>Katie Eberstein</cp:lastModifiedBy>
  <cp:revision>364</cp:revision>
  <dcterms:created xsi:type="dcterms:W3CDTF">2024-06-10T13:19:40Z</dcterms:created>
  <dcterms:modified xsi:type="dcterms:W3CDTF">2025-02-06T12:06:50Z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0x01010055576AE948F15B4E99F78E2A3DBDE559</vt:lpwstr>
  </property>
  <property fmtid="{D5CDD505-2E9C-101B-9397-08002B2CF9AE}" pid="3" name="MediaServiceImageTags">
    <vt:lpwstr/>
  </property>
</Properties>
</file>