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15"/>
  </p:notesMasterIdLst>
  <p:sldIdLst>
    <p:sldId id="286" r:id="rId5"/>
    <p:sldId id="292" r:id="rId6"/>
    <p:sldId id="284" r:id="rId7"/>
    <p:sldId id="289" r:id="rId8"/>
    <p:sldId id="285" r:id="rId9"/>
    <p:sldId id="287" r:id="rId10"/>
    <p:sldId id="288" r:id="rId11"/>
    <p:sldId id="293" r:id="rId12"/>
    <p:sldId id="291" r:id="rId13"/>
    <p:sldId id="294" r:id="rId1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D1D6E3"/>
    <a:srgbClr val="4F4B55"/>
    <a:srgbClr val="52B6D6"/>
    <a:srgbClr val="020202"/>
    <a:srgbClr val="CCCCCC"/>
    <a:srgbClr val="ECF6DA"/>
    <a:srgbClr val="69972A"/>
    <a:srgbClr val="145A93"/>
    <a:srgbClr val="AEC071"/>
    <a:srgbClr val="FEC8D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847D97E-FA90-BD9F-4264-CBAD636B28B8}" v="50" dt="2025-04-30T10:33:51.690"/>
    <p1510:client id="{B47036DC-211B-C266-10EA-49C91458FA80}" v="85" dt="2025-04-30T13:03:16.622"/>
    <p1510:client id="{E8F2043E-79F2-679B-87C3-594FE2A5C467}" v="182" dt="2025-04-30T13:13:02.44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notesMaster" Target="notesMasters/notesMaster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930BA0-A31C-417E-8A74-3864055A6DE2}" type="datetimeFigureOut">
              <a:t>9/21/2026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9E06E09-9C25-4A59-BE64-FC88FBDDD1FF}" type="slidenum">
              <a:t>‹#›</a:t>
            </a:fld>
            <a:endParaRPr lang="en-US"/>
          </a:p>
        </p:txBody>
      </p:sp>
    </p:spTree>
    <p:extLst>
      <p:ext uri="{BB962C8B-B14F-4D97-AF65-F5344CB8AC3E}">
        <p14:creationId xmlns:p14="http://schemas.microsoft.com/office/powerpoint/2010/main" val="387728826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36F3669-4438-4CFF-B52D-026451E462E1}" type="slidenum">
              <a:rPr lang="en-GB" smtClean="0"/>
              <a:t>4</a:t>
            </a:fld>
            <a:endParaRPr lang="en-GB"/>
          </a:p>
        </p:txBody>
      </p:sp>
    </p:spTree>
    <p:extLst>
      <p:ext uri="{BB962C8B-B14F-4D97-AF65-F5344CB8AC3E}">
        <p14:creationId xmlns:p14="http://schemas.microsoft.com/office/powerpoint/2010/main" val="38444812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E36F3669-4438-4CFF-B52D-026451E462E1}" type="slidenum">
              <a:rPr lang="en-GB" smtClean="0"/>
              <a:t>10</a:t>
            </a:fld>
            <a:endParaRPr lang="en-GB"/>
          </a:p>
        </p:txBody>
      </p:sp>
    </p:spTree>
    <p:extLst>
      <p:ext uri="{BB962C8B-B14F-4D97-AF65-F5344CB8AC3E}">
        <p14:creationId xmlns:p14="http://schemas.microsoft.com/office/powerpoint/2010/main" val="100371146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46CE7D5-CF57-46EF-B807-FDD0502418D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38538789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94913845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46CE7D5-CF57-46EF-B807-FDD0502418D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59152452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46CE7D5-CF57-46EF-B807-FDD0502418D4}"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203092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46CE7D5-CF57-46EF-B807-FDD0502418D4}" type="datetimeFigureOut">
              <a:rPr lang="en-US" smtClean="0"/>
              <a:t>9/21/2026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7331723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46CE7D5-CF57-46EF-B807-FDD0502418D4}" type="datetimeFigureOut">
              <a:rPr lang="en-US" smtClean="0"/>
              <a:t>9/21/2026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21031255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6CE7D5-CF57-46EF-B807-FDD0502418D4}" type="datetimeFigureOut">
              <a:rPr lang="en-US" smtClean="0"/>
              <a:t>9/21/2026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4638898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17184145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46CE7D5-CF57-46EF-B807-FDD0502418D4}" type="datetimeFigureOut">
              <a:rPr lang="en-US" smtClean="0"/>
              <a:t>9/21/2026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171895827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22029054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46CE7D5-CF57-46EF-B807-FDD0502418D4}" type="datetimeFigureOut">
              <a:rPr lang="en-US" smtClean="0"/>
              <a:t>9/21/2026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330EA680-D336-4FF7-8B7A-9848BB0A1C32}" type="slidenum">
              <a:rPr lang="en-US" smtClean="0"/>
              <a:t>‹#›</a:t>
            </a:fld>
            <a:endParaRPr lang="en-US"/>
          </a:p>
        </p:txBody>
      </p:sp>
    </p:spTree>
    <p:extLst>
      <p:ext uri="{BB962C8B-B14F-4D97-AF65-F5344CB8AC3E}">
        <p14:creationId xmlns:p14="http://schemas.microsoft.com/office/powerpoint/2010/main" val="347944565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846CE7D5-CF57-46EF-B807-FDD0502418D4}" type="datetimeFigureOut">
              <a:rPr lang="en-US" smtClean="0"/>
              <a:t>9/21/2026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330EA680-D336-4FF7-8B7A-9848BB0A1C32}" type="slidenum">
              <a:rPr lang="en-US" smtClean="0"/>
              <a:t>‹#›</a:t>
            </a:fld>
            <a:endParaRPr lang="en-US"/>
          </a:p>
        </p:txBody>
      </p:sp>
    </p:spTree>
    <p:extLst>
      <p:ext uri="{BB962C8B-B14F-4D97-AF65-F5344CB8AC3E}">
        <p14:creationId xmlns:p14="http://schemas.microsoft.com/office/powerpoint/2010/main" val="2460954070"/>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Lewis Hamilton - vegan athletes">
            <a:extLst>
              <a:ext uri="{FF2B5EF4-FFF2-40B4-BE49-F238E27FC236}">
                <a16:creationId xmlns:a16="http://schemas.microsoft.com/office/drawing/2014/main" id="{59B4AF9D-CAA0-4F28-0357-45F273B975B6}"/>
              </a:ext>
            </a:extLst>
          </p:cNvPr>
          <p:cNvPicPr>
            <a:picLocks noChangeAspect="1"/>
          </p:cNvPicPr>
          <p:nvPr/>
        </p:nvPicPr>
        <p:blipFill>
          <a:blip r:embed="rId2"/>
          <a:stretch>
            <a:fillRect/>
          </a:stretch>
        </p:blipFill>
        <p:spPr>
          <a:xfrm>
            <a:off x="1" y="-557"/>
            <a:ext cx="5867398" cy="6848228"/>
          </a:xfrm>
          <a:prstGeom prst="rect">
            <a:avLst/>
          </a:prstGeom>
        </p:spPr>
      </p:pic>
      <p:sp>
        <p:nvSpPr>
          <p:cNvPr id="7" name="TextBox 6">
            <a:extLst>
              <a:ext uri="{FF2B5EF4-FFF2-40B4-BE49-F238E27FC236}">
                <a16:creationId xmlns:a16="http://schemas.microsoft.com/office/drawing/2014/main" id="{3BA22551-9AAC-11D1-711E-C082A48D384A}"/>
              </a:ext>
            </a:extLst>
          </p:cNvPr>
          <p:cNvSpPr txBox="1"/>
          <p:nvPr/>
        </p:nvSpPr>
        <p:spPr>
          <a:xfrm>
            <a:off x="2718" y="5840161"/>
            <a:ext cx="12189281" cy="1015663"/>
          </a:xfrm>
          <a:prstGeom prst="rect">
            <a:avLst/>
          </a:prstGeom>
          <a:solidFill>
            <a:srgbClr val="0A7C81"/>
          </a:solidFill>
        </p:spPr>
        <p:txBody>
          <a:bodyPr wrap="square" lIns="91440" tIns="45720" rIns="91440" bIns="45720" anchor="t">
            <a:spAutoFit/>
          </a:bodyPr>
          <a:lstStyle/>
          <a:p>
            <a:r>
              <a:rPr lang="en-US" sz="2000" b="0" i="0">
                <a:solidFill>
                  <a:schemeClr val="bg1"/>
                </a:solidFill>
                <a:effectLst/>
                <a:latin typeface="Calibri"/>
                <a:ea typeface="Calibri"/>
                <a:cs typeface="Calibri"/>
              </a:rPr>
              <a:t>Hamilton is an outspoken supporter of animal rights, having made the plant-based switch in 2017 </a:t>
            </a:r>
            <a:r>
              <a:rPr lang="en-US" sz="2000">
                <a:solidFill>
                  <a:schemeClr val="bg1"/>
                </a:solidFill>
                <a:latin typeface="Calibri"/>
                <a:ea typeface="Calibri"/>
                <a:cs typeface="Calibri"/>
              </a:rPr>
              <a:t>after watching the Netflix documentary What the Health</a:t>
            </a:r>
            <a:r>
              <a:rPr lang="en-US" sz="2000" b="0" i="0">
                <a:solidFill>
                  <a:schemeClr val="bg1"/>
                </a:solidFill>
                <a:effectLst/>
                <a:latin typeface="Calibri"/>
                <a:ea typeface="Calibri"/>
                <a:cs typeface="Calibri"/>
              </a:rPr>
              <a:t>. He credits his vegan diet as the reason for his sporting success and changing his energy levels for the better.</a:t>
            </a:r>
            <a:endParaRPr lang="en-GB" sz="2000">
              <a:solidFill>
                <a:schemeClr val="bg1"/>
              </a:solidFill>
              <a:latin typeface="Calibri"/>
              <a:ea typeface="Calibri"/>
              <a:cs typeface="Calibri"/>
            </a:endParaRPr>
          </a:p>
        </p:txBody>
      </p:sp>
      <p:sp>
        <p:nvSpPr>
          <p:cNvPr id="5" name="Speech Bubble: Rectangle with Corners Rounded 4">
            <a:extLst>
              <a:ext uri="{FF2B5EF4-FFF2-40B4-BE49-F238E27FC236}">
                <a16:creationId xmlns:a16="http://schemas.microsoft.com/office/drawing/2014/main" id="{0F63B088-4B75-2549-8640-7D5F97489B94}"/>
              </a:ext>
            </a:extLst>
          </p:cNvPr>
          <p:cNvSpPr/>
          <p:nvPr/>
        </p:nvSpPr>
        <p:spPr>
          <a:xfrm>
            <a:off x="6005193" y="36000"/>
            <a:ext cx="5979978" cy="5663524"/>
          </a:xfrm>
          <a:prstGeom prst="wedgeRoundRectCallout">
            <a:avLst>
              <a:gd name="adj1" fmla="val -91403"/>
              <a:gd name="adj2" fmla="val -21183"/>
              <a:gd name="adj3" fmla="val 16667"/>
            </a:avLst>
          </a:prstGeom>
          <a:solidFill>
            <a:srgbClr val="18AE74"/>
          </a:solidFill>
        </p:spPr>
        <p:style>
          <a:lnRef idx="2">
            <a:schemeClr val="accent1">
              <a:shade val="15000"/>
            </a:schemeClr>
          </a:lnRef>
          <a:fillRef idx="1">
            <a:schemeClr val="accent1"/>
          </a:fillRef>
          <a:effectRef idx="0">
            <a:schemeClr val="accent1"/>
          </a:effectRef>
          <a:fontRef idx="minor">
            <a:schemeClr val="lt1"/>
          </a:fontRef>
        </p:style>
        <p:txBody>
          <a:bodyPr lIns="91440" tIns="0" rIns="91440" bIns="0" rtlCol="0" anchor="ctr"/>
          <a:lstStyle/>
          <a:p>
            <a:pPr algn="l" fontAlgn="base">
              <a:spcAft>
                <a:spcPts val="1500"/>
              </a:spcAft>
              <a:buNone/>
            </a:pPr>
            <a:r>
              <a:rPr lang="en-US" sz="2400" b="0" i="0">
                <a:solidFill>
                  <a:schemeClr val="bg1"/>
                </a:solidFill>
                <a:effectLst/>
                <a:latin typeface="Calibri"/>
                <a:ea typeface="Calibri"/>
                <a:cs typeface="Calibri"/>
              </a:rPr>
              <a:t>“I have more energy; I’m so much more productive. I wake up feeling way better, clearer in thought and fresher in my body.”</a:t>
            </a:r>
          </a:p>
          <a:p>
            <a:pPr algn="l" fontAlgn="base">
              <a:spcAft>
                <a:spcPts val="1500"/>
              </a:spcAft>
              <a:buNone/>
            </a:pPr>
            <a:r>
              <a:rPr lang="en-US" sz="2400">
                <a:solidFill>
                  <a:schemeClr val="bg1"/>
                </a:solidFill>
                <a:latin typeface="Calibri"/>
                <a:ea typeface="Calibri"/>
                <a:cs typeface="Calibri"/>
              </a:rPr>
              <a:t>(S</a:t>
            </a:r>
            <a:r>
              <a:rPr lang="en-US" sz="2400" b="0" i="0">
                <a:solidFill>
                  <a:schemeClr val="bg1"/>
                </a:solidFill>
                <a:effectLst/>
                <a:latin typeface="Calibri"/>
                <a:ea typeface="Calibri"/>
                <a:cs typeface="Calibri"/>
              </a:rPr>
              <a:t>ince going plant-based) “I recover quicker; I sleep better. My skin cleared up. I have fewer allergies. There are just so many impacts.”</a:t>
            </a:r>
          </a:p>
          <a:p>
            <a:pPr algn="l" fontAlgn="base">
              <a:spcAft>
                <a:spcPts val="1500"/>
              </a:spcAft>
            </a:pPr>
            <a:r>
              <a:rPr lang="en-US" sz="2400" b="0" i="0">
                <a:solidFill>
                  <a:schemeClr val="bg1"/>
                </a:solidFill>
                <a:effectLst/>
                <a:latin typeface="Calibri"/>
                <a:ea typeface="Calibri"/>
                <a:cs typeface="Calibri"/>
              </a:rPr>
              <a:t>“I’m physically in better shape than I’ve ever been, and I’m more successful than ever right now, and my plant-based </a:t>
            </a:r>
            <a:r>
              <a:rPr lang="en-US" sz="2400" b="0" i="0" err="1">
                <a:solidFill>
                  <a:schemeClr val="bg1"/>
                </a:solidFill>
                <a:effectLst/>
                <a:latin typeface="Calibri"/>
                <a:ea typeface="Calibri"/>
                <a:cs typeface="Calibri"/>
              </a:rPr>
              <a:t>programme</a:t>
            </a:r>
            <a:r>
              <a:rPr lang="en-US" sz="2400" b="0" i="0">
                <a:solidFill>
                  <a:schemeClr val="bg1"/>
                </a:solidFill>
                <a:effectLst/>
                <a:latin typeface="Calibri"/>
                <a:ea typeface="Calibri"/>
                <a:cs typeface="Calibri"/>
              </a:rPr>
              <a:t> has played such a big role in that.”                                  </a:t>
            </a:r>
            <a:r>
              <a:rPr lang="en-US" sz="2400" i="1">
                <a:solidFill>
                  <a:schemeClr val="bg1"/>
                </a:solidFill>
                <a:latin typeface="Calibri"/>
                <a:ea typeface="Calibri"/>
                <a:cs typeface="Calibri"/>
              </a:rPr>
              <a:t>Lewis Hamilton </a:t>
            </a:r>
            <a:endParaRPr lang="en-US" sz="2400" b="0" i="1">
              <a:solidFill>
                <a:schemeClr val="bg1"/>
              </a:solidFill>
              <a:effectLst/>
              <a:latin typeface="Calibri"/>
              <a:ea typeface="Calibri"/>
              <a:cs typeface="Calibri"/>
            </a:endParaRPr>
          </a:p>
        </p:txBody>
      </p:sp>
    </p:spTree>
    <p:extLst>
      <p:ext uri="{BB962C8B-B14F-4D97-AF65-F5344CB8AC3E}">
        <p14:creationId xmlns:p14="http://schemas.microsoft.com/office/powerpoint/2010/main" val="40450775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B3E653AE-EAF8-134A-5827-2AF9C4039165}"/>
              </a:ext>
            </a:extLst>
          </p:cNvPr>
          <p:cNvPicPr>
            <a:picLocks noChangeAspect="1"/>
          </p:cNvPicPr>
          <p:nvPr/>
        </p:nvPicPr>
        <p:blipFill rotWithShape="1">
          <a:blip r:embed="rId2"/>
          <a:srcRect l="29652" t="15556" r="12870" b="6074"/>
          <a:stretch/>
        </p:blipFill>
        <p:spPr>
          <a:xfrm>
            <a:off x="4937759" y="0"/>
            <a:ext cx="7254241" cy="6180892"/>
          </a:xfrm>
          <a:prstGeom prst="rect">
            <a:avLst/>
          </a:prstGeom>
        </p:spPr>
      </p:pic>
      <p:sp>
        <p:nvSpPr>
          <p:cNvPr id="7" name="Speech Bubble: Rectangle with Corners Rounded 6">
            <a:extLst>
              <a:ext uri="{FF2B5EF4-FFF2-40B4-BE49-F238E27FC236}">
                <a16:creationId xmlns:a16="http://schemas.microsoft.com/office/drawing/2014/main" id="{D95C148B-7AC3-6018-C66B-6402E88662F5}"/>
              </a:ext>
            </a:extLst>
          </p:cNvPr>
          <p:cNvSpPr/>
          <p:nvPr/>
        </p:nvSpPr>
        <p:spPr>
          <a:xfrm>
            <a:off x="172720" y="176332"/>
            <a:ext cx="4592320" cy="5902960"/>
          </a:xfrm>
          <a:prstGeom prst="wedgeRoundRectCallout">
            <a:avLst>
              <a:gd name="adj1" fmla="val 111722"/>
              <a:gd name="adj2" fmla="val -22275"/>
              <a:gd name="adj3" fmla="val 16667"/>
            </a:avLst>
          </a:prstGeom>
          <a:solidFill>
            <a:srgbClr val="4F4B55"/>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2000">
                <a:solidFill>
                  <a:srgbClr val="FFFFFF"/>
                </a:solidFill>
                <a:latin typeface="Calibri" panose="020F0502020204030204" pitchFamily="34" charset="0"/>
                <a:cs typeface="Calibri" panose="020F0502020204030204" pitchFamily="34" charset="0"/>
              </a:rPr>
              <a:t>“I’m getting off meat and I’ll tell you, I feel fantastic.</a:t>
            </a:r>
          </a:p>
          <a:p>
            <a:endParaRPr lang="en-US" sz="2000">
              <a:solidFill>
                <a:srgbClr val="FFFFFF"/>
              </a:solidFill>
              <a:latin typeface="Calibri" panose="020F0502020204030204" pitchFamily="34" charset="0"/>
              <a:cs typeface="Calibri" panose="020F0502020204030204" pitchFamily="34" charset="0"/>
            </a:endParaRPr>
          </a:p>
          <a:p>
            <a:r>
              <a:rPr lang="en-US" sz="2000">
                <a:solidFill>
                  <a:srgbClr val="FFFFFF"/>
                </a:solidFill>
                <a:latin typeface="Calibri" panose="020F0502020204030204" pitchFamily="34" charset="0"/>
                <a:cs typeface="Calibri" panose="020F0502020204030204" pitchFamily="34" charset="0"/>
              </a:rPr>
              <a:t>Meat is a great source of protein but it’s not the only one. Your muscles won’t know the difference.</a:t>
            </a:r>
          </a:p>
          <a:p>
            <a:endParaRPr lang="en-US" sz="2000">
              <a:solidFill>
                <a:srgbClr val="FFFFFF"/>
              </a:solidFill>
              <a:latin typeface="Calibri" panose="020F0502020204030204" pitchFamily="34" charset="0"/>
              <a:cs typeface="Calibri" panose="020F0502020204030204" pitchFamily="34" charset="0"/>
            </a:endParaRPr>
          </a:p>
          <a:p>
            <a:r>
              <a:rPr lang="en-US" sz="2000">
                <a:solidFill>
                  <a:srgbClr val="FFFFFF"/>
                </a:solidFill>
                <a:latin typeface="Calibri" panose="020F0502020204030204" pitchFamily="34" charset="0"/>
                <a:cs typeface="Calibri" panose="020F0502020204030204" pitchFamily="34" charset="0"/>
              </a:rPr>
              <a:t>Bill Pearl was a vegetarian and he’s one of the greatest body builders ever.</a:t>
            </a:r>
          </a:p>
          <a:p>
            <a:endParaRPr lang="en-US" sz="2000">
              <a:solidFill>
                <a:srgbClr val="FFFFFF"/>
              </a:solidFill>
              <a:latin typeface="Calibri" panose="020F0502020204030204" pitchFamily="34" charset="0"/>
              <a:cs typeface="Calibri" panose="020F0502020204030204" pitchFamily="34" charset="0"/>
            </a:endParaRPr>
          </a:p>
          <a:p>
            <a:r>
              <a:rPr lang="en-US" sz="2000">
                <a:solidFill>
                  <a:srgbClr val="FFFFFF"/>
                </a:solidFill>
                <a:latin typeface="Calibri" panose="020F0502020204030204" pitchFamily="34" charset="0"/>
                <a:cs typeface="Calibri" panose="020F0502020204030204" pitchFamily="34" charset="0"/>
              </a:rPr>
              <a:t>You can be a body builder and care about something that’s bigger than your own muscles”</a:t>
            </a:r>
          </a:p>
          <a:p>
            <a:endParaRPr lang="en-US" sz="2000">
              <a:solidFill>
                <a:srgbClr val="FFFFFF"/>
              </a:solidFill>
              <a:latin typeface="Calibri" panose="020F0502020204030204" pitchFamily="34" charset="0"/>
              <a:cs typeface="Calibri" panose="020F0502020204030204" pitchFamily="34" charset="0"/>
            </a:endParaRPr>
          </a:p>
          <a:p>
            <a:pPr algn="ctr"/>
            <a:r>
              <a:rPr lang="en-US" sz="2000" i="1">
                <a:solidFill>
                  <a:srgbClr val="FFFFFF"/>
                </a:solidFill>
                <a:latin typeface="Calibri" panose="020F0502020204030204" pitchFamily="34" charset="0"/>
                <a:cs typeface="Calibri" panose="020F0502020204030204" pitchFamily="34" charset="0"/>
              </a:rPr>
              <a:t>Arnold Schwarzenegger </a:t>
            </a:r>
            <a:endParaRPr lang="en-GB" sz="2000" i="1">
              <a:solidFill>
                <a:srgbClr val="FFFFFF"/>
              </a:solidFill>
              <a:latin typeface="Calibri" panose="020F0502020204030204" pitchFamily="34" charset="0"/>
              <a:cs typeface="Calibri" panose="020F0502020204030204" pitchFamily="34" charset="0"/>
            </a:endParaRPr>
          </a:p>
        </p:txBody>
      </p:sp>
      <p:sp>
        <p:nvSpPr>
          <p:cNvPr id="12" name="TextBox 6">
            <a:extLst>
              <a:ext uri="{FF2B5EF4-FFF2-40B4-BE49-F238E27FC236}">
                <a16:creationId xmlns:a16="http://schemas.microsoft.com/office/drawing/2014/main" id="{3BA22551-9AAC-11D1-711E-C082A48D384A}"/>
              </a:ext>
            </a:extLst>
          </p:cNvPr>
          <p:cNvSpPr txBox="1"/>
          <p:nvPr/>
        </p:nvSpPr>
        <p:spPr>
          <a:xfrm>
            <a:off x="0" y="6180892"/>
            <a:ext cx="12192000" cy="677108"/>
          </a:xfrm>
          <a:prstGeom prst="rect">
            <a:avLst/>
          </a:prstGeom>
          <a:solidFill>
            <a:schemeClr val="bg1">
              <a:lumMod val="75000"/>
            </a:schemeClr>
          </a:solidFill>
          <a:ln>
            <a:solidFill>
              <a:schemeClr val="bg1">
                <a:lumMod val="85000"/>
              </a:schemeClr>
            </a:solidFill>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900" b="0" i="0">
                <a:solidFill>
                  <a:srgbClr val="000000"/>
                </a:solidFill>
                <a:effectLst/>
                <a:latin typeface="Calibri" panose="020F0502020204030204" pitchFamily="34" charset="0"/>
                <a:cs typeface="Calibri" panose="020F0502020204030204" pitchFamily="34" charset="0"/>
              </a:rPr>
              <a:t>Arnold Schwarzenegger (“Arnie”) has been a body builder, Hollywood actor and politician and has embraced a mostly plant-based diet, consuming about 80% vegan foods, and attributes it to improvements in his health and overall well-being</a:t>
            </a:r>
            <a:endParaRPr lang="en-GB" sz="19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321376876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Shaming Miley Cyrus Hurts Animals | by Summer Anne Burton | Tenderly">
            <a:extLst>
              <a:ext uri="{FF2B5EF4-FFF2-40B4-BE49-F238E27FC236}">
                <a16:creationId xmlns:a16="http://schemas.microsoft.com/office/drawing/2014/main" id="{1F4C428F-3441-9317-81ED-FC1DE43110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1"/>
            <a:ext cx="5862319" cy="6504057"/>
          </a:xfrm>
          <a:prstGeom prst="rect">
            <a:avLst/>
          </a:prstGeom>
          <a:noFill/>
          <a:extLst>
            <a:ext uri="{909E8E84-426E-40DD-AFC4-6F175D3DCCD1}">
              <a14:hiddenFill xmlns:a14="http://schemas.microsoft.com/office/drawing/2010/main">
                <a:solidFill>
                  <a:srgbClr val="FFFFFF"/>
                </a:solidFill>
              </a14:hiddenFill>
            </a:ext>
          </a:extLst>
        </p:spPr>
      </p:pic>
      <p:sp>
        <p:nvSpPr>
          <p:cNvPr id="4" name="Speech Bubble: Rectangle with Corners Rounded 3">
            <a:extLst>
              <a:ext uri="{FF2B5EF4-FFF2-40B4-BE49-F238E27FC236}">
                <a16:creationId xmlns:a16="http://schemas.microsoft.com/office/drawing/2014/main" id="{B3C0A0F1-89F3-7F94-DB73-519047D64A73}"/>
              </a:ext>
            </a:extLst>
          </p:cNvPr>
          <p:cNvSpPr/>
          <p:nvPr/>
        </p:nvSpPr>
        <p:spPr>
          <a:xfrm>
            <a:off x="6096000" y="213360"/>
            <a:ext cx="5923280" cy="6136640"/>
          </a:xfrm>
          <a:prstGeom prst="wedgeRoundRectCallout">
            <a:avLst>
              <a:gd name="adj1" fmla="val -88178"/>
              <a:gd name="adj2" fmla="val -16036"/>
              <a:gd name="adj3" fmla="val 16667"/>
            </a:avLst>
          </a:prstGeom>
          <a:solidFill>
            <a:srgbClr val="012350"/>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2800">
                <a:solidFill>
                  <a:schemeClr val="bg1"/>
                </a:solidFill>
                <a:latin typeface="Calibri"/>
                <a:ea typeface="Calibri"/>
                <a:cs typeface="Calibri"/>
              </a:rPr>
              <a:t>“I’m so proud to call myself vegan.</a:t>
            </a:r>
          </a:p>
          <a:p>
            <a:endParaRPr lang="en-US" sz="2800">
              <a:solidFill>
                <a:schemeClr val="bg1"/>
              </a:solidFill>
              <a:latin typeface="Calibri" panose="020F0502020204030204" pitchFamily="34" charset="0"/>
              <a:ea typeface="Calibri"/>
              <a:cs typeface="Calibri" panose="020F0502020204030204" pitchFamily="34" charset="0"/>
            </a:endParaRPr>
          </a:p>
          <a:p>
            <a:r>
              <a:rPr lang="en-US" sz="2800">
                <a:solidFill>
                  <a:schemeClr val="bg1"/>
                </a:solidFill>
                <a:latin typeface="Calibri"/>
                <a:ea typeface="Calibri"/>
                <a:cs typeface="Calibri"/>
              </a:rPr>
              <a:t>By not consuming animal products over the years, I have protected myself from preventable diseases and saved the lives of animals that would be turned into breakfast/lunch/dinner.</a:t>
            </a:r>
          </a:p>
          <a:p>
            <a:endParaRPr lang="en-US" sz="2800">
              <a:solidFill>
                <a:schemeClr val="bg1"/>
              </a:solidFill>
              <a:latin typeface="Calibri" panose="020F0502020204030204" pitchFamily="34" charset="0"/>
              <a:ea typeface="Calibri"/>
              <a:cs typeface="Calibri" panose="020F0502020204030204" pitchFamily="34" charset="0"/>
            </a:endParaRPr>
          </a:p>
          <a:p>
            <a:r>
              <a:rPr lang="en-US" sz="2800">
                <a:solidFill>
                  <a:schemeClr val="bg1"/>
                </a:solidFill>
                <a:latin typeface="Calibri"/>
                <a:ea typeface="Calibri"/>
                <a:cs typeface="Calibri"/>
              </a:rPr>
              <a:t>Think before you eat. Go vegan!”</a:t>
            </a:r>
          </a:p>
          <a:p>
            <a:endParaRPr lang="en-US" sz="2800">
              <a:solidFill>
                <a:schemeClr val="bg1"/>
              </a:solidFill>
              <a:latin typeface="Calibri" panose="020F0502020204030204" pitchFamily="34" charset="0"/>
              <a:ea typeface="Calibri"/>
              <a:cs typeface="Calibri" panose="020F0502020204030204" pitchFamily="34" charset="0"/>
            </a:endParaRPr>
          </a:p>
          <a:p>
            <a:pPr algn="ctr"/>
            <a:r>
              <a:rPr lang="en-US" sz="2800" i="1">
                <a:solidFill>
                  <a:schemeClr val="bg1"/>
                </a:solidFill>
                <a:latin typeface="Calibri"/>
                <a:ea typeface="Calibri"/>
                <a:cs typeface="Calibri"/>
              </a:rPr>
              <a:t>Miley Cyrus</a:t>
            </a:r>
            <a:endParaRPr lang="en-GB" sz="2800" i="1">
              <a:solidFill>
                <a:schemeClr val="bg1"/>
              </a:solidFill>
              <a:latin typeface="Calibri"/>
              <a:ea typeface="Calibri"/>
              <a:cs typeface="Calibri"/>
            </a:endParaRPr>
          </a:p>
        </p:txBody>
      </p:sp>
      <p:sp>
        <p:nvSpPr>
          <p:cNvPr id="5" name="TextBox 6">
            <a:extLst>
              <a:ext uri="{FF2B5EF4-FFF2-40B4-BE49-F238E27FC236}">
                <a16:creationId xmlns:a16="http://schemas.microsoft.com/office/drawing/2014/main" id="{EDA1F072-3DE1-9E16-DF55-BCFD865C66EE}"/>
              </a:ext>
            </a:extLst>
          </p:cNvPr>
          <p:cNvSpPr txBox="1"/>
          <p:nvPr/>
        </p:nvSpPr>
        <p:spPr>
          <a:xfrm>
            <a:off x="0" y="6504057"/>
            <a:ext cx="12192000" cy="353943"/>
          </a:xfrm>
          <a:prstGeom prst="rect">
            <a:avLst/>
          </a:prstGeom>
          <a:solidFill>
            <a:srgbClr val="FFD9C7"/>
          </a:solidFill>
          <a:ln>
            <a:solidFill>
              <a:schemeClr val="bg1">
                <a:lumMod val="85000"/>
              </a:schemeClr>
            </a:solidFill>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700">
                <a:solidFill>
                  <a:srgbClr val="000000"/>
                </a:solidFill>
                <a:latin typeface="Calibri" panose="020F0502020204030204" pitchFamily="34" charset="0"/>
                <a:cs typeface="Calibri" panose="020F0502020204030204" pitchFamily="34" charset="0"/>
              </a:rPr>
              <a:t>Mi</a:t>
            </a:r>
            <a:r>
              <a:rPr lang="en-US" sz="1700" b="0" i="0">
                <a:solidFill>
                  <a:srgbClr val="000000"/>
                </a:solidFill>
                <a:effectLst/>
                <a:latin typeface="Calibri" panose="020F0502020204030204" pitchFamily="34" charset="0"/>
                <a:cs typeface="Calibri" panose="020F0502020204030204" pitchFamily="34" charset="0"/>
              </a:rPr>
              <a:t>ley Ray Cyrus is a American pop icon, singer, songwriter, and actress and became a vegan and stopped eating animal products in 2014 </a:t>
            </a:r>
            <a:endParaRPr lang="en-GB" sz="1700">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4417944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113EAD44-00F5-6AC9-2A76-16DF2C68E207}"/>
              </a:ext>
            </a:extLst>
          </p:cNvPr>
          <p:cNvPicPr>
            <a:picLocks noChangeAspect="1"/>
          </p:cNvPicPr>
          <p:nvPr/>
        </p:nvPicPr>
        <p:blipFill>
          <a:blip r:embed="rId3"/>
          <a:stretch>
            <a:fillRect/>
          </a:stretch>
        </p:blipFill>
        <p:spPr>
          <a:xfrm>
            <a:off x="5338354" y="0"/>
            <a:ext cx="6853646" cy="6870362"/>
          </a:xfrm>
          <a:prstGeom prst="rect">
            <a:avLst/>
          </a:prstGeom>
        </p:spPr>
      </p:pic>
      <p:sp>
        <p:nvSpPr>
          <p:cNvPr id="9" name="Speech Bubble: Rectangle with Corners Rounded 8">
            <a:extLst>
              <a:ext uri="{FF2B5EF4-FFF2-40B4-BE49-F238E27FC236}">
                <a16:creationId xmlns:a16="http://schemas.microsoft.com/office/drawing/2014/main" id="{7D9A4916-FE2C-6DCD-A019-06F38C8FD55C}"/>
              </a:ext>
            </a:extLst>
          </p:cNvPr>
          <p:cNvSpPr/>
          <p:nvPr/>
        </p:nvSpPr>
        <p:spPr>
          <a:xfrm>
            <a:off x="87086" y="783773"/>
            <a:ext cx="5148943" cy="4724401"/>
          </a:xfrm>
          <a:prstGeom prst="wedgeRoundRectCallout">
            <a:avLst>
              <a:gd name="adj1" fmla="val 98741"/>
              <a:gd name="adj2" fmla="val 4204"/>
              <a:gd name="adj3" fmla="val 16667"/>
            </a:avLst>
          </a:prstGeom>
          <a:solidFill>
            <a:srgbClr val="FFB4B7"/>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r>
              <a:rPr lang="en-US" sz="3200">
                <a:solidFill>
                  <a:schemeClr val="tx1"/>
                </a:solidFill>
                <a:latin typeface="Calibri" panose="020F0502020204030204" pitchFamily="34" charset="0"/>
                <a:cs typeface="Calibri" panose="020F0502020204030204" pitchFamily="34" charset="0"/>
              </a:rPr>
              <a:t>“Climate change is a huge threat facing all of us. Shifting our diets towards more plant-based foods can have a major impact on climate change. “</a:t>
            </a:r>
          </a:p>
          <a:p>
            <a:endParaRPr lang="en-US" sz="3200">
              <a:solidFill>
                <a:schemeClr val="tx1"/>
              </a:solidFill>
              <a:latin typeface="Calibri" panose="020F0502020204030204" pitchFamily="34" charset="0"/>
              <a:cs typeface="Calibri" panose="020F0502020204030204" pitchFamily="34" charset="0"/>
            </a:endParaRPr>
          </a:p>
          <a:p>
            <a:r>
              <a:rPr lang="en-US" sz="3200">
                <a:solidFill>
                  <a:schemeClr val="tx1"/>
                </a:solidFill>
                <a:latin typeface="Calibri" panose="020F0502020204030204" pitchFamily="34" charset="0"/>
                <a:cs typeface="Calibri" panose="020F0502020204030204" pitchFamily="34" charset="0"/>
              </a:rPr>
              <a:t>Billie Eilish</a:t>
            </a:r>
            <a:endParaRPr lang="en-GB" sz="3200">
              <a:solidFill>
                <a:schemeClr val="tx1"/>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FD483624-36C9-B008-53E8-2F379CF7545F}"/>
              </a:ext>
            </a:extLst>
          </p:cNvPr>
          <p:cNvSpPr txBox="1"/>
          <p:nvPr/>
        </p:nvSpPr>
        <p:spPr>
          <a:xfrm>
            <a:off x="0" y="6488668"/>
            <a:ext cx="12192000" cy="369332"/>
          </a:xfrm>
          <a:prstGeom prst="rect">
            <a:avLst/>
          </a:prstGeom>
          <a:solidFill>
            <a:srgbClr val="E6D7BA"/>
          </a:solidFill>
        </p:spPr>
        <p:txBody>
          <a:bodyPr wrap="square" rtlCol="0">
            <a:spAutoFit/>
          </a:bodyPr>
          <a:lstStyle/>
          <a:p>
            <a:r>
              <a:rPr lang="en-US" b="1">
                <a:latin typeface="Calibri" panose="020F0502020204030204" pitchFamily="34" charset="0"/>
                <a:cs typeface="Calibri" panose="020F0502020204030204" pitchFamily="34" charset="0"/>
              </a:rPr>
              <a:t>Music a</a:t>
            </a:r>
            <a:r>
              <a:rPr lang="en-US" b="1" i="0">
                <a:effectLst/>
                <a:latin typeface="Calibri" panose="020F0502020204030204" pitchFamily="34" charset="0"/>
                <a:cs typeface="Calibri" panose="020F0502020204030204" pitchFamily="34" charset="0"/>
              </a:rPr>
              <a:t>rtist Billie Eilish was raised vegetarian and chose to stop eating all animal products when she was 12.</a:t>
            </a:r>
            <a:endParaRPr lang="en-GB" b="1">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98903040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a:extLst>
              <a:ext uri="{FF2B5EF4-FFF2-40B4-BE49-F238E27FC236}">
                <a16:creationId xmlns:a16="http://schemas.microsoft.com/office/drawing/2014/main" id="{9D1B9D0B-FC66-624E-D632-C509F8B4BCE2}"/>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716" t="-981" r="12410" b="1917"/>
          <a:stretch/>
        </p:blipFill>
        <p:spPr bwMode="auto">
          <a:xfrm>
            <a:off x="0" y="-87086"/>
            <a:ext cx="6313714" cy="6940008"/>
          </a:xfrm>
          <a:prstGeom prst="rect">
            <a:avLst/>
          </a:prstGeom>
          <a:noFill/>
          <a:extLst>
            <a:ext uri="{909E8E84-426E-40DD-AFC4-6F175D3DCCD1}">
              <a14:hiddenFill xmlns:a14="http://schemas.microsoft.com/office/drawing/2010/main">
                <a:solidFill>
                  <a:srgbClr val="FFFFFF"/>
                </a:solidFill>
              </a14:hiddenFill>
            </a:ext>
          </a:extLst>
        </p:spPr>
      </p:pic>
      <p:sp>
        <p:nvSpPr>
          <p:cNvPr id="6" name="Speech Bubble: Rectangle with Corners Rounded 5">
            <a:extLst>
              <a:ext uri="{FF2B5EF4-FFF2-40B4-BE49-F238E27FC236}">
                <a16:creationId xmlns:a16="http://schemas.microsoft.com/office/drawing/2014/main" id="{E616F6D8-7CED-C7AF-CE7D-06AE05F16F33}"/>
              </a:ext>
            </a:extLst>
          </p:cNvPr>
          <p:cNvSpPr/>
          <p:nvPr/>
        </p:nvSpPr>
        <p:spPr>
          <a:xfrm>
            <a:off x="6477000" y="52146"/>
            <a:ext cx="5638799" cy="5782488"/>
          </a:xfrm>
          <a:prstGeom prst="wedgeRoundRectCallout">
            <a:avLst>
              <a:gd name="adj1" fmla="val -90367"/>
              <a:gd name="adj2" fmla="val -30793"/>
              <a:gd name="adj3" fmla="val 16667"/>
            </a:avLst>
          </a:prstGeom>
          <a:solidFill>
            <a:srgbClr val="A24458"/>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3600" b="0">
                <a:solidFill>
                  <a:schemeClr val="bg1"/>
                </a:solidFill>
                <a:effectLst/>
                <a:latin typeface="Calibri"/>
                <a:ea typeface="Calibri"/>
                <a:cs typeface="Calibri"/>
              </a:rPr>
              <a:t>“I feel better in myself and recover better as an athlete”</a:t>
            </a:r>
          </a:p>
          <a:p>
            <a:r>
              <a:rPr lang="en-US" sz="3600" b="0">
                <a:solidFill>
                  <a:schemeClr val="bg1"/>
                </a:solidFill>
                <a:effectLst/>
                <a:latin typeface="Calibri"/>
                <a:ea typeface="Calibri"/>
                <a:cs typeface="Calibri"/>
              </a:rPr>
              <a:t>“There are not really any downsides to it… I feel better for doing it [going vegan]. I would recommend it to anyone,”</a:t>
            </a:r>
          </a:p>
          <a:p>
            <a:r>
              <a:rPr lang="en-US" sz="3600" i="1">
                <a:solidFill>
                  <a:schemeClr val="bg1"/>
                </a:solidFill>
                <a:latin typeface="Calibri"/>
                <a:ea typeface="Calibri"/>
                <a:cs typeface="Calibri"/>
              </a:rPr>
              <a:t>Chloe Arthur </a:t>
            </a:r>
            <a:endParaRPr lang="en-GB" sz="3600">
              <a:solidFill>
                <a:schemeClr val="bg1"/>
              </a:solidFill>
              <a:latin typeface="Calibri"/>
              <a:ea typeface="Calibri"/>
              <a:cs typeface="Calibri"/>
            </a:endParaRPr>
          </a:p>
        </p:txBody>
      </p:sp>
      <p:sp>
        <p:nvSpPr>
          <p:cNvPr id="7" name="TextBox 6">
            <a:extLst>
              <a:ext uri="{FF2B5EF4-FFF2-40B4-BE49-F238E27FC236}">
                <a16:creationId xmlns:a16="http://schemas.microsoft.com/office/drawing/2014/main" id="{7ECBC32C-0AD2-C28A-F090-18591C8DD580}"/>
              </a:ext>
            </a:extLst>
          </p:cNvPr>
          <p:cNvSpPr txBox="1"/>
          <p:nvPr/>
        </p:nvSpPr>
        <p:spPr>
          <a:xfrm>
            <a:off x="6313714" y="5934670"/>
            <a:ext cx="5878286" cy="923330"/>
          </a:xfrm>
          <a:prstGeom prst="rect">
            <a:avLst/>
          </a:prstGeom>
          <a:solidFill>
            <a:srgbClr val="93BEDA"/>
          </a:solidFill>
        </p:spPr>
        <p:txBody>
          <a:bodyPr wrap="square" lIns="91440" tIns="45720" rIns="91440" bIns="45720" anchor="t">
            <a:spAutoFit/>
          </a:bodyPr>
          <a:lstStyle/>
          <a:p>
            <a:r>
              <a:rPr lang="en-US" b="0" i="0">
                <a:solidFill>
                  <a:srgbClr val="474747"/>
                </a:solidFill>
                <a:effectLst/>
                <a:latin typeface="Arial"/>
                <a:cs typeface="Arial"/>
              </a:rPr>
              <a:t>Chloe Susan Arthur is a Scottish footballer who plays as a midfielder for </a:t>
            </a:r>
            <a:r>
              <a:rPr lang="en-US" b="0" i="0">
                <a:solidFill>
                  <a:srgbClr val="474747"/>
                </a:solidFill>
                <a:effectLst/>
                <a:latin typeface="Calibri"/>
                <a:ea typeface="Calibri"/>
                <a:cs typeface="Calibri"/>
              </a:rPr>
              <a:t>Crystal</a:t>
            </a:r>
            <a:r>
              <a:rPr lang="en-US" b="0" i="0">
                <a:solidFill>
                  <a:srgbClr val="474747"/>
                </a:solidFill>
                <a:effectLst/>
                <a:latin typeface="Arial"/>
                <a:cs typeface="Arial"/>
              </a:rPr>
              <a:t> Palace in the Women's Super League and the Scotland national team.</a:t>
            </a:r>
            <a:endParaRPr lang="en-GB">
              <a:latin typeface="Arial"/>
              <a:cs typeface="Arial"/>
            </a:endParaRPr>
          </a:p>
        </p:txBody>
      </p:sp>
    </p:spTree>
    <p:extLst>
      <p:ext uri="{BB962C8B-B14F-4D97-AF65-F5344CB8AC3E}">
        <p14:creationId xmlns:p14="http://schemas.microsoft.com/office/powerpoint/2010/main" val="15535943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EDA1F072-3DE1-9E16-DF55-BCFD865C66EE}"/>
              </a:ext>
            </a:extLst>
          </p:cNvPr>
          <p:cNvSpPr txBox="1"/>
          <p:nvPr/>
        </p:nvSpPr>
        <p:spPr>
          <a:xfrm>
            <a:off x="0" y="6473279"/>
            <a:ext cx="12192000" cy="384721"/>
          </a:xfrm>
          <a:prstGeom prst="rect">
            <a:avLst/>
          </a:prstGeom>
          <a:solidFill>
            <a:srgbClr val="BFCC66"/>
          </a:solidFill>
          <a:ln>
            <a:solidFill>
              <a:schemeClr val="bg1">
                <a:lumMod val="85000"/>
              </a:schemeClr>
            </a:solidFill>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900">
                <a:solidFill>
                  <a:srgbClr val="000000"/>
                </a:solidFill>
                <a:latin typeface="Calibri" panose="020F0502020204030204" pitchFamily="34" charset="0"/>
                <a:cs typeface="Calibri" panose="020F0502020204030204" pitchFamily="34" charset="0"/>
              </a:rPr>
              <a:t>Neymar is a Brazilian professional footballer who plays for and captains </a:t>
            </a:r>
            <a:r>
              <a:rPr lang="en-US" sz="1900" err="1">
                <a:solidFill>
                  <a:srgbClr val="000000"/>
                </a:solidFill>
                <a:latin typeface="Calibri" panose="020F0502020204030204" pitchFamily="34" charset="0"/>
                <a:cs typeface="Calibri" panose="020F0502020204030204" pitchFamily="34" charset="0"/>
              </a:rPr>
              <a:t>Brasilian</a:t>
            </a:r>
            <a:r>
              <a:rPr lang="en-US" sz="1900">
                <a:solidFill>
                  <a:srgbClr val="000000"/>
                </a:solidFill>
                <a:latin typeface="Calibri" panose="020F0502020204030204" pitchFamily="34" charset="0"/>
                <a:cs typeface="Calibri" panose="020F0502020204030204" pitchFamily="34" charset="0"/>
              </a:rPr>
              <a:t> team Santos and the Brazil national team</a:t>
            </a:r>
            <a:endParaRPr lang="en-GB" sz="1900">
              <a:latin typeface="Calibri" panose="020F0502020204030204" pitchFamily="34" charset="0"/>
              <a:cs typeface="Calibri" panose="020F0502020204030204" pitchFamily="34" charset="0"/>
            </a:endParaRPr>
          </a:p>
        </p:txBody>
      </p:sp>
      <p:pic>
        <p:nvPicPr>
          <p:cNvPr id="3" name="Picture 4" descr="World Cup 2018: Neymar Fools Mexico, and Brazil Wins Again | The New Yorker">
            <a:extLst>
              <a:ext uri="{FF2B5EF4-FFF2-40B4-BE49-F238E27FC236}">
                <a16:creationId xmlns:a16="http://schemas.microsoft.com/office/drawing/2014/main" id="{B52DAD7A-BAB1-9B99-9DCA-066A3E77104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18720" y="0"/>
            <a:ext cx="6473280" cy="6473279"/>
          </a:xfrm>
          <a:prstGeom prst="rect">
            <a:avLst/>
          </a:prstGeom>
          <a:noFill/>
          <a:extLst>
            <a:ext uri="{909E8E84-426E-40DD-AFC4-6F175D3DCCD1}">
              <a14:hiddenFill xmlns:a14="http://schemas.microsoft.com/office/drawing/2010/main">
                <a:solidFill>
                  <a:srgbClr val="FFFFFF"/>
                </a:solidFill>
              </a14:hiddenFill>
            </a:ext>
          </a:extLst>
        </p:spPr>
      </p:pic>
      <p:sp>
        <p:nvSpPr>
          <p:cNvPr id="4" name="Speech Bubble: Rectangle with Corners Rounded 3">
            <a:extLst>
              <a:ext uri="{FF2B5EF4-FFF2-40B4-BE49-F238E27FC236}">
                <a16:creationId xmlns:a16="http://schemas.microsoft.com/office/drawing/2014/main" id="{B3C0A0F1-89F3-7F94-DB73-519047D64A73}"/>
              </a:ext>
            </a:extLst>
          </p:cNvPr>
          <p:cNvSpPr/>
          <p:nvPr/>
        </p:nvSpPr>
        <p:spPr>
          <a:xfrm>
            <a:off x="246064" y="168320"/>
            <a:ext cx="5226594" cy="6136640"/>
          </a:xfrm>
          <a:prstGeom prst="wedgeRoundRectCallout">
            <a:avLst>
              <a:gd name="adj1" fmla="val 101964"/>
              <a:gd name="adj2" fmla="val -33067"/>
              <a:gd name="adj3" fmla="val 16667"/>
            </a:avLst>
          </a:prstGeom>
          <a:solidFill>
            <a:srgbClr val="FFEE26"/>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3200">
              <a:solidFill>
                <a:schemeClr val="tx1"/>
              </a:solidFill>
              <a:latin typeface="Calibri" panose="020F0502020204030204" pitchFamily="34" charset="0"/>
              <a:cs typeface="Calibri" panose="020F0502020204030204" pitchFamily="34" charset="0"/>
            </a:endParaRPr>
          </a:p>
          <a:p>
            <a:r>
              <a:rPr lang="en-US" sz="3200">
                <a:solidFill>
                  <a:schemeClr val="tx1"/>
                </a:solidFill>
                <a:latin typeface="Calibri" panose="020F0502020204030204" pitchFamily="34" charset="0"/>
                <a:cs typeface="Calibri" panose="020F0502020204030204" pitchFamily="34" charset="0"/>
              </a:rPr>
              <a:t>“At the moment I'm enjoying [a plant-based diet], I'm feeling well. </a:t>
            </a:r>
          </a:p>
          <a:p>
            <a:endParaRPr lang="en-US" sz="3200">
              <a:solidFill>
                <a:schemeClr val="tx1"/>
              </a:solidFill>
              <a:latin typeface="Calibri" panose="020F0502020204030204" pitchFamily="34" charset="0"/>
              <a:cs typeface="Calibri" panose="020F0502020204030204" pitchFamily="34" charset="0"/>
            </a:endParaRPr>
          </a:p>
          <a:p>
            <a:r>
              <a:rPr lang="en-US" sz="3200">
                <a:solidFill>
                  <a:schemeClr val="tx1"/>
                </a:solidFill>
                <a:latin typeface="Calibri" panose="020F0502020204030204" pitchFamily="34" charset="0"/>
                <a:cs typeface="Calibri" panose="020F0502020204030204" pitchFamily="34" charset="0"/>
              </a:rPr>
              <a:t>I had conversations with friends, watched documentaries. </a:t>
            </a:r>
          </a:p>
          <a:p>
            <a:endParaRPr lang="en-US" sz="3200">
              <a:solidFill>
                <a:schemeClr val="tx1"/>
              </a:solidFill>
              <a:latin typeface="Calibri" panose="020F0502020204030204" pitchFamily="34" charset="0"/>
              <a:cs typeface="Calibri" panose="020F0502020204030204" pitchFamily="34" charset="0"/>
            </a:endParaRPr>
          </a:p>
          <a:p>
            <a:r>
              <a:rPr lang="en-US" sz="3200">
                <a:solidFill>
                  <a:schemeClr val="tx1"/>
                </a:solidFill>
                <a:latin typeface="Calibri" panose="020F0502020204030204" pitchFamily="34" charset="0"/>
                <a:cs typeface="Calibri" panose="020F0502020204030204" pitchFamily="34" charset="0"/>
              </a:rPr>
              <a:t>I just want to give it a try”</a:t>
            </a:r>
          </a:p>
          <a:p>
            <a:endParaRPr lang="en-US" sz="1100">
              <a:solidFill>
                <a:schemeClr val="tx1"/>
              </a:solidFill>
              <a:latin typeface="Calibri" panose="020F0502020204030204" pitchFamily="34" charset="0"/>
              <a:cs typeface="Calibri" panose="020F0502020204030204" pitchFamily="34" charset="0"/>
            </a:endParaRPr>
          </a:p>
          <a:p>
            <a:pPr algn="ctr"/>
            <a:r>
              <a:rPr lang="en-GB" sz="3200" i="1">
                <a:solidFill>
                  <a:schemeClr val="tx1"/>
                </a:solidFill>
                <a:latin typeface="Calibri" panose="020F0502020204030204" pitchFamily="34" charset="0"/>
                <a:cs typeface="Calibri" panose="020F0502020204030204" pitchFamily="34" charset="0"/>
              </a:rPr>
              <a:t>Neymar Júnior </a:t>
            </a:r>
          </a:p>
        </p:txBody>
      </p:sp>
    </p:spTree>
    <p:extLst>
      <p:ext uri="{BB962C8B-B14F-4D97-AF65-F5344CB8AC3E}">
        <p14:creationId xmlns:p14="http://schemas.microsoft.com/office/powerpoint/2010/main" val="24805695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EDA1F072-3DE1-9E16-DF55-BCFD865C66EE}"/>
              </a:ext>
            </a:extLst>
          </p:cNvPr>
          <p:cNvSpPr txBox="1"/>
          <p:nvPr/>
        </p:nvSpPr>
        <p:spPr>
          <a:xfrm>
            <a:off x="0" y="6304002"/>
            <a:ext cx="12192000" cy="553998"/>
          </a:xfrm>
          <a:prstGeom prst="rect">
            <a:avLst/>
          </a:prstGeom>
          <a:solidFill>
            <a:srgbClr val="AEC071"/>
          </a:solidFill>
          <a:ln>
            <a:solidFill>
              <a:schemeClr val="bg1">
                <a:lumMod val="85000"/>
              </a:schemeClr>
            </a:solidFill>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000">
                <a:solidFill>
                  <a:srgbClr val="000000"/>
                </a:solidFill>
                <a:latin typeface="Calibri" panose="020F0502020204030204" pitchFamily="34" charset="0"/>
                <a:cs typeface="Calibri" panose="020F0502020204030204" pitchFamily="34" charset="0"/>
              </a:rPr>
              <a:t>Mýa, is an American singer, songwriter, dancer, record producer, and actress</a:t>
            </a:r>
            <a:endParaRPr lang="en-GB" sz="3000">
              <a:latin typeface="Calibri" panose="020F0502020204030204" pitchFamily="34" charset="0"/>
              <a:cs typeface="Calibri" panose="020F0502020204030204" pitchFamily="34" charset="0"/>
            </a:endParaRPr>
          </a:p>
        </p:txBody>
      </p:sp>
      <p:pic>
        <p:nvPicPr>
          <p:cNvPr id="4098" name="Picture 2" descr="Vegan Singer Mya Weighs Up The Pros and Cons of Veganism">
            <a:extLst>
              <a:ext uri="{FF2B5EF4-FFF2-40B4-BE49-F238E27FC236}">
                <a16:creationId xmlns:a16="http://schemas.microsoft.com/office/drawing/2014/main" id="{B91AA427-7C15-8B05-714C-21B43E3A1FF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r="21363"/>
          <a:stretch/>
        </p:blipFill>
        <p:spPr bwMode="auto">
          <a:xfrm>
            <a:off x="0" y="-1"/>
            <a:ext cx="7019391" cy="6304003"/>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764A521E-F8F3-DFB5-82B7-465144F3218F}"/>
              </a:ext>
            </a:extLst>
          </p:cNvPr>
          <p:cNvPicPr>
            <a:picLocks noChangeAspect="1"/>
          </p:cNvPicPr>
          <p:nvPr/>
        </p:nvPicPr>
        <p:blipFill rotWithShape="1">
          <a:blip r:embed="rId3"/>
          <a:srcRect l="73814" t="42927" r="22527" b="51319"/>
          <a:stretch/>
        </p:blipFill>
        <p:spPr>
          <a:xfrm>
            <a:off x="9753258" y="5988018"/>
            <a:ext cx="67578" cy="66424"/>
          </a:xfrm>
          <a:prstGeom prst="rect">
            <a:avLst/>
          </a:prstGeom>
        </p:spPr>
      </p:pic>
      <p:sp>
        <p:nvSpPr>
          <p:cNvPr id="4" name="Speech Bubble: Rectangle with Corners Rounded 3">
            <a:extLst>
              <a:ext uri="{FF2B5EF4-FFF2-40B4-BE49-F238E27FC236}">
                <a16:creationId xmlns:a16="http://schemas.microsoft.com/office/drawing/2014/main" id="{B3C0A0F1-89F3-7F94-DB73-519047D64A73}"/>
              </a:ext>
            </a:extLst>
          </p:cNvPr>
          <p:cNvSpPr/>
          <p:nvPr/>
        </p:nvSpPr>
        <p:spPr>
          <a:xfrm>
            <a:off x="7200900" y="213360"/>
            <a:ext cx="4818380" cy="6136640"/>
          </a:xfrm>
          <a:prstGeom prst="wedgeRoundRectCallout">
            <a:avLst>
              <a:gd name="adj1" fmla="val -107155"/>
              <a:gd name="adj2" fmla="val 10868"/>
              <a:gd name="adj3" fmla="val 16667"/>
            </a:avLst>
          </a:prstGeom>
          <a:solidFill>
            <a:srgbClr val="FEC8D6"/>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endParaRPr lang="en-US" sz="3100">
              <a:solidFill>
                <a:schemeClr val="tx1"/>
              </a:solidFill>
              <a:latin typeface="Calibri" panose="020F0502020204030204" pitchFamily="34" charset="0"/>
              <a:cs typeface="Calibri" panose="020F0502020204030204" pitchFamily="34" charset="0"/>
            </a:endParaRPr>
          </a:p>
          <a:p>
            <a:r>
              <a:rPr lang="en-US" sz="3100">
                <a:solidFill>
                  <a:schemeClr val="tx1"/>
                </a:solidFill>
                <a:latin typeface="Calibri"/>
                <a:ea typeface="Calibri"/>
                <a:cs typeface="Calibri"/>
              </a:rPr>
              <a:t>“Veganism has truly improved my overall health, well being, spirituality, creativity, and connection to all life. Ultimately, I have been able to see the bigger picture and align myself with the divine, the natural way, the Vegan Way”</a:t>
            </a:r>
          </a:p>
          <a:p>
            <a:pPr algn="ctr"/>
            <a:r>
              <a:rPr lang="en-GB" sz="3100" i="1">
                <a:solidFill>
                  <a:schemeClr val="tx1"/>
                </a:solidFill>
                <a:latin typeface="Calibri" panose="020F0502020204030204" pitchFamily="34" charset="0"/>
                <a:cs typeface="Calibri" panose="020F0502020204030204" pitchFamily="34" charset="0"/>
              </a:rPr>
              <a:t>Mya</a:t>
            </a:r>
          </a:p>
        </p:txBody>
      </p:sp>
    </p:spTree>
    <p:extLst>
      <p:ext uri="{BB962C8B-B14F-4D97-AF65-F5344CB8AC3E}">
        <p14:creationId xmlns:p14="http://schemas.microsoft.com/office/powerpoint/2010/main" val="35499322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EDA1F072-3DE1-9E16-DF55-BCFD865C66EE}"/>
              </a:ext>
            </a:extLst>
          </p:cNvPr>
          <p:cNvSpPr txBox="1"/>
          <p:nvPr/>
        </p:nvSpPr>
        <p:spPr>
          <a:xfrm>
            <a:off x="0" y="5842337"/>
            <a:ext cx="12192000" cy="984885"/>
          </a:xfrm>
          <a:prstGeom prst="rect">
            <a:avLst/>
          </a:prstGeom>
          <a:solidFill>
            <a:srgbClr val="ECF6DA"/>
          </a:solidFill>
          <a:ln>
            <a:solidFill>
              <a:schemeClr val="bg1">
                <a:lumMod val="85000"/>
              </a:schemeClr>
            </a:solidFill>
          </a:ln>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2900">
                <a:solidFill>
                  <a:srgbClr val="000000"/>
                </a:solidFill>
                <a:latin typeface="Calibri"/>
                <a:ea typeface="Calibri"/>
                <a:cs typeface="Calibri"/>
              </a:rPr>
              <a:t>Tabitha Brown is an American actress, Emmy winning host, social media personality, entrepreneur, &amp; author with millions of social media followers</a:t>
            </a:r>
            <a:endParaRPr lang="en-GB" sz="2900">
              <a:latin typeface="Calibri"/>
              <a:ea typeface="Calibri"/>
              <a:cs typeface="Calibri"/>
            </a:endParaRPr>
          </a:p>
        </p:txBody>
      </p:sp>
      <p:pic>
        <p:nvPicPr>
          <p:cNvPr id="6146" name="Picture 2" descr="Tabitha Brown About Page — Tabitha Brown">
            <a:extLst>
              <a:ext uri="{FF2B5EF4-FFF2-40B4-BE49-F238E27FC236}">
                <a16:creationId xmlns:a16="http://schemas.microsoft.com/office/drawing/2014/main" id="{0607BAE0-A867-AD50-0E5A-33055B22CE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0486" y="0"/>
            <a:ext cx="4671514" cy="5841082"/>
          </a:xfrm>
          <a:prstGeom prst="rect">
            <a:avLst/>
          </a:prstGeom>
          <a:noFill/>
          <a:extLst>
            <a:ext uri="{909E8E84-426E-40DD-AFC4-6F175D3DCCD1}">
              <a14:hiddenFill xmlns:a14="http://schemas.microsoft.com/office/drawing/2010/main">
                <a:solidFill>
                  <a:srgbClr val="FFFFFF"/>
                </a:solidFill>
              </a14:hiddenFill>
            </a:ext>
          </a:extLst>
        </p:spPr>
      </p:pic>
      <p:sp>
        <p:nvSpPr>
          <p:cNvPr id="4" name="Speech Bubble: Rectangle with Corners Rounded 3">
            <a:extLst>
              <a:ext uri="{FF2B5EF4-FFF2-40B4-BE49-F238E27FC236}">
                <a16:creationId xmlns:a16="http://schemas.microsoft.com/office/drawing/2014/main" id="{B3C0A0F1-89F3-7F94-DB73-519047D64A73}"/>
              </a:ext>
            </a:extLst>
          </p:cNvPr>
          <p:cNvSpPr/>
          <p:nvPr/>
        </p:nvSpPr>
        <p:spPr>
          <a:xfrm>
            <a:off x="292101" y="234099"/>
            <a:ext cx="7073900" cy="5438140"/>
          </a:xfrm>
          <a:prstGeom prst="wedgeRoundRectCallout">
            <a:avLst>
              <a:gd name="adj1" fmla="val 74243"/>
              <a:gd name="adj2" fmla="val -19023"/>
              <a:gd name="adj3" fmla="val 16667"/>
            </a:avLst>
          </a:prstGeom>
          <a:solidFill>
            <a:srgbClr val="145A93"/>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r>
              <a:rPr lang="en-US" sz="3200">
                <a:solidFill>
                  <a:schemeClr val="bg1"/>
                </a:solidFill>
                <a:latin typeface="Calibri"/>
                <a:ea typeface="Calibri"/>
                <a:cs typeface="Calibri"/>
              </a:rPr>
              <a:t>“I hope that people try veganism for their health, the animals and the planet. Even one meal a day can make a difference.</a:t>
            </a:r>
          </a:p>
          <a:p>
            <a:endParaRPr lang="en-US" sz="3200">
              <a:solidFill>
                <a:schemeClr val="bg1"/>
              </a:solidFill>
              <a:latin typeface="Calibri" panose="020F0502020204030204" pitchFamily="34" charset="0"/>
              <a:ea typeface="Calibri"/>
              <a:cs typeface="Calibri" panose="020F0502020204030204" pitchFamily="34" charset="0"/>
            </a:endParaRPr>
          </a:p>
          <a:p>
            <a:r>
              <a:rPr lang="en-US" sz="3200">
                <a:solidFill>
                  <a:schemeClr val="bg1"/>
                </a:solidFill>
                <a:latin typeface="Calibri"/>
                <a:ea typeface="Calibri"/>
                <a:cs typeface="Calibri"/>
              </a:rPr>
              <a:t>Start with adding something new, not taking something away”</a:t>
            </a:r>
          </a:p>
          <a:p>
            <a:endParaRPr lang="en-US" sz="3200">
              <a:solidFill>
                <a:schemeClr val="bg1"/>
              </a:solidFill>
              <a:latin typeface="Calibri" panose="020F0502020204030204" pitchFamily="34" charset="0"/>
              <a:ea typeface="Calibri"/>
              <a:cs typeface="Calibri" panose="020F0502020204030204" pitchFamily="34" charset="0"/>
            </a:endParaRPr>
          </a:p>
          <a:p>
            <a:pPr algn="ctr"/>
            <a:r>
              <a:rPr lang="en-GB" sz="3200" i="1">
                <a:solidFill>
                  <a:schemeClr val="bg1"/>
                </a:solidFill>
                <a:latin typeface="Calibri"/>
                <a:ea typeface="Calibri"/>
                <a:cs typeface="Calibri"/>
              </a:rPr>
              <a:t>Tabitha Brown</a:t>
            </a:r>
          </a:p>
        </p:txBody>
      </p:sp>
    </p:spTree>
    <p:extLst>
      <p:ext uri="{BB962C8B-B14F-4D97-AF65-F5344CB8AC3E}">
        <p14:creationId xmlns:p14="http://schemas.microsoft.com/office/powerpoint/2010/main" val="63369567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6">
            <a:extLst>
              <a:ext uri="{FF2B5EF4-FFF2-40B4-BE49-F238E27FC236}">
                <a16:creationId xmlns:a16="http://schemas.microsoft.com/office/drawing/2014/main" id="{EDA1F072-3DE1-9E16-DF55-BCFD865C66EE}"/>
              </a:ext>
            </a:extLst>
          </p:cNvPr>
          <p:cNvSpPr txBox="1"/>
          <p:nvPr/>
        </p:nvSpPr>
        <p:spPr>
          <a:xfrm>
            <a:off x="0" y="6304002"/>
            <a:ext cx="12192000" cy="553998"/>
          </a:xfrm>
          <a:prstGeom prst="rect">
            <a:avLst/>
          </a:prstGeom>
          <a:solidFill>
            <a:srgbClr val="020202"/>
          </a:solidFill>
          <a:ln>
            <a:solidFill>
              <a:schemeClr val="bg1">
                <a:lumMod val="85000"/>
              </a:schemeClr>
            </a:solidFill>
          </a:ln>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3000">
                <a:solidFill>
                  <a:srgbClr val="FFFFFF"/>
                </a:solidFill>
                <a:latin typeface="Calibri" panose="020F0502020204030204" pitchFamily="34" charset="0"/>
                <a:cs typeface="Calibri" panose="020F0502020204030204" pitchFamily="34" charset="0"/>
              </a:rPr>
              <a:t>Casey Affleck is an Oscar, BAFTA and Golden globe winning actor</a:t>
            </a:r>
            <a:endParaRPr lang="en-GB" sz="3000">
              <a:solidFill>
                <a:srgbClr val="FFFFFF"/>
              </a:solidFill>
              <a:latin typeface="Calibri" panose="020F0502020204030204" pitchFamily="34" charset="0"/>
              <a:cs typeface="Calibri" panose="020F0502020204030204" pitchFamily="34" charset="0"/>
            </a:endParaRPr>
          </a:p>
        </p:txBody>
      </p:sp>
      <p:pic>
        <p:nvPicPr>
          <p:cNvPr id="10" name="Picture 9">
            <a:extLst>
              <a:ext uri="{FF2B5EF4-FFF2-40B4-BE49-F238E27FC236}">
                <a16:creationId xmlns:a16="http://schemas.microsoft.com/office/drawing/2014/main" id="{764A521E-F8F3-DFB5-82B7-465144F3218F}"/>
              </a:ext>
            </a:extLst>
          </p:cNvPr>
          <p:cNvPicPr>
            <a:picLocks noChangeAspect="1"/>
          </p:cNvPicPr>
          <p:nvPr/>
        </p:nvPicPr>
        <p:blipFill rotWithShape="1">
          <a:blip r:embed="rId2"/>
          <a:srcRect l="73814" t="42927" r="22527" b="51319"/>
          <a:stretch/>
        </p:blipFill>
        <p:spPr>
          <a:xfrm>
            <a:off x="9753258" y="5988018"/>
            <a:ext cx="67578" cy="66424"/>
          </a:xfrm>
          <a:prstGeom prst="rect">
            <a:avLst/>
          </a:prstGeom>
        </p:spPr>
      </p:pic>
      <p:pic>
        <p:nvPicPr>
          <p:cNvPr id="5122" name="Picture 2" descr="Casey Affleck | Relax, And Let The Cosmos Do The Talking">
            <a:extLst>
              <a:ext uri="{FF2B5EF4-FFF2-40B4-BE49-F238E27FC236}">
                <a16:creationId xmlns:a16="http://schemas.microsoft.com/office/drawing/2014/main" id="{3199458D-42EB-39E8-13C1-29DC0DC7641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202668" cy="6304002"/>
          </a:xfrm>
          <a:prstGeom prst="rect">
            <a:avLst/>
          </a:prstGeom>
          <a:noFill/>
          <a:extLst>
            <a:ext uri="{909E8E84-426E-40DD-AFC4-6F175D3DCCD1}">
              <a14:hiddenFill xmlns:a14="http://schemas.microsoft.com/office/drawing/2010/main">
                <a:solidFill>
                  <a:srgbClr val="FFFFFF"/>
                </a:solidFill>
              </a14:hiddenFill>
            </a:ext>
          </a:extLst>
        </p:spPr>
      </p:pic>
      <p:sp>
        <p:nvSpPr>
          <p:cNvPr id="4" name="Speech Bubble: Rectangle with Corners Rounded 3">
            <a:extLst>
              <a:ext uri="{FF2B5EF4-FFF2-40B4-BE49-F238E27FC236}">
                <a16:creationId xmlns:a16="http://schemas.microsoft.com/office/drawing/2014/main" id="{B3C0A0F1-89F3-7F94-DB73-519047D64A73}"/>
              </a:ext>
            </a:extLst>
          </p:cNvPr>
          <p:cNvSpPr/>
          <p:nvPr/>
        </p:nvSpPr>
        <p:spPr>
          <a:xfrm>
            <a:off x="4495800" y="213360"/>
            <a:ext cx="7404100" cy="5841082"/>
          </a:xfrm>
          <a:prstGeom prst="wedgeRoundRectCallout">
            <a:avLst>
              <a:gd name="adj1" fmla="val -63307"/>
              <a:gd name="adj2" fmla="val 706"/>
              <a:gd name="adj3" fmla="val 16667"/>
            </a:avLst>
          </a:prstGeom>
          <a:solidFill>
            <a:srgbClr val="CCCCCC"/>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endParaRPr lang="en-US" sz="4400">
              <a:solidFill>
                <a:schemeClr val="tx1"/>
              </a:solidFill>
              <a:latin typeface="Calibri" panose="020F0502020204030204" pitchFamily="34" charset="0"/>
              <a:cs typeface="Calibri" panose="020F0502020204030204" pitchFamily="34" charset="0"/>
            </a:endParaRPr>
          </a:p>
          <a:p>
            <a:r>
              <a:rPr lang="en-US" sz="4400">
                <a:solidFill>
                  <a:schemeClr val="tx1"/>
                </a:solidFill>
                <a:latin typeface="Calibri" panose="020F0502020204030204" pitchFamily="34" charset="0"/>
                <a:cs typeface="Calibri" panose="020F0502020204030204" pitchFamily="34" charset="0"/>
              </a:rPr>
              <a:t>“When people ask me why I don’t eat meat, I say, ‘Because they are unhealthy and the product of a violent and inhumane industry’”</a:t>
            </a:r>
          </a:p>
          <a:p>
            <a:endParaRPr lang="en-US" sz="4400">
              <a:solidFill>
                <a:schemeClr val="tx1"/>
              </a:solidFill>
              <a:latin typeface="Calibri" panose="020F0502020204030204" pitchFamily="34" charset="0"/>
              <a:cs typeface="Calibri" panose="020F0502020204030204" pitchFamily="34" charset="0"/>
            </a:endParaRPr>
          </a:p>
          <a:p>
            <a:pPr algn="ctr"/>
            <a:r>
              <a:rPr lang="en-GB" sz="4400" i="1">
                <a:solidFill>
                  <a:schemeClr val="tx1"/>
                </a:solidFill>
                <a:latin typeface="Calibri" panose="020F0502020204030204" pitchFamily="34" charset="0"/>
                <a:cs typeface="Calibri" panose="020F0502020204030204" pitchFamily="34" charset="0"/>
              </a:rPr>
              <a:t>Casey Affleck</a:t>
            </a:r>
          </a:p>
        </p:txBody>
      </p:sp>
    </p:spTree>
    <p:extLst>
      <p:ext uri="{BB962C8B-B14F-4D97-AF65-F5344CB8AC3E}">
        <p14:creationId xmlns:p14="http://schemas.microsoft.com/office/powerpoint/2010/main" val="5647113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a:extLst>
              <a:ext uri="{FF2B5EF4-FFF2-40B4-BE49-F238E27FC236}">
                <a16:creationId xmlns:a16="http://schemas.microsoft.com/office/drawing/2014/main" id="{93EC37A8-0E9F-CFFD-26C9-360D57B07DF1}"/>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2579" r="3688" b="-4032"/>
          <a:stretch/>
        </p:blipFill>
        <p:spPr bwMode="auto">
          <a:xfrm>
            <a:off x="4610986" y="0"/>
            <a:ext cx="7581014" cy="7134446"/>
          </a:xfrm>
          <a:prstGeom prst="rect">
            <a:avLst/>
          </a:prstGeom>
          <a:noFill/>
          <a:extLst>
            <a:ext uri="{909E8E84-426E-40DD-AFC4-6F175D3DCCD1}">
              <a14:hiddenFill xmlns:a14="http://schemas.microsoft.com/office/drawing/2010/main">
                <a:solidFill>
                  <a:srgbClr val="FFFFFF"/>
                </a:solidFill>
              </a14:hiddenFill>
            </a:ext>
          </a:extLst>
        </p:spPr>
      </p:pic>
      <p:sp>
        <p:nvSpPr>
          <p:cNvPr id="2" name="Speech Bubble: Rectangle with Corners Rounded 1">
            <a:extLst>
              <a:ext uri="{FF2B5EF4-FFF2-40B4-BE49-F238E27FC236}">
                <a16:creationId xmlns:a16="http://schemas.microsoft.com/office/drawing/2014/main" id="{F8996767-40EE-3264-4CD9-14393C3A07E8}"/>
              </a:ext>
            </a:extLst>
          </p:cNvPr>
          <p:cNvSpPr/>
          <p:nvPr/>
        </p:nvSpPr>
        <p:spPr>
          <a:xfrm>
            <a:off x="95693" y="861237"/>
            <a:ext cx="4072270" cy="4561367"/>
          </a:xfrm>
          <a:prstGeom prst="wedgeRoundRectCallout">
            <a:avLst>
              <a:gd name="adj1" fmla="val 115331"/>
              <a:gd name="adj2" fmla="val 7179"/>
              <a:gd name="adj3" fmla="val 16667"/>
            </a:avLst>
          </a:prstGeom>
          <a:solidFill>
            <a:srgbClr val="E9C4AA"/>
          </a:solidFill>
        </p:spPr>
        <p:style>
          <a:lnRef idx="2">
            <a:schemeClr val="accent1">
              <a:shade val="15000"/>
            </a:schemeClr>
          </a:lnRef>
          <a:fillRef idx="1">
            <a:schemeClr val="accent1"/>
          </a:fillRef>
          <a:effectRef idx="0">
            <a:schemeClr val="accent1"/>
          </a:effectRef>
          <a:fontRef idx="minor">
            <a:schemeClr val="lt1"/>
          </a:fontRef>
        </p:style>
        <p:txBody>
          <a:bodyPr lIns="91440" tIns="45720" rIns="91440" bIns="45720" rtlCol="0" anchor="ctr"/>
          <a:lstStyle/>
          <a:p>
            <a:pPr algn="ctr"/>
            <a:r>
              <a:rPr lang="en-US" sz="2800">
                <a:solidFill>
                  <a:srgbClr val="333333"/>
                </a:solidFill>
                <a:latin typeface="Calibri"/>
                <a:ea typeface="Calibri"/>
                <a:cs typeface="Calibri"/>
              </a:rPr>
              <a:t>"</a:t>
            </a:r>
            <a:r>
              <a:rPr lang="en-US" sz="2800" b="0" i="0">
                <a:solidFill>
                  <a:srgbClr val="333333"/>
                </a:solidFill>
                <a:effectLst/>
                <a:latin typeface="Calibri"/>
                <a:ea typeface="Calibri"/>
                <a:cs typeface="Calibri"/>
              </a:rPr>
              <a:t>The more red meat and blood we eat, the more bloodthirsty we get, the more violent we get. The more vegetarian food we eat, the more peace is taken into us</a:t>
            </a:r>
            <a:r>
              <a:rPr lang="en-US" sz="2800">
                <a:solidFill>
                  <a:srgbClr val="333333"/>
                </a:solidFill>
                <a:latin typeface="Calibri"/>
                <a:ea typeface="Calibri"/>
                <a:cs typeface="Calibri"/>
              </a:rPr>
              <a:t>."</a:t>
            </a:r>
            <a:endParaRPr lang="en-US" sz="2800" b="0" i="0">
              <a:solidFill>
                <a:srgbClr val="333333"/>
              </a:solidFill>
              <a:effectLst/>
              <a:latin typeface="Calibri"/>
              <a:ea typeface="Calibri"/>
              <a:cs typeface="Calibri"/>
            </a:endParaRPr>
          </a:p>
          <a:p>
            <a:pPr algn="ctr"/>
            <a:endParaRPr lang="en-US" sz="2800" b="0" i="0">
              <a:solidFill>
                <a:srgbClr val="333333"/>
              </a:solidFill>
              <a:effectLst/>
              <a:latin typeface="Calibri" panose="020F0502020204030204" pitchFamily="34" charset="0"/>
              <a:cs typeface="Calibri" panose="020F0502020204030204" pitchFamily="34" charset="0"/>
            </a:endParaRPr>
          </a:p>
          <a:p>
            <a:pPr algn="r"/>
            <a:r>
              <a:rPr lang="en-US" sz="2800" i="1">
                <a:solidFill>
                  <a:srgbClr val="333333"/>
                </a:solidFill>
                <a:latin typeface="Calibri" panose="020F0502020204030204" pitchFamily="34" charset="0"/>
                <a:cs typeface="Calibri" panose="020F0502020204030204" pitchFamily="34" charset="0"/>
              </a:rPr>
              <a:t>Ziggy Marley</a:t>
            </a:r>
            <a:endParaRPr lang="en-GB" sz="2800" i="1">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3EA85B20-3538-0C25-10C1-327DF117D48F}"/>
              </a:ext>
            </a:extLst>
          </p:cNvPr>
          <p:cNvSpPr txBox="1"/>
          <p:nvPr/>
        </p:nvSpPr>
        <p:spPr>
          <a:xfrm>
            <a:off x="-1" y="5934670"/>
            <a:ext cx="4610987" cy="923330"/>
          </a:xfrm>
          <a:prstGeom prst="rect">
            <a:avLst/>
          </a:prstGeom>
          <a:solidFill>
            <a:srgbClr val="8099C5"/>
          </a:solidFill>
        </p:spPr>
        <p:txBody>
          <a:bodyPr wrap="square" rtlCol="0">
            <a:spAutoFit/>
          </a:bodyPr>
          <a:lstStyle/>
          <a:p>
            <a:r>
              <a:rPr lang="en-US">
                <a:solidFill>
                  <a:schemeClr val="bg1"/>
                </a:solidFill>
                <a:latin typeface="Calibri" panose="020F0502020204030204" pitchFamily="34" charset="0"/>
                <a:cs typeface="Calibri" panose="020F0502020204030204" pitchFamily="34" charset="0"/>
              </a:rPr>
              <a:t>Musician Ziggy Marley, son of Bob Marley grew up in a </a:t>
            </a:r>
            <a:r>
              <a:rPr lang="en-GB" i="0">
                <a:solidFill>
                  <a:schemeClr val="bg1"/>
                </a:solidFill>
                <a:effectLst/>
                <a:latin typeface="Calibri" panose="020F0502020204030204" pitchFamily="34" charset="0"/>
                <a:cs typeface="Calibri" panose="020F0502020204030204" pitchFamily="34" charset="0"/>
              </a:rPr>
              <a:t>Rastafarian community where many people ate a vegetarian or vegan diet.</a:t>
            </a:r>
            <a:r>
              <a:rPr lang="en-US">
                <a:solidFill>
                  <a:schemeClr val="bg1"/>
                </a:solidFill>
                <a:latin typeface="Calibri" panose="020F0502020204030204" pitchFamily="34" charset="0"/>
                <a:cs typeface="Calibri" panose="020F0502020204030204" pitchFamily="34" charset="0"/>
              </a:rPr>
              <a:t> </a:t>
            </a:r>
            <a:endParaRPr lang="en-GB">
              <a:solidFill>
                <a:schemeClr val="bg1"/>
              </a:solidFill>
              <a:latin typeface="Calibri" panose="020F0502020204030204" pitchFamily="34" charset="0"/>
              <a:cs typeface="Calibri" panose="020F0502020204030204" pitchFamily="34" charset="0"/>
            </a:endParaRPr>
          </a:p>
        </p:txBody>
      </p:sp>
    </p:spTree>
    <p:extLst>
      <p:ext uri="{BB962C8B-B14F-4D97-AF65-F5344CB8AC3E}">
        <p14:creationId xmlns:p14="http://schemas.microsoft.com/office/powerpoint/2010/main" val="15771692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Theme">
      <a:majorFont>
        <a:latin typeface="Aptos Display"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ptos" panose="020B00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b007b5df-52c6-497d-a70e-b176f0616b7b">
      <Terms xmlns="http://schemas.microsoft.com/office/infopath/2007/PartnerControls"/>
    </lcf76f155ced4ddcb4097134ff3c332f>
    <TaxCatchAll xmlns="44559b54-d92c-47f2-a1b0-5f0df244f84d"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0845662431643040AED123C683C59EC2" ma:contentTypeVersion="13" ma:contentTypeDescription="Create a new document." ma:contentTypeScope="" ma:versionID="be40d1db90f0ff0552705d39e955aebe">
  <xsd:schema xmlns:xsd="http://www.w3.org/2001/XMLSchema" xmlns:xs="http://www.w3.org/2001/XMLSchema" xmlns:p="http://schemas.microsoft.com/office/2006/metadata/properties" xmlns:ns2="b007b5df-52c6-497d-a70e-b176f0616b7b" xmlns:ns3="44559b54-d92c-47f2-a1b0-5f0df244f84d" targetNamespace="http://schemas.microsoft.com/office/2006/metadata/properties" ma:root="true" ma:fieldsID="1c6aa303fb2f3a80f5d60776b06575a0" ns2:_="" ns3:_="">
    <xsd:import namespace="b007b5df-52c6-497d-a70e-b176f0616b7b"/>
    <xsd:import namespace="44559b54-d92c-47f2-a1b0-5f0df244f84d"/>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007b5df-52c6-497d-a70e-b176f0616b7b"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5a14c1c7-36a5-45a5-9ee9-efc887aa7c10"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44559b54-d92c-47f2-a1b0-5f0df244f84d"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f1900ca1-b575-4ac8-b786-60d932d21fa6}" ma:internalName="TaxCatchAll" ma:showField="CatchAllData" ma:web="44559b54-d92c-47f2-a1b0-5f0df244f84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92BEDCDC-3767-4F21-ABA0-672A803566EA}">
  <ds:schemaRefs>
    <ds:schemaRef ds:uri="44559b54-d92c-47f2-a1b0-5f0df244f84d"/>
    <ds:schemaRef ds:uri="b007b5df-52c6-497d-a70e-b176f0616b7b"/>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9916C41E-D495-4D10-A26B-2C94EC8A1059}">
  <ds:schemaRefs>
    <ds:schemaRef ds:uri="44559b54-d92c-47f2-a1b0-5f0df244f84d"/>
    <ds:schemaRef ds:uri="b007b5df-52c6-497d-a70e-b176f0616b7b"/>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929B6FF1-DFDC-4C3C-B7A8-28C405D7C70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Application>Microsoft Office PowerPoint</Application>
  <PresentationFormat>Widescreen</PresentationFormat>
  <Slides>10</Slides>
  <Notes>2</Notes>
  <HiddenSlides>0</HiddenSlide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revision>2</cp:revision>
  <dcterms:created xsi:type="dcterms:W3CDTF">2025-04-30T09:58:43Z</dcterms:created>
  <dcterms:modified xsi:type="dcterms:W3CDTF">2026-09-21T13:46:11Z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0x0101000845662431643040AED123C683C59EC2</vt:lpwstr>
  </property>
  <property fmtid="{D5CDD505-2E9C-101B-9397-08002B2CF9AE}" pid="3" name="MediaServiceImageTags">
    <vt:lpwstr/>
  </property>
</Properties>
</file>