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291" r:id="rId5"/>
    <p:sldId id="283" r:id="rId6"/>
    <p:sldId id="281" r:id="rId7"/>
    <p:sldId id="300" r:id="rId8"/>
    <p:sldId id="274" r:id="rId9"/>
    <p:sldId id="294" r:id="rId10"/>
    <p:sldId id="288" r:id="rId11"/>
    <p:sldId id="275" r:id="rId12"/>
    <p:sldId id="286" r:id="rId13"/>
    <p:sldId id="285" r:id="rId14"/>
    <p:sldId id="295" r:id="rId15"/>
    <p:sldId id="276" r:id="rId16"/>
    <p:sldId id="290" r:id="rId17"/>
    <p:sldId id="278" r:id="rId18"/>
    <p:sldId id="296" r:id="rId19"/>
    <p:sldId id="292" r:id="rId20"/>
    <p:sldId id="297" r:id="rId21"/>
    <p:sldId id="29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1E21"/>
    <a:srgbClr val="1F99E4"/>
    <a:srgbClr val="CDCC01"/>
    <a:srgbClr val="35BCDE"/>
    <a:srgbClr val="164194"/>
    <a:srgbClr val="F3E731"/>
    <a:srgbClr val="009C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5B1198-98EF-4DC0-ADA2-0073A3C46C95}" type="datetimeFigureOut">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7D4321-0B11-4B0F-AF10-E01128352D39}" type="slidenum">
              <a:t>‹#›</a:t>
            </a:fld>
            <a:endParaRPr lang="en-US"/>
          </a:p>
        </p:txBody>
      </p:sp>
    </p:spTree>
    <p:extLst>
      <p:ext uri="{BB962C8B-B14F-4D97-AF65-F5344CB8AC3E}">
        <p14:creationId xmlns:p14="http://schemas.microsoft.com/office/powerpoint/2010/main" val="1959163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3BC1-2108-4627-941F-852517C3654B}"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54661-9C15-45B5-A6AA-3628093C8A5E}" type="slidenum">
              <a:rPr lang="en-US" smtClean="0"/>
              <a:t>‹#›</a:t>
            </a:fld>
            <a:endParaRPr lang="en-US"/>
          </a:p>
        </p:txBody>
      </p:sp>
    </p:spTree>
    <p:extLst>
      <p:ext uri="{BB962C8B-B14F-4D97-AF65-F5344CB8AC3E}">
        <p14:creationId xmlns:p14="http://schemas.microsoft.com/office/powerpoint/2010/main" val="3231473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203BC1-2108-4627-941F-852517C3654B}"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54661-9C15-45B5-A6AA-3628093C8A5E}" type="slidenum">
              <a:rPr lang="en-US" smtClean="0"/>
              <a:t>‹#›</a:t>
            </a:fld>
            <a:endParaRPr lang="en-US"/>
          </a:p>
        </p:txBody>
      </p:sp>
    </p:spTree>
    <p:extLst>
      <p:ext uri="{BB962C8B-B14F-4D97-AF65-F5344CB8AC3E}">
        <p14:creationId xmlns:p14="http://schemas.microsoft.com/office/powerpoint/2010/main" val="3388657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E203BC1-2108-4627-941F-852517C3654B}"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54661-9C15-45B5-A6AA-3628093C8A5E}" type="slidenum">
              <a:rPr lang="en-US" smtClean="0"/>
              <a:t>‹#›</a:t>
            </a:fld>
            <a:endParaRPr lang="en-US"/>
          </a:p>
        </p:txBody>
      </p:sp>
    </p:spTree>
    <p:extLst>
      <p:ext uri="{BB962C8B-B14F-4D97-AF65-F5344CB8AC3E}">
        <p14:creationId xmlns:p14="http://schemas.microsoft.com/office/powerpoint/2010/main" val="2915924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E203BC1-2108-4627-941F-852517C3654B}"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654661-9C15-45B5-A6AA-3628093C8A5E}" type="slidenum">
              <a:rPr lang="en-US" smtClean="0"/>
              <a:t>‹#›</a:t>
            </a:fld>
            <a:endParaRPr lang="en-US"/>
          </a:p>
        </p:txBody>
      </p:sp>
    </p:spTree>
    <p:extLst>
      <p:ext uri="{BB962C8B-B14F-4D97-AF65-F5344CB8AC3E}">
        <p14:creationId xmlns:p14="http://schemas.microsoft.com/office/powerpoint/2010/main" val="3586535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E203BC1-2108-4627-941F-852517C3654B}"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654661-9C15-45B5-A6AA-3628093C8A5E}" type="slidenum">
              <a:rPr lang="en-US" smtClean="0"/>
              <a:t>‹#›</a:t>
            </a:fld>
            <a:endParaRPr lang="en-US"/>
          </a:p>
        </p:txBody>
      </p:sp>
    </p:spTree>
    <p:extLst>
      <p:ext uri="{BB962C8B-B14F-4D97-AF65-F5344CB8AC3E}">
        <p14:creationId xmlns:p14="http://schemas.microsoft.com/office/powerpoint/2010/main" val="3763680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E203BC1-2108-4627-941F-852517C3654B}"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654661-9C15-45B5-A6AA-3628093C8A5E}" type="slidenum">
              <a:rPr lang="en-US" smtClean="0"/>
              <a:t>‹#›</a:t>
            </a:fld>
            <a:endParaRPr lang="en-US"/>
          </a:p>
        </p:txBody>
      </p:sp>
    </p:spTree>
    <p:extLst>
      <p:ext uri="{BB962C8B-B14F-4D97-AF65-F5344CB8AC3E}">
        <p14:creationId xmlns:p14="http://schemas.microsoft.com/office/powerpoint/2010/main" val="1515918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203BC1-2108-4627-941F-852517C3654B}"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654661-9C15-45B5-A6AA-3628093C8A5E}" type="slidenum">
              <a:rPr lang="en-US" smtClean="0"/>
              <a:t>‹#›</a:t>
            </a:fld>
            <a:endParaRPr lang="en-US"/>
          </a:p>
        </p:txBody>
      </p:sp>
    </p:spTree>
    <p:extLst>
      <p:ext uri="{BB962C8B-B14F-4D97-AF65-F5344CB8AC3E}">
        <p14:creationId xmlns:p14="http://schemas.microsoft.com/office/powerpoint/2010/main" val="1293003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203BC1-2108-4627-941F-852517C3654B}"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654661-9C15-45B5-A6AA-3628093C8A5E}" type="slidenum">
              <a:rPr lang="en-US" smtClean="0"/>
              <a:t>‹#›</a:t>
            </a:fld>
            <a:endParaRPr lang="en-US"/>
          </a:p>
        </p:txBody>
      </p:sp>
    </p:spTree>
    <p:extLst>
      <p:ext uri="{BB962C8B-B14F-4D97-AF65-F5344CB8AC3E}">
        <p14:creationId xmlns:p14="http://schemas.microsoft.com/office/powerpoint/2010/main" val="2099636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E203BC1-2108-4627-941F-852517C3654B}"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654661-9C15-45B5-A6AA-3628093C8A5E}" type="slidenum">
              <a:rPr lang="en-US" smtClean="0"/>
              <a:t>‹#›</a:t>
            </a:fld>
            <a:endParaRPr lang="en-US"/>
          </a:p>
        </p:txBody>
      </p:sp>
    </p:spTree>
    <p:extLst>
      <p:ext uri="{BB962C8B-B14F-4D97-AF65-F5344CB8AC3E}">
        <p14:creationId xmlns:p14="http://schemas.microsoft.com/office/powerpoint/2010/main" val="1308709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203BC1-2108-4627-941F-852517C3654B}"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54661-9C15-45B5-A6AA-3628093C8A5E}" type="slidenum">
              <a:rPr lang="en-US" smtClean="0"/>
              <a:t>‹#›</a:t>
            </a:fld>
            <a:endParaRPr lang="en-US"/>
          </a:p>
        </p:txBody>
      </p:sp>
    </p:spTree>
    <p:extLst>
      <p:ext uri="{BB962C8B-B14F-4D97-AF65-F5344CB8AC3E}">
        <p14:creationId xmlns:p14="http://schemas.microsoft.com/office/powerpoint/2010/main" val="4201818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203BC1-2108-4627-941F-852517C3654B}"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654661-9C15-45B5-A6AA-3628093C8A5E}" type="slidenum">
              <a:rPr lang="en-US" smtClean="0"/>
              <a:t>‹#›</a:t>
            </a:fld>
            <a:endParaRPr lang="en-US"/>
          </a:p>
        </p:txBody>
      </p:sp>
    </p:spTree>
    <p:extLst>
      <p:ext uri="{BB962C8B-B14F-4D97-AF65-F5344CB8AC3E}">
        <p14:creationId xmlns:p14="http://schemas.microsoft.com/office/powerpoint/2010/main" val="3788040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203BC1-2108-4627-941F-852517C3654B}" type="datetimeFigureOut">
              <a:rPr lang="en-US" smtClean="0"/>
              <a:t>9/21/2026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54661-9C15-45B5-A6AA-3628093C8A5E}" type="slidenum">
              <a:rPr lang="en-US" smtClean="0"/>
              <a:t>‹#›</a:t>
            </a:fld>
            <a:endParaRPr lang="en-US"/>
          </a:p>
        </p:txBody>
      </p:sp>
    </p:spTree>
    <p:extLst>
      <p:ext uri="{BB962C8B-B14F-4D97-AF65-F5344CB8AC3E}">
        <p14:creationId xmlns:p14="http://schemas.microsoft.com/office/powerpoint/2010/main" val="17304895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HPBRel5YmhI?feature=oembed" TargetMode="Externa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LUSK2CxsLMk?feature=oembed"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CQ0K7twB_2c?feature=oembed"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video" Target="https://www.youtube.com/embed/iSpglxHTJVM?feature=oembed" TargetMode="Externa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F66Sv2xNoxY?feature=oembed" TargetMode="Externa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M6OJu_BTom8?feature=oembed" TargetMode="Externa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9.png"/><Relationship Id="rId5" Type="http://schemas.openxmlformats.org/officeDocument/2006/relationships/hyperlink" Target="https://www.itv.com/news/meridian/2022-02-17/uks-first-plant-based-school-kitchen-as-pupils-react-to-a-meat-free-menu" TargetMode="Externa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https://forms.office.com/e/GzZ8cBkWgs"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200E1-4CBD-2C34-B43C-8A6E8C598B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034D62-27E0-0F56-AE87-DDEAF2DD6133}"/>
              </a:ext>
            </a:extLst>
          </p:cNvPr>
          <p:cNvSpPr>
            <a:spLocks noGrp="1"/>
          </p:cNvSpPr>
          <p:nvPr>
            <p:ph type="title"/>
          </p:nvPr>
        </p:nvSpPr>
        <p:spPr>
          <a:xfrm>
            <a:off x="-6927" y="4907"/>
            <a:ext cx="12288981" cy="1339418"/>
          </a:xfrm>
          <a:solidFill>
            <a:srgbClr val="F3E731"/>
          </a:solidFill>
        </p:spPr>
        <p:txBody>
          <a:bodyPr/>
          <a:lstStyle/>
          <a:p>
            <a:r>
              <a:rPr lang="en-US">
                <a:ea typeface="Calibri Light"/>
                <a:cs typeface="Calibri Light"/>
              </a:rPr>
              <a:t>Food –Discussion 1</a:t>
            </a:r>
            <a:br>
              <a:rPr lang="en-US">
                <a:ea typeface="Calibri Light"/>
                <a:cs typeface="Calibri Light"/>
              </a:rPr>
            </a:br>
            <a:r>
              <a:rPr lang="en-US">
                <a:ea typeface="Calibri Light"/>
                <a:cs typeface="Calibri Light"/>
              </a:rPr>
              <a:t>Food production</a:t>
            </a:r>
          </a:p>
        </p:txBody>
      </p:sp>
      <p:pic>
        <p:nvPicPr>
          <p:cNvPr id="3" name="Content Placeholder 2" descr="Secondary Schools for A Sustainable Future logo.jpg">
            <a:extLst>
              <a:ext uri="{FF2B5EF4-FFF2-40B4-BE49-F238E27FC236}">
                <a16:creationId xmlns:a16="http://schemas.microsoft.com/office/drawing/2014/main" id="{17ED3224-5550-C49A-9E00-0C548C937787}"/>
              </a:ext>
            </a:extLst>
          </p:cNvPr>
          <p:cNvPicPr>
            <a:picLocks noGrp="1" noChangeAspect="1"/>
          </p:cNvPicPr>
          <p:nvPr>
            <p:ph idx="1"/>
          </p:nvPr>
        </p:nvPicPr>
        <p:blipFill>
          <a:blip r:embed="rId3"/>
          <a:stretch>
            <a:fillRect/>
          </a:stretch>
        </p:blipFill>
        <p:spPr>
          <a:xfrm>
            <a:off x="8328804" y="182305"/>
            <a:ext cx="3614468" cy="995638"/>
          </a:xfrm>
        </p:spPr>
      </p:pic>
      <p:pic>
        <p:nvPicPr>
          <p:cNvPr id="6" name="Online Media 5" title="Investigating the Future of Food | National Geographic">
            <a:hlinkClick r:id="" action="ppaction://media"/>
            <a:extLst>
              <a:ext uri="{FF2B5EF4-FFF2-40B4-BE49-F238E27FC236}">
                <a16:creationId xmlns:a16="http://schemas.microsoft.com/office/drawing/2014/main" id="{083A2774-0490-9D33-DC44-27B726396E6D}"/>
              </a:ext>
            </a:extLst>
          </p:cNvPr>
          <p:cNvPicPr>
            <a:picLocks noRot="1" noChangeAspect="1"/>
          </p:cNvPicPr>
          <p:nvPr>
            <a:videoFile r:link="rId1"/>
          </p:nvPr>
        </p:nvPicPr>
        <p:blipFill>
          <a:blip r:embed="rId4"/>
          <a:stretch>
            <a:fillRect/>
          </a:stretch>
        </p:blipFill>
        <p:spPr>
          <a:xfrm>
            <a:off x="1289653" y="1332053"/>
            <a:ext cx="9710738" cy="5486400"/>
          </a:xfrm>
          <a:prstGeom prst="rect">
            <a:avLst/>
          </a:prstGeom>
        </p:spPr>
      </p:pic>
    </p:spTree>
    <p:extLst>
      <p:ext uri="{BB962C8B-B14F-4D97-AF65-F5344CB8AC3E}">
        <p14:creationId xmlns:p14="http://schemas.microsoft.com/office/powerpoint/2010/main" val="504949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41EFA-DBD2-8FC4-F0C3-7EDBCE8A8B9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04D5EB6-CBAF-BD33-24F8-8BBA527008E0}"/>
              </a:ext>
            </a:extLst>
          </p:cNvPr>
          <p:cNvPicPr>
            <a:picLocks noChangeAspect="1"/>
          </p:cNvPicPr>
          <p:nvPr/>
        </p:nvPicPr>
        <p:blipFill>
          <a:blip r:embed="rId2"/>
          <a:srcRect l="921" t="38209" r="17755" b="378"/>
          <a:stretch/>
        </p:blipFill>
        <p:spPr>
          <a:xfrm>
            <a:off x="2981" y="1346547"/>
            <a:ext cx="10855013" cy="5431830"/>
          </a:xfrm>
          <a:prstGeom prst="rect">
            <a:avLst/>
          </a:prstGeom>
        </p:spPr>
      </p:pic>
      <p:sp>
        <p:nvSpPr>
          <p:cNvPr id="2" name="Title 1">
            <a:extLst>
              <a:ext uri="{FF2B5EF4-FFF2-40B4-BE49-F238E27FC236}">
                <a16:creationId xmlns:a16="http://schemas.microsoft.com/office/drawing/2014/main" id="{E6E8237E-2A57-F337-0976-ED9EE4B1B715}"/>
              </a:ext>
            </a:extLst>
          </p:cNvPr>
          <p:cNvSpPr>
            <a:spLocks noGrp="1"/>
          </p:cNvSpPr>
          <p:nvPr>
            <p:ph type="title"/>
          </p:nvPr>
        </p:nvSpPr>
        <p:spPr>
          <a:xfrm>
            <a:off x="-6927" y="4907"/>
            <a:ext cx="12288981" cy="1339418"/>
          </a:xfrm>
          <a:solidFill>
            <a:srgbClr val="F3E731"/>
          </a:solidFill>
        </p:spPr>
        <p:txBody>
          <a:bodyPr/>
          <a:lstStyle/>
          <a:p>
            <a:r>
              <a:rPr lang="en-US">
                <a:ea typeface="Calibri Light"/>
                <a:cs typeface="Calibri Light"/>
              </a:rPr>
              <a:t>Food –Discussion 1</a:t>
            </a:r>
            <a:br>
              <a:rPr lang="en-US">
                <a:ea typeface="Calibri Light"/>
                <a:cs typeface="Calibri Light"/>
              </a:rPr>
            </a:br>
            <a:r>
              <a:rPr lang="en-US">
                <a:ea typeface="Calibri Light"/>
                <a:cs typeface="Calibri Light"/>
              </a:rPr>
              <a:t>Food production</a:t>
            </a:r>
          </a:p>
        </p:txBody>
      </p:sp>
      <p:pic>
        <p:nvPicPr>
          <p:cNvPr id="3" name="Content Placeholder 2" descr="Secondary Schools for A Sustainable Future logo.jpg">
            <a:extLst>
              <a:ext uri="{FF2B5EF4-FFF2-40B4-BE49-F238E27FC236}">
                <a16:creationId xmlns:a16="http://schemas.microsoft.com/office/drawing/2014/main" id="{4560ED50-B54D-6BAF-C0C8-654E11077536}"/>
              </a:ext>
            </a:extLst>
          </p:cNvPr>
          <p:cNvPicPr>
            <a:picLocks noGrp="1" noChangeAspect="1"/>
          </p:cNvPicPr>
          <p:nvPr>
            <p:ph idx="1"/>
          </p:nvPr>
        </p:nvPicPr>
        <p:blipFill>
          <a:blip r:embed="rId3"/>
          <a:stretch>
            <a:fillRect/>
          </a:stretch>
        </p:blipFill>
        <p:spPr>
          <a:xfrm>
            <a:off x="8328804" y="182305"/>
            <a:ext cx="3614468" cy="995638"/>
          </a:xfrm>
        </p:spPr>
      </p:pic>
      <p:sp>
        <p:nvSpPr>
          <p:cNvPr id="5" name="TextBox 4">
            <a:extLst>
              <a:ext uri="{FF2B5EF4-FFF2-40B4-BE49-F238E27FC236}">
                <a16:creationId xmlns:a16="http://schemas.microsoft.com/office/drawing/2014/main" id="{5CA69E7D-F885-8373-8A4B-1001D5666A25}"/>
              </a:ext>
            </a:extLst>
          </p:cNvPr>
          <p:cNvSpPr txBox="1"/>
          <p:nvPr/>
        </p:nvSpPr>
        <p:spPr>
          <a:xfrm>
            <a:off x="7004582" y="3570555"/>
            <a:ext cx="4186168" cy="1754326"/>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ea typeface="Calibri"/>
                <a:cs typeface="Calibri"/>
              </a:rPr>
              <a:t>Nearly half of the habitable land on the planet is given over to agriculture and 80% of this is taken up for livestock, yet it only supplies 17% of our food energy.</a:t>
            </a:r>
          </a:p>
          <a:p>
            <a:r>
              <a:rPr lang="en-GB">
                <a:ea typeface="Calibri"/>
                <a:cs typeface="Calibri"/>
              </a:rPr>
              <a:t>Taking all this land for our food supply has been devastating for wildlife. </a:t>
            </a:r>
          </a:p>
        </p:txBody>
      </p:sp>
      <p:pic>
        <p:nvPicPr>
          <p:cNvPr id="8" name="Picture 7" descr="A diagram of different species of mammals&#10;&#10;AI-generated content may be incorrect.">
            <a:extLst>
              <a:ext uri="{FF2B5EF4-FFF2-40B4-BE49-F238E27FC236}">
                <a16:creationId xmlns:a16="http://schemas.microsoft.com/office/drawing/2014/main" id="{5F1C5667-44A6-BA83-4ED6-9F3171E5AD52}"/>
              </a:ext>
            </a:extLst>
          </p:cNvPr>
          <p:cNvPicPr>
            <a:picLocks noChangeAspect="1"/>
          </p:cNvPicPr>
          <p:nvPr/>
        </p:nvPicPr>
        <p:blipFill>
          <a:blip r:embed="rId4"/>
          <a:stretch>
            <a:fillRect/>
          </a:stretch>
        </p:blipFill>
        <p:spPr>
          <a:xfrm>
            <a:off x="6667170" y="3324645"/>
            <a:ext cx="4863043" cy="3051176"/>
          </a:xfrm>
          <a:prstGeom prst="rect">
            <a:avLst/>
          </a:prstGeom>
        </p:spPr>
      </p:pic>
    </p:spTree>
    <p:extLst>
      <p:ext uri="{BB962C8B-B14F-4D97-AF65-F5344CB8AC3E}">
        <p14:creationId xmlns:p14="http://schemas.microsoft.com/office/powerpoint/2010/main" val="2990498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3C31-007E-9A20-8871-D7283329D3FC}"/>
              </a:ext>
            </a:extLst>
          </p:cNvPr>
          <p:cNvSpPr>
            <a:spLocks noGrp="1"/>
          </p:cNvSpPr>
          <p:nvPr>
            <p:ph type="title"/>
          </p:nvPr>
        </p:nvSpPr>
        <p:spPr>
          <a:xfrm>
            <a:off x="-6927" y="4907"/>
            <a:ext cx="12288981" cy="1339418"/>
          </a:xfrm>
          <a:solidFill>
            <a:srgbClr val="F3E731"/>
          </a:solidFill>
        </p:spPr>
        <p:txBody>
          <a:bodyPr/>
          <a:lstStyle/>
          <a:p>
            <a:r>
              <a:rPr lang="en-US">
                <a:ea typeface="Calibri Light"/>
                <a:cs typeface="Calibri Light"/>
              </a:rPr>
              <a:t>Topic –Food</a:t>
            </a:r>
            <a:br>
              <a:rPr lang="en-US">
                <a:ea typeface="Calibri Light"/>
                <a:cs typeface="Calibri Light"/>
              </a:rPr>
            </a:br>
            <a:r>
              <a:rPr lang="en-US">
                <a:ea typeface="Calibri Light"/>
                <a:cs typeface="Calibri Light"/>
              </a:rPr>
              <a:t>Discussion 1 – Food production</a:t>
            </a:r>
          </a:p>
        </p:txBody>
      </p:sp>
      <p:pic>
        <p:nvPicPr>
          <p:cNvPr id="3" name="Content Placeholder 2" descr="Secondary Schools for A Sustainable Future logo.jpg">
            <a:extLst>
              <a:ext uri="{FF2B5EF4-FFF2-40B4-BE49-F238E27FC236}">
                <a16:creationId xmlns:a16="http://schemas.microsoft.com/office/drawing/2014/main" id="{3F6CBCF3-575F-8FB8-791B-4F4F090C4A4B}"/>
              </a:ext>
            </a:extLst>
          </p:cNvPr>
          <p:cNvPicPr>
            <a:picLocks noGrp="1" noChangeAspect="1"/>
          </p:cNvPicPr>
          <p:nvPr>
            <p:ph idx="1"/>
          </p:nvPr>
        </p:nvPicPr>
        <p:blipFill>
          <a:blip r:embed="rId3"/>
          <a:stretch>
            <a:fillRect/>
          </a:stretch>
        </p:blipFill>
        <p:spPr>
          <a:xfrm>
            <a:off x="8328804" y="182305"/>
            <a:ext cx="3614468" cy="995638"/>
          </a:xfrm>
        </p:spPr>
      </p:pic>
      <p:sp>
        <p:nvSpPr>
          <p:cNvPr id="6" name="TextBox 5">
            <a:extLst>
              <a:ext uri="{FF2B5EF4-FFF2-40B4-BE49-F238E27FC236}">
                <a16:creationId xmlns:a16="http://schemas.microsoft.com/office/drawing/2014/main" id="{027C6779-17C1-5566-B2FD-38336A85CCAB}"/>
              </a:ext>
            </a:extLst>
          </p:cNvPr>
          <p:cNvSpPr txBox="1"/>
          <p:nvPr/>
        </p:nvSpPr>
        <p:spPr>
          <a:xfrm>
            <a:off x="4724400" y="320040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https://youtu.be/LUSK2CxsLMk</a:t>
            </a:r>
          </a:p>
        </p:txBody>
      </p:sp>
      <p:pic>
        <p:nvPicPr>
          <p:cNvPr id="7" name="Online Media 6" title="Watch UK's Natural Land Diminish in 100 Seconds | Short Film Showcase">
            <a:hlinkClick r:id="" action="ppaction://media"/>
            <a:extLst>
              <a:ext uri="{FF2B5EF4-FFF2-40B4-BE49-F238E27FC236}">
                <a16:creationId xmlns:a16="http://schemas.microsoft.com/office/drawing/2014/main" id="{8B48C5B8-3C51-AFC4-67D1-112E562BB40E}"/>
              </a:ext>
            </a:extLst>
          </p:cNvPr>
          <p:cNvPicPr>
            <a:picLocks noRot="1" noChangeAspect="1"/>
          </p:cNvPicPr>
          <p:nvPr>
            <a:videoFile r:link="rId1"/>
          </p:nvPr>
        </p:nvPicPr>
        <p:blipFill>
          <a:blip r:embed="rId4"/>
          <a:stretch>
            <a:fillRect/>
          </a:stretch>
        </p:blipFill>
        <p:spPr>
          <a:xfrm>
            <a:off x="1203647" y="1341767"/>
            <a:ext cx="9794244" cy="5518439"/>
          </a:xfrm>
          <a:prstGeom prst="rect">
            <a:avLst/>
          </a:prstGeom>
        </p:spPr>
      </p:pic>
    </p:spTree>
    <p:extLst>
      <p:ext uri="{BB962C8B-B14F-4D97-AF65-F5344CB8AC3E}">
        <p14:creationId xmlns:p14="http://schemas.microsoft.com/office/powerpoint/2010/main" val="818524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023A7-999E-D80D-121A-49DE4A15966E}"/>
            </a:ext>
          </a:extLst>
        </p:cNvPr>
        <p:cNvGrpSpPr/>
        <p:nvPr/>
      </p:nvGrpSpPr>
      <p:grpSpPr>
        <a:xfrm>
          <a:off x="0" y="0"/>
          <a:ext cx="0" cy="0"/>
          <a:chOff x="0" y="0"/>
          <a:chExt cx="0" cy="0"/>
        </a:xfrm>
      </p:grpSpPr>
      <p:pic>
        <p:nvPicPr>
          <p:cNvPr id="9" name="Content Placeholder 3" descr="A screenshot of a video&#10;&#10;AI-generated content may be incorrect.">
            <a:extLst>
              <a:ext uri="{FF2B5EF4-FFF2-40B4-BE49-F238E27FC236}">
                <a16:creationId xmlns:a16="http://schemas.microsoft.com/office/drawing/2014/main" id="{7A02D631-8ADC-9011-1153-9BC923FBDA19}"/>
              </a:ext>
            </a:extLst>
          </p:cNvPr>
          <p:cNvPicPr>
            <a:picLocks noChangeAspect="1"/>
          </p:cNvPicPr>
          <p:nvPr/>
        </p:nvPicPr>
        <p:blipFill>
          <a:blip r:embed="rId2"/>
          <a:srcRect l="6092" t="33418" r="30704" b="19331"/>
          <a:stretch/>
        </p:blipFill>
        <p:spPr>
          <a:xfrm>
            <a:off x="3511" y="1327991"/>
            <a:ext cx="9559630" cy="5522713"/>
          </a:xfrm>
          <a:prstGeom prst="rect">
            <a:avLst/>
          </a:prstGeom>
        </p:spPr>
      </p:pic>
      <p:sp>
        <p:nvSpPr>
          <p:cNvPr id="2" name="Title 1">
            <a:extLst>
              <a:ext uri="{FF2B5EF4-FFF2-40B4-BE49-F238E27FC236}">
                <a16:creationId xmlns:a16="http://schemas.microsoft.com/office/drawing/2014/main" id="{469F0597-4689-7236-7274-F22C120C92BA}"/>
              </a:ext>
            </a:extLst>
          </p:cNvPr>
          <p:cNvSpPr>
            <a:spLocks noGrp="1"/>
          </p:cNvSpPr>
          <p:nvPr>
            <p:ph type="title"/>
          </p:nvPr>
        </p:nvSpPr>
        <p:spPr>
          <a:xfrm>
            <a:off x="-6927" y="4907"/>
            <a:ext cx="12288981" cy="1339418"/>
          </a:xfrm>
          <a:solidFill>
            <a:srgbClr val="F3E731"/>
          </a:solidFill>
        </p:spPr>
        <p:txBody>
          <a:bodyPr/>
          <a:lstStyle/>
          <a:p>
            <a:r>
              <a:rPr lang="en-US">
                <a:ea typeface="Calibri Light"/>
                <a:cs typeface="Calibri Light"/>
              </a:rPr>
              <a:t>Topic –Food</a:t>
            </a:r>
            <a:br>
              <a:rPr lang="en-US">
                <a:ea typeface="Calibri Light"/>
                <a:cs typeface="Calibri Light"/>
              </a:rPr>
            </a:br>
            <a:r>
              <a:rPr lang="en-US">
                <a:ea typeface="Calibri Light"/>
                <a:cs typeface="Calibri Light"/>
              </a:rPr>
              <a:t>Discussion 1 – Food production</a:t>
            </a:r>
          </a:p>
        </p:txBody>
      </p:sp>
      <p:pic>
        <p:nvPicPr>
          <p:cNvPr id="3" name="Content Placeholder 2" descr="Secondary Schools for A Sustainable Future logo.jpg">
            <a:extLst>
              <a:ext uri="{FF2B5EF4-FFF2-40B4-BE49-F238E27FC236}">
                <a16:creationId xmlns:a16="http://schemas.microsoft.com/office/drawing/2014/main" id="{29CDAACB-4884-2FCC-DBC7-458B1E0CAC62}"/>
              </a:ext>
            </a:extLst>
          </p:cNvPr>
          <p:cNvPicPr>
            <a:picLocks noGrp="1" noChangeAspect="1"/>
          </p:cNvPicPr>
          <p:nvPr>
            <p:ph idx="1"/>
          </p:nvPr>
        </p:nvPicPr>
        <p:blipFill>
          <a:blip r:embed="rId3"/>
          <a:stretch>
            <a:fillRect/>
          </a:stretch>
        </p:blipFill>
        <p:spPr>
          <a:xfrm>
            <a:off x="8328804" y="182305"/>
            <a:ext cx="3614468" cy="995638"/>
          </a:xfrm>
        </p:spPr>
      </p:pic>
      <p:sp>
        <p:nvSpPr>
          <p:cNvPr id="8" name="TextBox 7">
            <a:extLst>
              <a:ext uri="{FF2B5EF4-FFF2-40B4-BE49-F238E27FC236}">
                <a16:creationId xmlns:a16="http://schemas.microsoft.com/office/drawing/2014/main" id="{5F187AD6-A1F2-2AC8-3825-E28E66C2D8EB}"/>
              </a:ext>
            </a:extLst>
          </p:cNvPr>
          <p:cNvSpPr txBox="1"/>
          <p:nvPr/>
        </p:nvSpPr>
        <p:spPr>
          <a:xfrm>
            <a:off x="9571583" y="1354346"/>
            <a:ext cx="2621552" cy="532453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solidFill>
                  <a:srgbClr val="595959"/>
                </a:solidFill>
                <a:latin typeface="Arial"/>
                <a:cs typeface="Arial"/>
              </a:rPr>
              <a:t>Discussion</a:t>
            </a:r>
            <a:endParaRPr lang="en-US" sz="2800">
              <a:solidFill>
                <a:srgbClr val="000000"/>
              </a:solidFill>
              <a:latin typeface="Calibri" panose="020F0502020204030204"/>
              <a:ea typeface="Calibri"/>
              <a:cs typeface="Calibri"/>
            </a:endParaRPr>
          </a:p>
          <a:p>
            <a:pPr marL="457200" indent="-457200">
              <a:buAutoNum type="arabicPeriod"/>
            </a:pPr>
            <a:r>
              <a:rPr lang="en-US" sz="2400">
                <a:solidFill>
                  <a:srgbClr val="595959"/>
                </a:solidFill>
                <a:latin typeface="Arial"/>
                <a:cs typeface="Arial"/>
              </a:rPr>
              <a:t>What surprised you about the mix of land in the UK?</a:t>
            </a:r>
            <a:endParaRPr lang="en-US" sz="2400">
              <a:solidFill>
                <a:srgbClr val="000000"/>
              </a:solidFill>
              <a:latin typeface="Calibri" panose="020F0502020204030204"/>
              <a:ea typeface="Calibri"/>
              <a:cs typeface="Calibri"/>
            </a:endParaRPr>
          </a:p>
          <a:p>
            <a:pPr marL="457200" indent="-457200">
              <a:buAutoNum type="arabicPeriod"/>
            </a:pPr>
            <a:endParaRPr lang="en-US" sz="2400">
              <a:solidFill>
                <a:srgbClr val="595959"/>
              </a:solidFill>
              <a:latin typeface="Arial"/>
              <a:cs typeface="Arial"/>
            </a:endParaRPr>
          </a:p>
          <a:p>
            <a:pPr marL="457200" indent="-457200">
              <a:buAutoNum type="arabicPeriod"/>
            </a:pPr>
            <a:r>
              <a:rPr lang="en-US" sz="2400">
                <a:solidFill>
                  <a:srgbClr val="595959"/>
                </a:solidFill>
                <a:latin typeface="Arial"/>
                <a:cs typeface="Arial"/>
              </a:rPr>
              <a:t>What was our main use of the land for?</a:t>
            </a:r>
            <a:endParaRPr lang="en-US" sz="2400">
              <a:solidFill>
                <a:srgbClr val="000000"/>
              </a:solidFill>
              <a:latin typeface="Calibri" panose="020F0502020204030204"/>
              <a:ea typeface="Calibri"/>
              <a:cs typeface="Calibri"/>
            </a:endParaRPr>
          </a:p>
          <a:p>
            <a:pPr marL="457200" indent="-457200">
              <a:buAutoNum type="arabicPeriod"/>
            </a:pPr>
            <a:endParaRPr lang="en-US" sz="2400">
              <a:solidFill>
                <a:srgbClr val="595959"/>
              </a:solidFill>
              <a:latin typeface="Arial"/>
              <a:cs typeface="Arial"/>
            </a:endParaRPr>
          </a:p>
          <a:p>
            <a:pPr marL="457200" indent="-457200">
              <a:buAutoNum type="arabicPeriod"/>
            </a:pPr>
            <a:r>
              <a:rPr lang="en-US" sz="2400">
                <a:solidFill>
                  <a:srgbClr val="595959"/>
                </a:solidFill>
                <a:latin typeface="Arial"/>
                <a:cs typeface="Arial"/>
              </a:rPr>
              <a:t>What changes could we do for the better?</a:t>
            </a:r>
            <a:endParaRPr lang="en-US" sz="2400">
              <a:ea typeface="Calibri"/>
              <a:cs typeface="Calibri"/>
            </a:endParaRPr>
          </a:p>
        </p:txBody>
      </p:sp>
    </p:spTree>
    <p:extLst>
      <p:ext uri="{BB962C8B-B14F-4D97-AF65-F5344CB8AC3E}">
        <p14:creationId xmlns:p14="http://schemas.microsoft.com/office/powerpoint/2010/main" val="17591381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3C31-007E-9A20-8871-D7283329D3FC}"/>
              </a:ext>
            </a:extLst>
          </p:cNvPr>
          <p:cNvSpPr>
            <a:spLocks noGrp="1"/>
          </p:cNvSpPr>
          <p:nvPr>
            <p:ph type="title"/>
          </p:nvPr>
        </p:nvSpPr>
        <p:spPr>
          <a:xfrm>
            <a:off x="-6927" y="4907"/>
            <a:ext cx="12288981" cy="1339418"/>
          </a:xfrm>
          <a:solidFill>
            <a:srgbClr val="35BCDE"/>
          </a:solidFill>
        </p:spPr>
        <p:txBody>
          <a:bodyPr vert="horz" lIns="91440" tIns="45720" rIns="91440" bIns="45720" rtlCol="0" anchor="t">
            <a:normAutofit/>
          </a:bodyPr>
          <a:lstStyle/>
          <a:p>
            <a:r>
              <a:rPr lang="en-US" sz="4000">
                <a:cs typeface="Calibri Light"/>
              </a:rPr>
              <a:t>Food – Discussion 2</a:t>
            </a:r>
            <a:br>
              <a:rPr lang="en-US" sz="4000">
                <a:ea typeface="Calibri Light"/>
                <a:cs typeface="Calibri Light"/>
              </a:rPr>
            </a:br>
            <a:r>
              <a:rPr lang="en-US" sz="3200">
                <a:ea typeface="Calibri Light"/>
                <a:cs typeface="Calibri Light"/>
              </a:rPr>
              <a:t>Impacts of Food Production – Greenhouse Gases</a:t>
            </a:r>
          </a:p>
        </p:txBody>
      </p:sp>
      <p:pic>
        <p:nvPicPr>
          <p:cNvPr id="4" name="Content Placeholder 2" descr="Secondary Schools for A Sustainable Future logo.jpg">
            <a:extLst>
              <a:ext uri="{FF2B5EF4-FFF2-40B4-BE49-F238E27FC236}">
                <a16:creationId xmlns:a16="http://schemas.microsoft.com/office/drawing/2014/main" id="{6E04C1A3-963B-941D-A6CD-15A61E7F33CC}"/>
              </a:ext>
            </a:extLst>
          </p:cNvPr>
          <p:cNvPicPr>
            <a:picLocks noChangeAspect="1"/>
          </p:cNvPicPr>
          <p:nvPr/>
        </p:nvPicPr>
        <p:blipFill>
          <a:blip r:embed="rId2"/>
          <a:stretch>
            <a:fillRect/>
          </a:stretch>
        </p:blipFill>
        <p:spPr>
          <a:xfrm>
            <a:off x="8328804" y="182305"/>
            <a:ext cx="3614468" cy="995638"/>
          </a:xfrm>
          <a:prstGeom prst="rect">
            <a:avLst/>
          </a:prstGeom>
        </p:spPr>
      </p:pic>
      <p:pic>
        <p:nvPicPr>
          <p:cNvPr id="8" name="Picture 7" descr="A diagram of a car and a cow&#10;&#10;AI-generated content may be incorrect.">
            <a:extLst>
              <a:ext uri="{FF2B5EF4-FFF2-40B4-BE49-F238E27FC236}">
                <a16:creationId xmlns:a16="http://schemas.microsoft.com/office/drawing/2014/main" id="{02F95EAB-4303-84F1-4AB4-14CEF6CADDCB}"/>
              </a:ext>
            </a:extLst>
          </p:cNvPr>
          <p:cNvPicPr>
            <a:picLocks noChangeAspect="1"/>
          </p:cNvPicPr>
          <p:nvPr/>
        </p:nvPicPr>
        <p:blipFill>
          <a:blip r:embed="rId3"/>
          <a:srcRect l="4225" r="4703" b="1777"/>
          <a:stretch/>
        </p:blipFill>
        <p:spPr>
          <a:xfrm>
            <a:off x="270988" y="1993427"/>
            <a:ext cx="6415704" cy="4074383"/>
          </a:xfrm>
          <a:prstGeom prst="rect">
            <a:avLst/>
          </a:prstGeom>
        </p:spPr>
      </p:pic>
      <p:sp>
        <p:nvSpPr>
          <p:cNvPr id="3" name="TextBox 2">
            <a:extLst>
              <a:ext uri="{FF2B5EF4-FFF2-40B4-BE49-F238E27FC236}">
                <a16:creationId xmlns:a16="http://schemas.microsoft.com/office/drawing/2014/main" id="{3FDE69F0-5EA0-0CCA-6982-CE12531D2304}"/>
              </a:ext>
            </a:extLst>
          </p:cNvPr>
          <p:cNvSpPr txBox="1"/>
          <p:nvPr/>
        </p:nvSpPr>
        <p:spPr>
          <a:xfrm>
            <a:off x="7171149" y="1711890"/>
            <a:ext cx="4749452"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ea typeface="Calibri"/>
                <a:cs typeface="Calibri"/>
              </a:rPr>
              <a:t>Methane is about 23 times more powerful as a greenhouse gas than Carbon Dioxide. </a:t>
            </a:r>
            <a:endParaRPr lang="en-US">
              <a:ea typeface="Calibri"/>
              <a:cs typeface="Calibri"/>
            </a:endParaRPr>
          </a:p>
          <a:p>
            <a:r>
              <a:rPr lang="en-US" sz="4000">
                <a:ea typeface="Calibri"/>
                <a:cs typeface="Calibri"/>
              </a:rPr>
              <a:t>It is estimated that there are 1.6 billion cows on the planet.</a:t>
            </a:r>
            <a:endParaRPr lang="en-US">
              <a:ea typeface="Calibri"/>
              <a:cs typeface="Calibri"/>
            </a:endParaRPr>
          </a:p>
        </p:txBody>
      </p:sp>
    </p:spTree>
    <p:extLst>
      <p:ext uri="{BB962C8B-B14F-4D97-AF65-F5344CB8AC3E}">
        <p14:creationId xmlns:p14="http://schemas.microsoft.com/office/powerpoint/2010/main" val="110991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50A64-F808-A8C3-E302-D4D5D1595F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3BBB4C-9C62-3649-AF20-7A2A93895979}"/>
              </a:ext>
            </a:extLst>
          </p:cNvPr>
          <p:cNvSpPr>
            <a:spLocks noGrp="1"/>
          </p:cNvSpPr>
          <p:nvPr>
            <p:ph type="title"/>
          </p:nvPr>
        </p:nvSpPr>
        <p:spPr>
          <a:xfrm>
            <a:off x="-6927" y="4907"/>
            <a:ext cx="12288981" cy="1339418"/>
          </a:xfrm>
          <a:solidFill>
            <a:srgbClr val="35BCDE"/>
          </a:solidFill>
        </p:spPr>
        <p:txBody>
          <a:bodyPr vert="horz" lIns="91440" tIns="45720" rIns="91440" bIns="45720" rtlCol="0" anchor="t">
            <a:normAutofit/>
          </a:bodyPr>
          <a:lstStyle/>
          <a:p>
            <a:r>
              <a:rPr lang="en-US" sz="4000">
                <a:cs typeface="Calibri Light"/>
              </a:rPr>
              <a:t>Food – Discussion 2</a:t>
            </a:r>
            <a:br>
              <a:rPr lang="en-US" sz="4000">
                <a:ea typeface="Calibri Light"/>
                <a:cs typeface="Calibri Light"/>
              </a:rPr>
            </a:br>
            <a:r>
              <a:rPr lang="en-US" sz="3200">
                <a:ea typeface="Calibri Light"/>
                <a:cs typeface="Calibri Light"/>
              </a:rPr>
              <a:t>Impacts of Food Production – Biodiversity loss</a:t>
            </a:r>
          </a:p>
        </p:txBody>
      </p:sp>
      <p:pic>
        <p:nvPicPr>
          <p:cNvPr id="4" name="Content Placeholder 2" descr="Secondary Schools for A Sustainable Future logo.jpg">
            <a:extLst>
              <a:ext uri="{FF2B5EF4-FFF2-40B4-BE49-F238E27FC236}">
                <a16:creationId xmlns:a16="http://schemas.microsoft.com/office/drawing/2014/main" id="{4D8917C7-F4B1-F2D9-0798-CFF27821E204}"/>
              </a:ext>
            </a:extLst>
          </p:cNvPr>
          <p:cNvPicPr>
            <a:picLocks noChangeAspect="1"/>
          </p:cNvPicPr>
          <p:nvPr/>
        </p:nvPicPr>
        <p:blipFill>
          <a:blip r:embed="rId2"/>
          <a:stretch>
            <a:fillRect/>
          </a:stretch>
        </p:blipFill>
        <p:spPr>
          <a:xfrm>
            <a:off x="8328804" y="182305"/>
            <a:ext cx="3614468" cy="995638"/>
          </a:xfrm>
          <a:prstGeom prst="rect">
            <a:avLst/>
          </a:prstGeom>
        </p:spPr>
      </p:pic>
      <p:sp>
        <p:nvSpPr>
          <p:cNvPr id="5" name="TextBox 4">
            <a:extLst>
              <a:ext uri="{FF2B5EF4-FFF2-40B4-BE49-F238E27FC236}">
                <a16:creationId xmlns:a16="http://schemas.microsoft.com/office/drawing/2014/main" id="{8618CDF3-3A58-9D0B-E8DA-6E90B40559C5}"/>
              </a:ext>
            </a:extLst>
          </p:cNvPr>
          <p:cNvSpPr txBox="1"/>
          <p:nvPr/>
        </p:nvSpPr>
        <p:spPr>
          <a:xfrm>
            <a:off x="1130060" y="2309004"/>
            <a:ext cx="3577086"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ea typeface="Calibri"/>
                <a:cs typeface="Calibri"/>
              </a:rPr>
              <a:t>What percent of mammals (by weight) on Earth are wild?</a:t>
            </a:r>
            <a:endParaRPr lang="en-US"/>
          </a:p>
          <a:p>
            <a:endParaRPr lang="en-US" sz="4000">
              <a:ea typeface="Calibri"/>
              <a:cs typeface="Calibri"/>
            </a:endParaRPr>
          </a:p>
          <a:p>
            <a:r>
              <a:rPr lang="en-US" sz="4000">
                <a:ea typeface="Calibri"/>
                <a:cs typeface="Calibri"/>
              </a:rPr>
              <a:t>6%? 60%? 96%?</a:t>
            </a:r>
          </a:p>
        </p:txBody>
      </p:sp>
      <p:grpSp>
        <p:nvGrpSpPr>
          <p:cNvPr id="8" name="Group 7">
            <a:extLst>
              <a:ext uri="{FF2B5EF4-FFF2-40B4-BE49-F238E27FC236}">
                <a16:creationId xmlns:a16="http://schemas.microsoft.com/office/drawing/2014/main" id="{7C17E2E4-CAE2-B4DA-8C4D-9D6F848E6DBD}"/>
              </a:ext>
            </a:extLst>
          </p:cNvPr>
          <p:cNvGrpSpPr/>
          <p:nvPr/>
        </p:nvGrpSpPr>
        <p:grpSpPr>
          <a:xfrm>
            <a:off x="5908110" y="1534438"/>
            <a:ext cx="6513533" cy="5323562"/>
            <a:chOff x="5908110" y="1534438"/>
            <a:chExt cx="6513533" cy="5323562"/>
          </a:xfrm>
        </p:grpSpPr>
        <p:pic>
          <p:nvPicPr>
            <p:cNvPr id="3" name="Picture 2" descr="A person standing next to a cow&#10;&#10;AI-generated content may be incorrect.">
              <a:extLst>
                <a:ext uri="{FF2B5EF4-FFF2-40B4-BE49-F238E27FC236}">
                  <a16:creationId xmlns:a16="http://schemas.microsoft.com/office/drawing/2014/main" id="{B3B36D47-1FF8-49E5-7BDA-A307DFE1CD1B}"/>
                </a:ext>
              </a:extLst>
            </p:cNvPr>
            <p:cNvPicPr>
              <a:picLocks noChangeAspect="1"/>
            </p:cNvPicPr>
            <p:nvPr/>
          </p:nvPicPr>
          <p:blipFill>
            <a:blip r:embed="rId3"/>
            <a:stretch>
              <a:fillRect/>
            </a:stretch>
          </p:blipFill>
          <p:spPr>
            <a:xfrm>
              <a:off x="6142809" y="1837150"/>
              <a:ext cx="6044136" cy="5020850"/>
            </a:xfrm>
            <a:prstGeom prst="rect">
              <a:avLst/>
            </a:prstGeom>
          </p:spPr>
        </p:pic>
        <p:sp>
          <p:nvSpPr>
            <p:cNvPr id="7" name="TextBox 6">
              <a:extLst>
                <a:ext uri="{FF2B5EF4-FFF2-40B4-BE49-F238E27FC236}">
                  <a16:creationId xmlns:a16="http://schemas.microsoft.com/office/drawing/2014/main" id="{DA916D76-959B-1AC5-DD21-CD580049A605}"/>
                </a:ext>
              </a:extLst>
            </p:cNvPr>
            <p:cNvSpPr txBox="1"/>
            <p:nvPr/>
          </p:nvSpPr>
          <p:spPr>
            <a:xfrm>
              <a:off x="5908110" y="1534438"/>
              <a:ext cx="651353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solidFill>
                    <a:srgbClr val="1F99E4"/>
                  </a:solidFill>
                  <a:ea typeface="Calibri"/>
                  <a:cs typeface="Calibri"/>
                </a:rPr>
                <a:t>The total biomass weight of all mammals on the planet</a:t>
              </a:r>
            </a:p>
          </p:txBody>
        </p:sp>
      </p:grpSp>
    </p:spTree>
    <p:extLst>
      <p:ext uri="{BB962C8B-B14F-4D97-AF65-F5344CB8AC3E}">
        <p14:creationId xmlns:p14="http://schemas.microsoft.com/office/powerpoint/2010/main" val="717507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9D142-7192-7E85-B21A-F67078A15F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F25D05-7C6D-C719-B93D-934168A3AE5E}"/>
              </a:ext>
            </a:extLst>
          </p:cNvPr>
          <p:cNvSpPr>
            <a:spLocks noGrp="1"/>
          </p:cNvSpPr>
          <p:nvPr>
            <p:ph type="title"/>
          </p:nvPr>
        </p:nvSpPr>
        <p:spPr>
          <a:xfrm>
            <a:off x="-6927" y="4907"/>
            <a:ext cx="12288981" cy="1339418"/>
          </a:xfrm>
          <a:solidFill>
            <a:srgbClr val="35BCDE"/>
          </a:solidFill>
        </p:spPr>
        <p:txBody>
          <a:bodyPr vert="horz" lIns="91440" tIns="45720" rIns="91440" bIns="45720" rtlCol="0" anchor="t">
            <a:normAutofit/>
          </a:bodyPr>
          <a:lstStyle/>
          <a:p>
            <a:r>
              <a:rPr lang="en-US" sz="4000">
                <a:cs typeface="Calibri Light"/>
              </a:rPr>
              <a:t>Food – Discussion 2</a:t>
            </a:r>
            <a:br>
              <a:rPr lang="en-US" sz="4000">
                <a:ea typeface="Calibri Light"/>
                <a:cs typeface="Calibri Light"/>
              </a:rPr>
            </a:br>
            <a:r>
              <a:rPr lang="en-US" sz="4000">
                <a:ea typeface="Calibri Light"/>
                <a:cs typeface="Calibri Light"/>
              </a:rPr>
              <a:t>Impacts of Food Production</a:t>
            </a:r>
          </a:p>
        </p:txBody>
      </p:sp>
      <p:pic>
        <p:nvPicPr>
          <p:cNvPr id="4" name="Content Placeholder 2" descr="Secondary Schools for A Sustainable Future logo.jpg">
            <a:extLst>
              <a:ext uri="{FF2B5EF4-FFF2-40B4-BE49-F238E27FC236}">
                <a16:creationId xmlns:a16="http://schemas.microsoft.com/office/drawing/2014/main" id="{369C932B-727E-B43A-B2DD-B38054FB71B1}"/>
              </a:ext>
            </a:extLst>
          </p:cNvPr>
          <p:cNvPicPr>
            <a:picLocks noChangeAspect="1"/>
          </p:cNvPicPr>
          <p:nvPr/>
        </p:nvPicPr>
        <p:blipFill>
          <a:blip r:embed="rId3"/>
          <a:stretch>
            <a:fillRect/>
          </a:stretch>
        </p:blipFill>
        <p:spPr>
          <a:xfrm>
            <a:off x="8328804" y="182305"/>
            <a:ext cx="3614468" cy="995638"/>
          </a:xfrm>
          <a:prstGeom prst="rect">
            <a:avLst/>
          </a:prstGeom>
        </p:spPr>
      </p:pic>
      <p:sp>
        <p:nvSpPr>
          <p:cNvPr id="3" name="TextBox 2">
            <a:extLst>
              <a:ext uri="{FF2B5EF4-FFF2-40B4-BE49-F238E27FC236}">
                <a16:creationId xmlns:a16="http://schemas.microsoft.com/office/drawing/2014/main" id="{8D6404B6-D499-A179-FC75-DF421329BAB7}"/>
              </a:ext>
            </a:extLst>
          </p:cNvPr>
          <p:cNvSpPr txBox="1"/>
          <p:nvPr/>
        </p:nvSpPr>
        <p:spPr>
          <a:xfrm>
            <a:off x="9349396" y="1543494"/>
            <a:ext cx="2620725"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ea typeface="Calibri"/>
                <a:cs typeface="Calibri"/>
              </a:rPr>
              <a:t>Discussion</a:t>
            </a:r>
          </a:p>
          <a:p>
            <a:endParaRPr lang="en-US">
              <a:ea typeface="Calibri"/>
              <a:cs typeface="Calibri"/>
            </a:endParaRPr>
          </a:p>
          <a:p>
            <a:pPr marL="342900" indent="-342900">
              <a:buAutoNum type="arabicPeriod"/>
            </a:pPr>
            <a:r>
              <a:rPr lang="en-US">
                <a:ea typeface="Calibri"/>
                <a:cs typeface="Calibri"/>
              </a:rPr>
              <a:t>What surprised you in this video?</a:t>
            </a:r>
          </a:p>
          <a:p>
            <a:pPr marL="342900" indent="-342900">
              <a:buAutoNum type="arabicPeriod"/>
            </a:pPr>
            <a:endParaRPr lang="en-US">
              <a:ea typeface="Calibri"/>
              <a:cs typeface="Calibri"/>
            </a:endParaRPr>
          </a:p>
          <a:p>
            <a:pPr marL="342900" indent="-342900">
              <a:buAutoNum type="arabicPeriod"/>
            </a:pPr>
            <a:r>
              <a:rPr lang="en-US">
                <a:ea typeface="Calibri"/>
                <a:cs typeface="Calibri"/>
              </a:rPr>
              <a:t>What things do you to know more about?  </a:t>
            </a:r>
          </a:p>
        </p:txBody>
      </p:sp>
      <p:pic>
        <p:nvPicPr>
          <p:cNvPr id="8" name="Online Media 7" title="The Effect Food Production has on Climate Change">
            <a:hlinkClick r:id="" action="ppaction://media"/>
            <a:extLst>
              <a:ext uri="{FF2B5EF4-FFF2-40B4-BE49-F238E27FC236}">
                <a16:creationId xmlns:a16="http://schemas.microsoft.com/office/drawing/2014/main" id="{E83E5D1E-0227-6666-7234-4DE28BDF83EA}"/>
              </a:ext>
            </a:extLst>
          </p:cNvPr>
          <p:cNvPicPr>
            <a:picLocks noGrp="1" noRot="1" noChangeAspect="1"/>
          </p:cNvPicPr>
          <p:nvPr>
            <p:ph idx="1"/>
            <a:videoFile r:link="rId1"/>
          </p:nvPr>
        </p:nvPicPr>
        <p:blipFill>
          <a:blip r:embed="rId4"/>
          <a:stretch>
            <a:fillRect/>
          </a:stretch>
        </p:blipFill>
        <p:spPr>
          <a:xfrm>
            <a:off x="122700" y="1459093"/>
            <a:ext cx="9089925" cy="5132629"/>
          </a:xfrm>
        </p:spPr>
      </p:pic>
    </p:spTree>
    <p:extLst>
      <p:ext uri="{BB962C8B-B14F-4D97-AF65-F5344CB8AC3E}">
        <p14:creationId xmlns:p14="http://schemas.microsoft.com/office/powerpoint/2010/main" val="3572013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3C31-007E-9A20-8871-D7283329D3FC}"/>
              </a:ext>
            </a:extLst>
          </p:cNvPr>
          <p:cNvSpPr>
            <a:spLocks noGrp="1"/>
          </p:cNvSpPr>
          <p:nvPr>
            <p:ph type="title"/>
          </p:nvPr>
        </p:nvSpPr>
        <p:spPr>
          <a:xfrm>
            <a:off x="-6927" y="4907"/>
            <a:ext cx="12194907" cy="1348825"/>
          </a:xfrm>
          <a:solidFill>
            <a:srgbClr val="009C64"/>
          </a:solidFill>
        </p:spPr>
        <p:txBody>
          <a:bodyPr/>
          <a:lstStyle/>
          <a:p>
            <a:r>
              <a:rPr lang="en-US" sz="3600" b="1">
                <a:ea typeface="Calibri Light"/>
                <a:cs typeface="Calibri Light"/>
              </a:rPr>
              <a:t>Food – Discussion 3</a:t>
            </a:r>
            <a:br>
              <a:rPr lang="en-US" sz="3600" b="1">
                <a:ea typeface="Calibri Light"/>
                <a:cs typeface="Calibri Light"/>
              </a:rPr>
            </a:br>
            <a:r>
              <a:rPr lang="en-US" sz="3600" b="1">
                <a:ea typeface="Calibri Light"/>
                <a:cs typeface="Calibri Light"/>
              </a:rPr>
              <a:t>Nutrition </a:t>
            </a:r>
            <a:endParaRPr lang="en-US" sz="3600" b="1">
              <a:cs typeface="Calibri Light"/>
            </a:endParaRPr>
          </a:p>
        </p:txBody>
      </p:sp>
      <p:pic>
        <p:nvPicPr>
          <p:cNvPr id="4" name="Content Placeholder 2" descr="Secondary Schools for A Sustainable Future logo.jpg">
            <a:extLst>
              <a:ext uri="{FF2B5EF4-FFF2-40B4-BE49-F238E27FC236}">
                <a16:creationId xmlns:a16="http://schemas.microsoft.com/office/drawing/2014/main" id="{25692DCD-9B84-AC68-649B-8B6CC50CFE24}"/>
              </a:ext>
            </a:extLst>
          </p:cNvPr>
          <p:cNvPicPr>
            <a:picLocks noChangeAspect="1"/>
          </p:cNvPicPr>
          <p:nvPr/>
        </p:nvPicPr>
        <p:blipFill>
          <a:blip r:embed="rId2"/>
          <a:stretch>
            <a:fillRect/>
          </a:stretch>
        </p:blipFill>
        <p:spPr>
          <a:xfrm>
            <a:off x="8328804" y="182305"/>
            <a:ext cx="3614468" cy="995638"/>
          </a:xfrm>
          <a:prstGeom prst="rect">
            <a:avLst/>
          </a:prstGeom>
        </p:spPr>
      </p:pic>
      <p:pic>
        <p:nvPicPr>
          <p:cNvPr id="8" name="Picture 7" descr="A pie chart with text overlay&#10;&#10;AI-generated content may be incorrect.">
            <a:extLst>
              <a:ext uri="{FF2B5EF4-FFF2-40B4-BE49-F238E27FC236}">
                <a16:creationId xmlns:a16="http://schemas.microsoft.com/office/drawing/2014/main" id="{45AB8529-7FA0-0AFA-57BF-429E1969195E}"/>
              </a:ext>
            </a:extLst>
          </p:cNvPr>
          <p:cNvPicPr>
            <a:picLocks noChangeAspect="1"/>
          </p:cNvPicPr>
          <p:nvPr/>
        </p:nvPicPr>
        <p:blipFill>
          <a:blip r:embed="rId3"/>
          <a:stretch>
            <a:fillRect/>
          </a:stretch>
        </p:blipFill>
        <p:spPr>
          <a:xfrm>
            <a:off x="-3545" y="1351472"/>
            <a:ext cx="7698977" cy="5506528"/>
          </a:xfrm>
          <a:prstGeom prst="rect">
            <a:avLst/>
          </a:prstGeom>
        </p:spPr>
      </p:pic>
      <p:sp>
        <p:nvSpPr>
          <p:cNvPr id="3" name="TextBox 2">
            <a:extLst>
              <a:ext uri="{FF2B5EF4-FFF2-40B4-BE49-F238E27FC236}">
                <a16:creationId xmlns:a16="http://schemas.microsoft.com/office/drawing/2014/main" id="{E1AD3BA2-C6F6-1EF7-22FB-DBD56DFF7C24}"/>
              </a:ext>
            </a:extLst>
          </p:cNvPr>
          <p:cNvSpPr txBox="1"/>
          <p:nvPr/>
        </p:nvSpPr>
        <p:spPr>
          <a:xfrm>
            <a:off x="7880114" y="1384569"/>
            <a:ext cx="4147026" cy="53245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Calibri"/>
                <a:cs typeface="Calibri"/>
              </a:rPr>
              <a:t>Until 2000 people living in Okinawa, Japan had some of the longest life spans in the world, many reaching 100 years old. This was thought mainly due to their diet. They ate 1% Meat, 1% Fish, 1%Dairy and a staggering 70% sweet potatoes. They were 8 times less likely to die from a heart attack/disease, 7 times less likely to get prostate cancer and 6 times less likely to get breast cancer. </a:t>
            </a:r>
          </a:p>
          <a:p>
            <a:endParaRPr lang="en-US" sz="2000">
              <a:ea typeface="Calibri"/>
              <a:cs typeface="Calibri"/>
            </a:endParaRPr>
          </a:p>
          <a:p>
            <a:r>
              <a:rPr lang="en-US" sz="2000">
                <a:ea typeface="Calibri"/>
                <a:cs typeface="Calibri"/>
              </a:rPr>
              <a:t>However, in recent years their diet has changed with far more meat, fatty foods and processed sugars and the result has been a drop in life expectancy and a rise in cancers. </a:t>
            </a:r>
            <a:endParaRPr lang="en-US"/>
          </a:p>
        </p:txBody>
      </p:sp>
    </p:spTree>
    <p:extLst>
      <p:ext uri="{BB962C8B-B14F-4D97-AF65-F5344CB8AC3E}">
        <p14:creationId xmlns:p14="http://schemas.microsoft.com/office/powerpoint/2010/main" val="2087548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51D48-6C8F-E2D3-F39E-18FCAB824F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4A091B-632F-16C0-5E15-CB876D814CFF}"/>
              </a:ext>
            </a:extLst>
          </p:cNvPr>
          <p:cNvSpPr>
            <a:spLocks noGrp="1"/>
          </p:cNvSpPr>
          <p:nvPr>
            <p:ph type="title"/>
          </p:nvPr>
        </p:nvSpPr>
        <p:spPr>
          <a:xfrm>
            <a:off x="-6927" y="4907"/>
            <a:ext cx="12288981" cy="1339418"/>
          </a:xfrm>
          <a:solidFill>
            <a:srgbClr val="009C64"/>
          </a:solidFill>
        </p:spPr>
        <p:txBody>
          <a:bodyPr/>
          <a:lstStyle/>
          <a:p>
            <a:r>
              <a:rPr lang="en-US" sz="3600" b="1">
                <a:ea typeface="Calibri Light"/>
                <a:cs typeface="Calibri Light"/>
              </a:rPr>
              <a:t>Food – Discussion 3</a:t>
            </a:r>
            <a:br>
              <a:rPr lang="en-US" sz="3600" b="1">
                <a:ea typeface="Calibri Light"/>
                <a:cs typeface="Calibri Light"/>
              </a:rPr>
            </a:br>
            <a:r>
              <a:rPr lang="en-US" sz="3600" b="1">
                <a:ea typeface="Calibri Light"/>
                <a:cs typeface="Calibri Light"/>
              </a:rPr>
              <a:t>Nutrition </a:t>
            </a:r>
            <a:endParaRPr lang="en-US" sz="3600" b="1">
              <a:cs typeface="Calibri Light"/>
            </a:endParaRPr>
          </a:p>
        </p:txBody>
      </p:sp>
      <p:pic>
        <p:nvPicPr>
          <p:cNvPr id="4" name="Content Placeholder 2" descr="Secondary Schools for A Sustainable Future logo.jpg">
            <a:extLst>
              <a:ext uri="{FF2B5EF4-FFF2-40B4-BE49-F238E27FC236}">
                <a16:creationId xmlns:a16="http://schemas.microsoft.com/office/drawing/2014/main" id="{F106D28C-764B-682F-525A-61D2FC6F689D}"/>
              </a:ext>
            </a:extLst>
          </p:cNvPr>
          <p:cNvPicPr>
            <a:picLocks noChangeAspect="1"/>
          </p:cNvPicPr>
          <p:nvPr/>
        </p:nvPicPr>
        <p:blipFill>
          <a:blip r:embed="rId2"/>
          <a:stretch>
            <a:fillRect/>
          </a:stretch>
        </p:blipFill>
        <p:spPr>
          <a:xfrm>
            <a:off x="8328804" y="182305"/>
            <a:ext cx="3614468" cy="995638"/>
          </a:xfrm>
          <a:prstGeom prst="rect">
            <a:avLst/>
          </a:prstGeom>
        </p:spPr>
      </p:pic>
      <p:pic>
        <p:nvPicPr>
          <p:cNvPr id="3" name="Picture 2" descr="Neuro-Friendly-Foods-To-Eat-Keto-Brain-Diet">
            <a:extLst>
              <a:ext uri="{FF2B5EF4-FFF2-40B4-BE49-F238E27FC236}">
                <a16:creationId xmlns:a16="http://schemas.microsoft.com/office/drawing/2014/main" id="{61730EAA-6BE0-7C1C-7AC4-7B36BEDC3C10}"/>
              </a:ext>
            </a:extLst>
          </p:cNvPr>
          <p:cNvPicPr>
            <a:picLocks noChangeAspect="1"/>
          </p:cNvPicPr>
          <p:nvPr/>
        </p:nvPicPr>
        <p:blipFill>
          <a:blip r:embed="rId3"/>
          <a:stretch>
            <a:fillRect/>
          </a:stretch>
        </p:blipFill>
        <p:spPr>
          <a:xfrm>
            <a:off x="94513" y="1814158"/>
            <a:ext cx="8750097" cy="4372873"/>
          </a:xfrm>
          <a:prstGeom prst="rect">
            <a:avLst/>
          </a:prstGeom>
        </p:spPr>
      </p:pic>
      <p:sp>
        <p:nvSpPr>
          <p:cNvPr id="5" name="TextBox 4">
            <a:extLst>
              <a:ext uri="{FF2B5EF4-FFF2-40B4-BE49-F238E27FC236}">
                <a16:creationId xmlns:a16="http://schemas.microsoft.com/office/drawing/2014/main" id="{9051AF14-60F7-79CB-61FC-C0FEA80F9514}"/>
              </a:ext>
            </a:extLst>
          </p:cNvPr>
          <p:cNvSpPr txBox="1"/>
          <p:nvPr/>
        </p:nvSpPr>
        <p:spPr>
          <a:xfrm>
            <a:off x="8933247" y="1543395"/>
            <a:ext cx="3074070"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Every week there is more and more research coming out about how what we eat has a major impact on our health both physically and mentally. </a:t>
            </a:r>
          </a:p>
          <a:p>
            <a:endParaRPr lang="en-US">
              <a:ea typeface="Calibri"/>
              <a:cs typeface="Calibri"/>
            </a:endParaRPr>
          </a:p>
          <a:p>
            <a:r>
              <a:rPr lang="en-US">
                <a:ea typeface="Calibri"/>
                <a:cs typeface="Calibri"/>
              </a:rPr>
              <a:t>The food industry has taken advantage of our bodies hard wired desires for sweet/fatty foods high in calories. This stems from when we were living in caves and had very few natural sources of sugar. </a:t>
            </a:r>
          </a:p>
          <a:p>
            <a:endParaRPr lang="en-US">
              <a:ea typeface="Calibri"/>
              <a:cs typeface="Calibri"/>
            </a:endParaRPr>
          </a:p>
          <a:p>
            <a:r>
              <a:rPr lang="en-US">
                <a:ea typeface="Calibri"/>
                <a:cs typeface="Calibri"/>
              </a:rPr>
              <a:t>What we know now is that a diverse mixture of food stuffs can improve our health and increase our brain function. </a:t>
            </a:r>
          </a:p>
        </p:txBody>
      </p:sp>
    </p:spTree>
    <p:extLst>
      <p:ext uri="{BB962C8B-B14F-4D97-AF65-F5344CB8AC3E}">
        <p14:creationId xmlns:p14="http://schemas.microsoft.com/office/powerpoint/2010/main" val="954517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FD18A-C4FC-5AC7-1BBA-DD0CD75514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3782FE-F41F-FD1E-1FE9-090AF71E5A25}"/>
              </a:ext>
            </a:extLst>
          </p:cNvPr>
          <p:cNvSpPr>
            <a:spLocks noGrp="1"/>
          </p:cNvSpPr>
          <p:nvPr>
            <p:ph type="title"/>
          </p:nvPr>
        </p:nvSpPr>
        <p:spPr>
          <a:xfrm>
            <a:off x="-6927" y="4907"/>
            <a:ext cx="12288981" cy="1339418"/>
          </a:xfrm>
          <a:solidFill>
            <a:srgbClr val="009C64"/>
          </a:solidFill>
        </p:spPr>
        <p:txBody>
          <a:bodyPr/>
          <a:lstStyle/>
          <a:p>
            <a:r>
              <a:rPr lang="en-US" sz="3600" b="1">
                <a:ea typeface="Calibri Light"/>
                <a:cs typeface="Calibri Light"/>
              </a:rPr>
              <a:t>Food – Discussion 3</a:t>
            </a:r>
            <a:br>
              <a:rPr lang="en-US" sz="3600" b="1">
                <a:ea typeface="Calibri Light"/>
                <a:cs typeface="Calibri Light"/>
              </a:rPr>
            </a:br>
            <a:r>
              <a:rPr lang="en-US" sz="3600" b="1">
                <a:ea typeface="Calibri Light"/>
                <a:cs typeface="Calibri Light"/>
              </a:rPr>
              <a:t>Nutrition </a:t>
            </a:r>
            <a:endParaRPr lang="en-US" sz="3600" b="1">
              <a:cs typeface="Calibri Light"/>
            </a:endParaRPr>
          </a:p>
        </p:txBody>
      </p:sp>
      <p:pic>
        <p:nvPicPr>
          <p:cNvPr id="3" name="Online Media 2" title="The Game Changers | Official Trailer">
            <a:hlinkClick r:id="" action="ppaction://media"/>
            <a:extLst>
              <a:ext uri="{FF2B5EF4-FFF2-40B4-BE49-F238E27FC236}">
                <a16:creationId xmlns:a16="http://schemas.microsoft.com/office/drawing/2014/main" id="{019C880B-EC96-A8D1-19A0-C5EF82DEE181}"/>
              </a:ext>
            </a:extLst>
          </p:cNvPr>
          <p:cNvPicPr>
            <a:picLocks noGrp="1" noRot="1" noChangeAspect="1"/>
          </p:cNvPicPr>
          <p:nvPr>
            <p:ph idx="1"/>
            <a:videoFile r:link="rId1"/>
          </p:nvPr>
        </p:nvPicPr>
        <p:blipFill>
          <a:blip r:embed="rId3"/>
          <a:stretch>
            <a:fillRect/>
          </a:stretch>
        </p:blipFill>
        <p:spPr>
          <a:xfrm>
            <a:off x="128058" y="1458736"/>
            <a:ext cx="9196740" cy="5212115"/>
          </a:xfrm>
        </p:spPr>
      </p:pic>
      <p:pic>
        <p:nvPicPr>
          <p:cNvPr id="4" name="Content Placeholder 2" descr="Secondary Schools for A Sustainable Future logo.jpg">
            <a:extLst>
              <a:ext uri="{FF2B5EF4-FFF2-40B4-BE49-F238E27FC236}">
                <a16:creationId xmlns:a16="http://schemas.microsoft.com/office/drawing/2014/main" id="{72A04FAE-E353-E548-005E-1DDE7D4184D8}"/>
              </a:ext>
            </a:extLst>
          </p:cNvPr>
          <p:cNvPicPr>
            <a:picLocks noChangeAspect="1"/>
          </p:cNvPicPr>
          <p:nvPr/>
        </p:nvPicPr>
        <p:blipFill>
          <a:blip r:embed="rId4"/>
          <a:stretch>
            <a:fillRect/>
          </a:stretch>
        </p:blipFill>
        <p:spPr>
          <a:xfrm>
            <a:off x="8328804" y="182305"/>
            <a:ext cx="3614468" cy="995638"/>
          </a:xfrm>
          <a:prstGeom prst="rect">
            <a:avLst/>
          </a:prstGeom>
        </p:spPr>
      </p:pic>
      <p:sp>
        <p:nvSpPr>
          <p:cNvPr id="5" name="TextBox 4">
            <a:extLst>
              <a:ext uri="{FF2B5EF4-FFF2-40B4-BE49-F238E27FC236}">
                <a16:creationId xmlns:a16="http://schemas.microsoft.com/office/drawing/2014/main" id="{060E6A48-46FA-E01C-0F10-0C545BF8B235}"/>
              </a:ext>
            </a:extLst>
          </p:cNvPr>
          <p:cNvSpPr txBox="1"/>
          <p:nvPr/>
        </p:nvSpPr>
        <p:spPr>
          <a:xfrm>
            <a:off x="9389624" y="1463130"/>
            <a:ext cx="2738032"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Watch this video about all these body builders that moved away from eating meat.</a:t>
            </a:r>
          </a:p>
          <a:p>
            <a:endParaRPr lang="en-US">
              <a:ea typeface="Calibri"/>
              <a:cs typeface="Calibri"/>
            </a:endParaRPr>
          </a:p>
          <a:p>
            <a:r>
              <a:rPr lang="en-US">
                <a:ea typeface="Calibri"/>
                <a:cs typeface="Calibri"/>
              </a:rPr>
              <a:t>Questions/Discussion</a:t>
            </a:r>
          </a:p>
          <a:p>
            <a:pPr marL="342900" indent="-342900">
              <a:buAutoNum type="arabicPeriod"/>
            </a:pPr>
            <a:r>
              <a:rPr lang="en-US">
                <a:ea typeface="Calibri"/>
                <a:cs typeface="Calibri"/>
              </a:rPr>
              <a:t>What surprised you about this video?</a:t>
            </a:r>
          </a:p>
          <a:p>
            <a:pPr marL="342900" indent="-342900">
              <a:buAutoNum type="arabicPeriod"/>
            </a:pPr>
            <a:endParaRPr lang="en-US">
              <a:ea typeface="Calibri"/>
              <a:cs typeface="Calibri"/>
            </a:endParaRPr>
          </a:p>
          <a:p>
            <a:pPr marL="342900" indent="-342900">
              <a:buAutoNum type="arabicPeriod"/>
            </a:pPr>
            <a:r>
              <a:rPr lang="en-US">
                <a:ea typeface="Calibri"/>
                <a:cs typeface="Calibri"/>
              </a:rPr>
              <a:t>Who in society is sending us the messages that we must eat lots of meat? </a:t>
            </a:r>
          </a:p>
          <a:p>
            <a:pPr marL="342900" indent="-342900">
              <a:buAutoNum type="arabicPeriod"/>
            </a:pPr>
            <a:endParaRPr lang="en-US">
              <a:ea typeface="Calibri"/>
              <a:cs typeface="Calibri"/>
            </a:endParaRPr>
          </a:p>
          <a:p>
            <a:pPr marL="342900" indent="-342900">
              <a:buAutoNum type="arabicPeriod"/>
            </a:pPr>
            <a:r>
              <a:rPr lang="en-US">
                <a:ea typeface="Calibri"/>
                <a:cs typeface="Calibri"/>
              </a:rPr>
              <a:t>Has this video made you think about changing anything in your own diet? What? Why? </a:t>
            </a:r>
          </a:p>
        </p:txBody>
      </p:sp>
    </p:spTree>
    <p:extLst>
      <p:ext uri="{BB962C8B-B14F-4D97-AF65-F5344CB8AC3E}">
        <p14:creationId xmlns:p14="http://schemas.microsoft.com/office/powerpoint/2010/main" val="1278462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0D681-316C-8423-4A5F-3DE7B91DC4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FFE4A2-C86B-5608-D700-EBCE34B89103}"/>
              </a:ext>
            </a:extLst>
          </p:cNvPr>
          <p:cNvSpPr>
            <a:spLocks noGrp="1"/>
          </p:cNvSpPr>
          <p:nvPr>
            <p:ph type="title"/>
          </p:nvPr>
        </p:nvSpPr>
        <p:spPr>
          <a:xfrm>
            <a:off x="-6927" y="4907"/>
            <a:ext cx="12288981" cy="1339418"/>
          </a:xfrm>
          <a:solidFill>
            <a:srgbClr val="009C64"/>
          </a:solidFill>
        </p:spPr>
        <p:txBody>
          <a:bodyPr/>
          <a:lstStyle/>
          <a:p>
            <a:r>
              <a:rPr lang="en-US" sz="3600" b="1">
                <a:ea typeface="Calibri Light"/>
                <a:cs typeface="Calibri Light"/>
              </a:rPr>
              <a:t>Food – Discussion 3</a:t>
            </a:r>
            <a:br>
              <a:rPr lang="en-US" sz="3600" b="1">
                <a:ea typeface="Calibri Light"/>
                <a:cs typeface="Calibri Light"/>
              </a:rPr>
            </a:br>
            <a:r>
              <a:rPr lang="en-US" sz="3600" b="1">
                <a:ea typeface="Calibri Light"/>
                <a:cs typeface="Calibri Light"/>
              </a:rPr>
              <a:t>Nutrition – extension resources</a:t>
            </a:r>
            <a:endParaRPr lang="en-US" sz="3600" b="1">
              <a:cs typeface="Calibri Light"/>
            </a:endParaRPr>
          </a:p>
        </p:txBody>
      </p:sp>
      <p:pic>
        <p:nvPicPr>
          <p:cNvPr id="4" name="Content Placeholder 2" descr="Secondary Schools for A Sustainable Future logo.jpg">
            <a:extLst>
              <a:ext uri="{FF2B5EF4-FFF2-40B4-BE49-F238E27FC236}">
                <a16:creationId xmlns:a16="http://schemas.microsoft.com/office/drawing/2014/main" id="{AB59B462-EAF9-0909-580B-BF9ED70E4D86}"/>
              </a:ext>
            </a:extLst>
          </p:cNvPr>
          <p:cNvPicPr>
            <a:picLocks noChangeAspect="1"/>
          </p:cNvPicPr>
          <p:nvPr/>
        </p:nvPicPr>
        <p:blipFill>
          <a:blip r:embed="rId3"/>
          <a:stretch>
            <a:fillRect/>
          </a:stretch>
        </p:blipFill>
        <p:spPr>
          <a:xfrm>
            <a:off x="8328804" y="182305"/>
            <a:ext cx="3614468" cy="995638"/>
          </a:xfrm>
          <a:prstGeom prst="rect">
            <a:avLst/>
          </a:prstGeom>
        </p:spPr>
      </p:pic>
      <p:sp>
        <p:nvSpPr>
          <p:cNvPr id="5" name="TextBox 4">
            <a:extLst>
              <a:ext uri="{FF2B5EF4-FFF2-40B4-BE49-F238E27FC236}">
                <a16:creationId xmlns:a16="http://schemas.microsoft.com/office/drawing/2014/main" id="{E8E23342-67FD-57E4-B28A-3E6A8305C658}"/>
              </a:ext>
            </a:extLst>
          </p:cNvPr>
          <p:cNvSpPr txBox="1"/>
          <p:nvPr/>
        </p:nvSpPr>
        <p:spPr>
          <a:xfrm>
            <a:off x="9389624" y="1463130"/>
            <a:ext cx="2738032"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Watch this video about the science in the Game Changers movie.</a:t>
            </a:r>
          </a:p>
          <a:p>
            <a:endParaRPr lang="en-US">
              <a:ea typeface="Calibri"/>
              <a:cs typeface="Calibri"/>
            </a:endParaRPr>
          </a:p>
          <a:p>
            <a:r>
              <a:rPr lang="en-US">
                <a:ea typeface="Calibri"/>
                <a:cs typeface="Calibri"/>
              </a:rPr>
              <a:t>Questions/Discussion</a:t>
            </a:r>
          </a:p>
          <a:p>
            <a:pPr marL="342900" indent="-342900">
              <a:buAutoNum type="arabicPeriod"/>
            </a:pPr>
            <a:r>
              <a:rPr lang="en-US">
                <a:ea typeface="Calibri"/>
                <a:cs typeface="Calibri"/>
              </a:rPr>
              <a:t>What surprised you about this video?</a:t>
            </a:r>
          </a:p>
          <a:p>
            <a:pPr marL="342900" indent="-342900">
              <a:buAutoNum type="arabicPeriod"/>
            </a:pPr>
            <a:endParaRPr lang="en-US">
              <a:ea typeface="Calibri"/>
              <a:cs typeface="Calibri"/>
            </a:endParaRPr>
          </a:p>
          <a:p>
            <a:pPr marL="342900" indent="-342900">
              <a:buAutoNum type="arabicPeriod"/>
            </a:pPr>
            <a:r>
              <a:rPr lang="en-US">
                <a:ea typeface="Calibri"/>
                <a:cs typeface="Calibri"/>
              </a:rPr>
              <a:t>Who in society is sending us the messages that we must eat lots of meat? </a:t>
            </a:r>
          </a:p>
          <a:p>
            <a:pPr marL="342900" indent="-342900">
              <a:buAutoNum type="arabicPeriod"/>
            </a:pPr>
            <a:endParaRPr lang="en-US">
              <a:ea typeface="Calibri"/>
              <a:cs typeface="Calibri"/>
            </a:endParaRPr>
          </a:p>
          <a:p>
            <a:pPr marL="342900" indent="-342900">
              <a:buAutoNum type="arabicPeriod"/>
            </a:pPr>
            <a:r>
              <a:rPr lang="en-US">
                <a:ea typeface="Calibri"/>
                <a:cs typeface="Calibri"/>
              </a:rPr>
              <a:t>Has this video made you think about changing anything in your own diet? What? Why? </a:t>
            </a:r>
          </a:p>
        </p:txBody>
      </p:sp>
      <p:pic>
        <p:nvPicPr>
          <p:cNvPr id="8" name="Online Media 7" title="The Game Changers Meat vs Plants Experiment Excerpt">
            <a:hlinkClick r:id="" action="ppaction://media"/>
            <a:extLst>
              <a:ext uri="{FF2B5EF4-FFF2-40B4-BE49-F238E27FC236}">
                <a16:creationId xmlns:a16="http://schemas.microsoft.com/office/drawing/2014/main" id="{33231B99-3DB5-2AF3-8318-0D3DDB017AF4}"/>
              </a:ext>
            </a:extLst>
          </p:cNvPr>
          <p:cNvPicPr>
            <a:picLocks noGrp="1" noRot="1" noChangeAspect="1"/>
          </p:cNvPicPr>
          <p:nvPr>
            <p:ph idx="1"/>
            <a:videoFile r:link="rId1"/>
          </p:nvPr>
        </p:nvPicPr>
        <p:blipFill>
          <a:blip r:embed="rId4"/>
          <a:stretch>
            <a:fillRect/>
          </a:stretch>
        </p:blipFill>
        <p:spPr>
          <a:xfrm>
            <a:off x="355382" y="1595981"/>
            <a:ext cx="8713483" cy="4925447"/>
          </a:xfrm>
        </p:spPr>
      </p:pic>
    </p:spTree>
    <p:extLst>
      <p:ext uri="{BB962C8B-B14F-4D97-AF65-F5344CB8AC3E}">
        <p14:creationId xmlns:p14="http://schemas.microsoft.com/office/powerpoint/2010/main" val="1433990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3C31-007E-9A20-8871-D7283329D3FC}"/>
              </a:ext>
            </a:extLst>
          </p:cNvPr>
          <p:cNvSpPr>
            <a:spLocks noGrp="1"/>
          </p:cNvSpPr>
          <p:nvPr>
            <p:ph type="title"/>
          </p:nvPr>
        </p:nvSpPr>
        <p:spPr>
          <a:xfrm>
            <a:off x="-6927" y="4907"/>
            <a:ext cx="12288981" cy="1339418"/>
          </a:xfrm>
          <a:solidFill>
            <a:srgbClr val="CDCC01"/>
          </a:solidFill>
        </p:spPr>
        <p:txBody>
          <a:bodyPr>
            <a:normAutofit/>
          </a:bodyPr>
          <a:lstStyle/>
          <a:p>
            <a:r>
              <a:rPr lang="en-US" sz="3600" b="1">
                <a:cs typeface="Calibri Light"/>
              </a:rPr>
              <a:t>Food – Discussion 4</a:t>
            </a:r>
            <a:br>
              <a:rPr lang="en-US" sz="3600" b="1">
                <a:cs typeface="Calibri Light"/>
              </a:rPr>
            </a:br>
            <a:r>
              <a:rPr lang="en-US" sz="3600" b="1">
                <a:ea typeface="Calibri Light"/>
                <a:cs typeface="Calibri Light"/>
              </a:rPr>
              <a:t>Food waste and packaging in schools.</a:t>
            </a:r>
            <a:endParaRPr lang="en-US" sz="3600">
              <a:ea typeface="Calibri Light"/>
              <a:cs typeface="Calibri Light"/>
            </a:endParaRPr>
          </a:p>
        </p:txBody>
      </p:sp>
      <p:pic>
        <p:nvPicPr>
          <p:cNvPr id="6" name="Content Placeholder 2" descr="Secondary Schools for A Sustainable Future logo.jpg">
            <a:extLst>
              <a:ext uri="{FF2B5EF4-FFF2-40B4-BE49-F238E27FC236}">
                <a16:creationId xmlns:a16="http://schemas.microsoft.com/office/drawing/2014/main" id="{9B4A9F16-82B3-B2D5-0E1F-10E0A364C5C7}"/>
              </a:ext>
            </a:extLst>
          </p:cNvPr>
          <p:cNvPicPr>
            <a:picLocks noChangeAspect="1"/>
          </p:cNvPicPr>
          <p:nvPr/>
        </p:nvPicPr>
        <p:blipFill>
          <a:blip r:embed="rId2"/>
          <a:stretch>
            <a:fillRect/>
          </a:stretch>
        </p:blipFill>
        <p:spPr>
          <a:xfrm>
            <a:off x="8328804" y="182305"/>
            <a:ext cx="3614468" cy="995638"/>
          </a:xfrm>
          <a:prstGeom prst="rect">
            <a:avLst/>
          </a:prstGeom>
        </p:spPr>
      </p:pic>
      <p:sp>
        <p:nvSpPr>
          <p:cNvPr id="3" name="Content Placeholder 2">
            <a:extLst>
              <a:ext uri="{FF2B5EF4-FFF2-40B4-BE49-F238E27FC236}">
                <a16:creationId xmlns:a16="http://schemas.microsoft.com/office/drawing/2014/main" id="{01AE1A23-9386-0B71-DC57-36D7883C2DD0}"/>
              </a:ext>
            </a:extLst>
          </p:cNvPr>
          <p:cNvSpPr>
            <a:spLocks noGrp="1"/>
          </p:cNvSpPr>
          <p:nvPr/>
        </p:nvSpPr>
        <p:spPr>
          <a:xfrm>
            <a:off x="367454" y="1353688"/>
            <a:ext cx="11455400" cy="514500"/>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 indent="0">
              <a:buNone/>
            </a:pPr>
            <a:r>
              <a:rPr lang="en-GB" sz="3200"/>
              <a:t>We are the only species to create waste that nature cannot break down. </a:t>
            </a:r>
          </a:p>
        </p:txBody>
      </p:sp>
      <p:pic>
        <p:nvPicPr>
          <p:cNvPr id="7" name="Picture 6" descr="A silhouette of a person running with a knife&#10;&#10;AI-generated content may be incorrect.">
            <a:extLst>
              <a:ext uri="{FF2B5EF4-FFF2-40B4-BE49-F238E27FC236}">
                <a16:creationId xmlns:a16="http://schemas.microsoft.com/office/drawing/2014/main" id="{B35828C1-3F08-03BC-1098-130F5FFB827B}"/>
              </a:ext>
            </a:extLst>
          </p:cNvPr>
          <p:cNvPicPr>
            <a:picLocks noChangeAspect="1"/>
          </p:cNvPicPr>
          <p:nvPr/>
        </p:nvPicPr>
        <p:blipFill>
          <a:blip r:embed="rId3"/>
          <a:stretch>
            <a:fillRect/>
          </a:stretch>
        </p:blipFill>
        <p:spPr>
          <a:xfrm>
            <a:off x="689920" y="1871088"/>
            <a:ext cx="10389972" cy="2508283"/>
          </a:xfrm>
          <a:prstGeom prst="rect">
            <a:avLst/>
          </a:prstGeom>
        </p:spPr>
      </p:pic>
      <p:sp>
        <p:nvSpPr>
          <p:cNvPr id="8" name="TextBox 5">
            <a:extLst>
              <a:ext uri="{FF2B5EF4-FFF2-40B4-BE49-F238E27FC236}">
                <a16:creationId xmlns:a16="http://schemas.microsoft.com/office/drawing/2014/main" id="{1EF4CB82-7E5B-E3EC-04BE-9AD8A69DDC8B}"/>
              </a:ext>
            </a:extLst>
          </p:cNvPr>
          <p:cNvSpPr txBox="1"/>
          <p:nvPr/>
        </p:nvSpPr>
        <p:spPr>
          <a:xfrm>
            <a:off x="595413" y="4009801"/>
            <a:ext cx="2604061"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First, we destroy habitats digging minerals out of the ground or cut down forests or clear habitats to grow things that we use. </a:t>
            </a:r>
          </a:p>
        </p:txBody>
      </p:sp>
      <p:sp>
        <p:nvSpPr>
          <p:cNvPr id="9" name="TextBox 6">
            <a:extLst>
              <a:ext uri="{FF2B5EF4-FFF2-40B4-BE49-F238E27FC236}">
                <a16:creationId xmlns:a16="http://schemas.microsoft.com/office/drawing/2014/main" id="{49916A6F-BAAD-3BF0-733B-47A64351E7B3}"/>
              </a:ext>
            </a:extLst>
          </p:cNvPr>
          <p:cNvSpPr txBox="1"/>
          <p:nvPr/>
        </p:nvSpPr>
        <p:spPr>
          <a:xfrm>
            <a:off x="3354680" y="3998810"/>
            <a:ext cx="2604061"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Second, we pollute air and water making things in factories using chemicals that nature is unable to break down and can be poisonous.  </a:t>
            </a:r>
          </a:p>
        </p:txBody>
      </p:sp>
      <p:sp>
        <p:nvSpPr>
          <p:cNvPr id="10" name="TextBox 7">
            <a:extLst>
              <a:ext uri="{FF2B5EF4-FFF2-40B4-BE49-F238E27FC236}">
                <a16:creationId xmlns:a16="http://schemas.microsoft.com/office/drawing/2014/main" id="{CE73F868-C74D-EDFC-7B53-B69003B993AD}"/>
              </a:ext>
            </a:extLst>
          </p:cNvPr>
          <p:cNvSpPr txBox="1"/>
          <p:nvPr/>
        </p:nvSpPr>
        <p:spPr>
          <a:xfrm>
            <a:off x="6044126" y="4017160"/>
            <a:ext cx="2604061" cy="147732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Thirdly, we pollute more with packaging and driving the goods around and driving to go and buy this stuff.  </a:t>
            </a:r>
          </a:p>
        </p:txBody>
      </p:sp>
      <p:sp>
        <p:nvSpPr>
          <p:cNvPr id="11" name="TextBox 8">
            <a:extLst>
              <a:ext uri="{FF2B5EF4-FFF2-40B4-BE49-F238E27FC236}">
                <a16:creationId xmlns:a16="http://schemas.microsoft.com/office/drawing/2014/main" id="{58928D8C-95B3-E837-6FA4-4F07D855A719}"/>
              </a:ext>
            </a:extLst>
          </p:cNvPr>
          <p:cNvSpPr txBox="1"/>
          <p:nvPr/>
        </p:nvSpPr>
        <p:spPr>
          <a:xfrm>
            <a:off x="8748843" y="3998810"/>
            <a:ext cx="2604061" cy="175432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Finally, we end up throwing this stuff away polluting the environment further. Recycling doesn't solve the problem.</a:t>
            </a:r>
          </a:p>
        </p:txBody>
      </p:sp>
      <p:sp>
        <p:nvSpPr>
          <p:cNvPr id="13" name="Arrow: Curved Up 12">
            <a:extLst>
              <a:ext uri="{FF2B5EF4-FFF2-40B4-BE49-F238E27FC236}">
                <a16:creationId xmlns:a16="http://schemas.microsoft.com/office/drawing/2014/main" id="{1F992002-003D-386D-10CC-8250DB56D4FF}"/>
              </a:ext>
            </a:extLst>
          </p:cNvPr>
          <p:cNvSpPr/>
          <p:nvPr/>
        </p:nvSpPr>
        <p:spPr>
          <a:xfrm flipH="1">
            <a:off x="5563255" y="5648517"/>
            <a:ext cx="4344202" cy="595956"/>
          </a:xfrm>
          <a:prstGeom prst="curved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solidFill>
                <a:schemeClr val="tx1"/>
              </a:solidFill>
            </a:endParaRPr>
          </a:p>
        </p:txBody>
      </p:sp>
      <p:pic>
        <p:nvPicPr>
          <p:cNvPr id="15" name="Picture 14" descr="A green recycle symbol&#10;&#10;Description automatically generated">
            <a:extLst>
              <a:ext uri="{FF2B5EF4-FFF2-40B4-BE49-F238E27FC236}">
                <a16:creationId xmlns:a16="http://schemas.microsoft.com/office/drawing/2014/main" id="{C427539B-AD3F-8B31-86E8-13ABF5FC8FD0}"/>
              </a:ext>
            </a:extLst>
          </p:cNvPr>
          <p:cNvPicPr>
            <a:picLocks noChangeAspect="1"/>
          </p:cNvPicPr>
          <p:nvPr/>
        </p:nvPicPr>
        <p:blipFill>
          <a:blip r:embed="rId4"/>
          <a:stretch>
            <a:fillRect/>
          </a:stretch>
        </p:blipFill>
        <p:spPr>
          <a:xfrm>
            <a:off x="7374790" y="5488755"/>
            <a:ext cx="722739" cy="673255"/>
          </a:xfrm>
          <a:prstGeom prst="rect">
            <a:avLst/>
          </a:prstGeom>
        </p:spPr>
      </p:pic>
      <p:grpSp>
        <p:nvGrpSpPr>
          <p:cNvPr id="18" name="Group 17">
            <a:extLst>
              <a:ext uri="{FF2B5EF4-FFF2-40B4-BE49-F238E27FC236}">
                <a16:creationId xmlns:a16="http://schemas.microsoft.com/office/drawing/2014/main" id="{26581E96-DAA8-8124-8A55-535B8FF410C5}"/>
              </a:ext>
            </a:extLst>
          </p:cNvPr>
          <p:cNvGrpSpPr/>
          <p:nvPr/>
        </p:nvGrpSpPr>
        <p:grpSpPr>
          <a:xfrm>
            <a:off x="505525" y="6161089"/>
            <a:ext cx="10120573" cy="701749"/>
            <a:chOff x="1010093" y="5656521"/>
            <a:chExt cx="10120573" cy="701749"/>
          </a:xfrm>
        </p:grpSpPr>
        <p:sp>
          <p:nvSpPr>
            <p:cNvPr id="19" name="Arrow: Right 18">
              <a:extLst>
                <a:ext uri="{FF2B5EF4-FFF2-40B4-BE49-F238E27FC236}">
                  <a16:creationId xmlns:a16="http://schemas.microsoft.com/office/drawing/2014/main" id="{62C3BE74-D8DD-003A-02D6-54DAC276B6AA}"/>
                </a:ext>
              </a:extLst>
            </p:cNvPr>
            <p:cNvSpPr/>
            <p:nvPr/>
          </p:nvSpPr>
          <p:spPr>
            <a:xfrm>
              <a:off x="1010093" y="5656521"/>
              <a:ext cx="10120573" cy="701749"/>
            </a:xfrm>
            <a:prstGeom prst="rightArrow">
              <a:avLst/>
            </a:prstGeom>
            <a:solidFill>
              <a:srgbClr val="CDCC01"/>
            </a:solidFill>
            <a:ln>
              <a:solidFill>
                <a:srgbClr val="CDCC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20" name="TextBox 9">
              <a:extLst>
                <a:ext uri="{FF2B5EF4-FFF2-40B4-BE49-F238E27FC236}">
                  <a16:creationId xmlns:a16="http://schemas.microsoft.com/office/drawing/2014/main" id="{82FC7875-CFFF-0E49-B7D3-929034C56856}"/>
                </a:ext>
              </a:extLst>
            </p:cNvPr>
            <p:cNvSpPr txBox="1"/>
            <p:nvPr/>
          </p:nvSpPr>
          <p:spPr>
            <a:xfrm>
              <a:off x="3189359" y="5786683"/>
              <a:ext cx="7439611" cy="46166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400" b="1"/>
                <a:t>LINEAR PROCESS - </a:t>
              </a:r>
              <a:r>
                <a:rPr lang="en-GB" sz="2400" b="1">
                  <a:solidFill>
                    <a:srgbClr val="FF0000"/>
                  </a:solidFill>
                </a:rPr>
                <a:t>WASTE IS JUST WASTE!</a:t>
              </a:r>
              <a:endParaRPr lang="en-GB" sz="2400" b="1">
                <a:solidFill>
                  <a:srgbClr val="000000"/>
                </a:solidFill>
              </a:endParaRPr>
            </a:p>
          </p:txBody>
        </p:sp>
      </p:grpSp>
    </p:spTree>
    <p:extLst>
      <p:ext uri="{BB962C8B-B14F-4D97-AF65-F5344CB8AC3E}">
        <p14:creationId xmlns:p14="http://schemas.microsoft.com/office/powerpoint/2010/main" val="3334110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37130-8A6F-0C9D-1316-63931A26E8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39395-6D8C-5EE8-A495-582310D209DD}"/>
              </a:ext>
            </a:extLst>
          </p:cNvPr>
          <p:cNvSpPr>
            <a:spLocks noGrp="1"/>
          </p:cNvSpPr>
          <p:nvPr>
            <p:ph type="title"/>
          </p:nvPr>
        </p:nvSpPr>
        <p:spPr>
          <a:xfrm>
            <a:off x="-6927" y="4907"/>
            <a:ext cx="12288981" cy="1339418"/>
          </a:xfrm>
          <a:solidFill>
            <a:srgbClr val="CDCC01"/>
          </a:solidFill>
        </p:spPr>
        <p:txBody>
          <a:bodyPr>
            <a:normAutofit/>
          </a:bodyPr>
          <a:lstStyle/>
          <a:p>
            <a:r>
              <a:rPr lang="en-US" sz="3600" b="1">
                <a:cs typeface="Calibri Light"/>
              </a:rPr>
              <a:t>Food – Discussion 4</a:t>
            </a:r>
            <a:br>
              <a:rPr lang="en-US" sz="3600" b="1">
                <a:cs typeface="Calibri Light"/>
              </a:rPr>
            </a:br>
            <a:r>
              <a:rPr lang="en-US" sz="3600" b="1">
                <a:ea typeface="Calibri Light"/>
                <a:cs typeface="Calibri Light"/>
              </a:rPr>
              <a:t>Packaging in schools</a:t>
            </a:r>
            <a:endParaRPr lang="en-US" sz="3600">
              <a:ea typeface="Calibri Light"/>
              <a:cs typeface="Calibri Light"/>
            </a:endParaRPr>
          </a:p>
        </p:txBody>
      </p:sp>
      <p:pic>
        <p:nvPicPr>
          <p:cNvPr id="6" name="Content Placeholder 2" descr="Secondary Schools for A Sustainable Future logo.jpg">
            <a:extLst>
              <a:ext uri="{FF2B5EF4-FFF2-40B4-BE49-F238E27FC236}">
                <a16:creationId xmlns:a16="http://schemas.microsoft.com/office/drawing/2014/main" id="{798DC7DB-A122-8721-EA51-52DA3243729C}"/>
              </a:ext>
            </a:extLst>
          </p:cNvPr>
          <p:cNvPicPr>
            <a:picLocks noChangeAspect="1"/>
          </p:cNvPicPr>
          <p:nvPr/>
        </p:nvPicPr>
        <p:blipFill>
          <a:blip r:embed="rId2"/>
          <a:stretch>
            <a:fillRect/>
          </a:stretch>
        </p:blipFill>
        <p:spPr>
          <a:xfrm>
            <a:off x="8328804" y="182305"/>
            <a:ext cx="3614468" cy="995638"/>
          </a:xfrm>
          <a:prstGeom prst="rect">
            <a:avLst/>
          </a:prstGeom>
        </p:spPr>
      </p:pic>
      <p:pic>
        <p:nvPicPr>
          <p:cNvPr id="3" name="Picture 2" descr="A group of trash bins with food and plastic bottles&#10;&#10;AI-generated content may be incorrect.">
            <a:extLst>
              <a:ext uri="{FF2B5EF4-FFF2-40B4-BE49-F238E27FC236}">
                <a16:creationId xmlns:a16="http://schemas.microsoft.com/office/drawing/2014/main" id="{CD94D4CD-91AD-5CEB-FE0E-B78D5250805B}"/>
              </a:ext>
            </a:extLst>
          </p:cNvPr>
          <p:cNvPicPr>
            <a:picLocks noChangeAspect="1"/>
          </p:cNvPicPr>
          <p:nvPr/>
        </p:nvPicPr>
        <p:blipFill>
          <a:blip r:embed="rId3"/>
          <a:srcRect l="13269" t="-2040" r="14989" b="-2080"/>
          <a:stretch/>
        </p:blipFill>
        <p:spPr>
          <a:xfrm rot="-5400000">
            <a:off x="2016791" y="-544025"/>
            <a:ext cx="4360297" cy="8399993"/>
          </a:xfrm>
          <a:prstGeom prst="rect">
            <a:avLst/>
          </a:prstGeom>
        </p:spPr>
      </p:pic>
      <p:sp>
        <p:nvSpPr>
          <p:cNvPr id="5" name="TextBox 4">
            <a:extLst>
              <a:ext uri="{FF2B5EF4-FFF2-40B4-BE49-F238E27FC236}">
                <a16:creationId xmlns:a16="http://schemas.microsoft.com/office/drawing/2014/main" id="{CC2C5ED8-6740-8548-6507-12F01DA68CC8}"/>
              </a:ext>
            </a:extLst>
          </p:cNvPr>
          <p:cNvSpPr txBox="1"/>
          <p:nvPr/>
        </p:nvSpPr>
        <p:spPr>
          <a:xfrm>
            <a:off x="8336504" y="1460450"/>
            <a:ext cx="3607544"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Calibri"/>
                <a:cs typeface="Calibri"/>
              </a:rPr>
              <a:t>Different school canteens offer different types of food packaging which results in a range of different wastes. </a:t>
            </a:r>
          </a:p>
          <a:p>
            <a:endParaRPr lang="en-US" sz="2000">
              <a:ea typeface="Calibri"/>
              <a:cs typeface="Calibri"/>
            </a:endParaRPr>
          </a:p>
          <a:p>
            <a:r>
              <a:rPr lang="en-US" sz="2000">
                <a:ea typeface="Calibri"/>
                <a:cs typeface="Calibri"/>
              </a:rPr>
              <a:t>Questions/Discussion </a:t>
            </a:r>
          </a:p>
          <a:p>
            <a:endParaRPr lang="en-US" sz="2000">
              <a:ea typeface="Calibri"/>
              <a:cs typeface="Calibri"/>
            </a:endParaRPr>
          </a:p>
          <a:p>
            <a:r>
              <a:rPr lang="en-US" sz="2000">
                <a:ea typeface="Calibri"/>
                <a:cs typeface="Calibri"/>
              </a:rPr>
              <a:t>In your school what do you think makes up the most waste?  </a:t>
            </a:r>
          </a:p>
          <a:p>
            <a:endParaRPr lang="en-US" sz="2000">
              <a:ea typeface="Calibri"/>
              <a:cs typeface="Calibri"/>
            </a:endParaRPr>
          </a:p>
          <a:p>
            <a:r>
              <a:rPr lang="en-US" sz="2000">
                <a:ea typeface="Calibri"/>
                <a:cs typeface="Calibri"/>
              </a:rPr>
              <a:t>What changes do you think they could do to reduce this waste? </a:t>
            </a:r>
          </a:p>
          <a:p>
            <a:endParaRPr lang="en-US" sz="2000">
              <a:ea typeface="Calibri"/>
              <a:cs typeface="Calibri"/>
            </a:endParaRPr>
          </a:p>
          <a:p>
            <a:r>
              <a:rPr lang="en-US" sz="2000">
                <a:ea typeface="Calibri"/>
                <a:cs typeface="Calibri"/>
              </a:rPr>
              <a:t>What changes could you make to reduce the amount of waste? </a:t>
            </a:r>
          </a:p>
        </p:txBody>
      </p:sp>
    </p:spTree>
    <p:extLst>
      <p:ext uri="{BB962C8B-B14F-4D97-AF65-F5344CB8AC3E}">
        <p14:creationId xmlns:p14="http://schemas.microsoft.com/office/powerpoint/2010/main" val="1072192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63C31-007E-9A20-8871-D7283329D3FC}"/>
              </a:ext>
            </a:extLst>
          </p:cNvPr>
          <p:cNvSpPr>
            <a:spLocks noGrp="1"/>
          </p:cNvSpPr>
          <p:nvPr>
            <p:ph type="title"/>
          </p:nvPr>
        </p:nvSpPr>
        <p:spPr>
          <a:xfrm>
            <a:off x="-6927" y="4907"/>
            <a:ext cx="12288981" cy="1339418"/>
          </a:xfrm>
          <a:solidFill>
            <a:srgbClr val="164194"/>
          </a:solidFill>
        </p:spPr>
        <p:txBody>
          <a:bodyPr>
            <a:normAutofit/>
          </a:bodyPr>
          <a:lstStyle/>
          <a:p>
            <a:r>
              <a:rPr lang="en-US" sz="3600" b="1">
                <a:cs typeface="Calibri Light"/>
              </a:rPr>
              <a:t>Food – Discussion 5</a:t>
            </a:r>
            <a:br>
              <a:rPr lang="en-US" sz="3600" b="1">
                <a:ea typeface="Calibri Light"/>
                <a:cs typeface="Calibri Light"/>
              </a:rPr>
            </a:br>
            <a:r>
              <a:rPr lang="en-US" sz="3600" b="1">
                <a:ea typeface="Calibri Light"/>
                <a:cs typeface="Calibri Light"/>
              </a:rPr>
              <a:t>How do we action change? </a:t>
            </a:r>
            <a:endParaRPr lang="en-US" sz="3600">
              <a:ea typeface="Calibri Light"/>
              <a:cs typeface="Calibri Light"/>
            </a:endParaRPr>
          </a:p>
        </p:txBody>
      </p:sp>
      <p:pic>
        <p:nvPicPr>
          <p:cNvPr id="3" name="Content Placeholder 2" descr="A person with her hands out and many different foods around her&#10;&#10;AI-generated content may be incorrect.">
            <a:extLst>
              <a:ext uri="{FF2B5EF4-FFF2-40B4-BE49-F238E27FC236}">
                <a16:creationId xmlns:a16="http://schemas.microsoft.com/office/drawing/2014/main" id="{5CB2FD17-3444-FB13-FBFA-6C6A44F568C1}"/>
              </a:ext>
            </a:extLst>
          </p:cNvPr>
          <p:cNvPicPr>
            <a:picLocks noGrp="1" noChangeAspect="1"/>
          </p:cNvPicPr>
          <p:nvPr>
            <p:ph idx="1"/>
          </p:nvPr>
        </p:nvPicPr>
        <p:blipFill>
          <a:blip r:embed="rId2"/>
          <a:stretch>
            <a:fillRect/>
          </a:stretch>
        </p:blipFill>
        <p:spPr>
          <a:xfrm>
            <a:off x="1717592" y="1428225"/>
            <a:ext cx="9320878" cy="5432553"/>
          </a:xfrm>
        </p:spPr>
      </p:pic>
      <p:pic>
        <p:nvPicPr>
          <p:cNvPr id="4" name="Content Placeholder 2" descr="Secondary Schools for A Sustainable Future logo.jpg">
            <a:extLst>
              <a:ext uri="{FF2B5EF4-FFF2-40B4-BE49-F238E27FC236}">
                <a16:creationId xmlns:a16="http://schemas.microsoft.com/office/drawing/2014/main" id="{2F1B037A-D320-B124-80B9-2465DA225EF8}"/>
              </a:ext>
            </a:extLst>
          </p:cNvPr>
          <p:cNvPicPr>
            <a:picLocks noChangeAspect="1"/>
          </p:cNvPicPr>
          <p:nvPr/>
        </p:nvPicPr>
        <p:blipFill>
          <a:blip r:embed="rId3"/>
          <a:stretch>
            <a:fillRect/>
          </a:stretch>
        </p:blipFill>
        <p:spPr>
          <a:xfrm>
            <a:off x="8328804" y="182305"/>
            <a:ext cx="3614468" cy="995638"/>
          </a:xfrm>
          <a:prstGeom prst="rect">
            <a:avLst/>
          </a:prstGeom>
        </p:spPr>
      </p:pic>
      <p:sp>
        <p:nvSpPr>
          <p:cNvPr id="5" name="TextBox 4">
            <a:extLst>
              <a:ext uri="{FF2B5EF4-FFF2-40B4-BE49-F238E27FC236}">
                <a16:creationId xmlns:a16="http://schemas.microsoft.com/office/drawing/2014/main" id="{35606155-69D0-B32B-936D-C604D4425EB4}"/>
              </a:ext>
            </a:extLst>
          </p:cNvPr>
          <p:cNvSpPr txBox="1"/>
          <p:nvPr/>
        </p:nvSpPr>
        <p:spPr>
          <a:xfrm>
            <a:off x="1834825" y="5401123"/>
            <a:ext cx="9611191" cy="1384995"/>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ea typeface="Calibri"/>
                <a:cs typeface="Calibri"/>
              </a:rPr>
              <a:t>Ultimately we have a choice about what we eat, however, we are reliant on the people and organisations that supply us with food to make sure we have the opportunity to make those choices. </a:t>
            </a:r>
            <a:endParaRPr lang="en-GB" sz="2800"/>
          </a:p>
        </p:txBody>
      </p:sp>
    </p:spTree>
    <p:extLst>
      <p:ext uri="{BB962C8B-B14F-4D97-AF65-F5344CB8AC3E}">
        <p14:creationId xmlns:p14="http://schemas.microsoft.com/office/powerpoint/2010/main" val="3239199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F1D07-5289-36AC-7853-F3853F70CB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553F69-9FE1-2271-123E-2DF7126B9FFD}"/>
              </a:ext>
            </a:extLst>
          </p:cNvPr>
          <p:cNvSpPr>
            <a:spLocks noGrp="1"/>
          </p:cNvSpPr>
          <p:nvPr>
            <p:ph type="title"/>
          </p:nvPr>
        </p:nvSpPr>
        <p:spPr>
          <a:xfrm>
            <a:off x="-6927" y="4907"/>
            <a:ext cx="12288981" cy="1339418"/>
          </a:xfrm>
          <a:solidFill>
            <a:srgbClr val="164194"/>
          </a:solidFill>
        </p:spPr>
        <p:txBody>
          <a:bodyPr>
            <a:normAutofit/>
          </a:bodyPr>
          <a:lstStyle/>
          <a:p>
            <a:r>
              <a:rPr lang="en-US" sz="3600" b="1">
                <a:cs typeface="Calibri Light"/>
              </a:rPr>
              <a:t>Food – Discussion 5</a:t>
            </a:r>
            <a:br>
              <a:rPr lang="en-US" sz="3600" b="1">
                <a:ea typeface="Calibri Light"/>
                <a:cs typeface="Calibri Light"/>
              </a:rPr>
            </a:br>
            <a:r>
              <a:rPr lang="en-US" sz="3600" b="1">
                <a:ea typeface="Calibri Light"/>
                <a:cs typeface="Calibri Light"/>
              </a:rPr>
              <a:t>How do we action change? </a:t>
            </a:r>
            <a:endParaRPr lang="en-US" sz="3600">
              <a:ea typeface="Calibri Light"/>
              <a:cs typeface="Calibri Light"/>
            </a:endParaRPr>
          </a:p>
        </p:txBody>
      </p:sp>
      <p:pic>
        <p:nvPicPr>
          <p:cNvPr id="4" name="Content Placeholder 2" descr="Secondary Schools for A Sustainable Future logo.jpg">
            <a:extLst>
              <a:ext uri="{FF2B5EF4-FFF2-40B4-BE49-F238E27FC236}">
                <a16:creationId xmlns:a16="http://schemas.microsoft.com/office/drawing/2014/main" id="{5496DB23-9258-C9B0-B69B-4842682C271D}"/>
              </a:ext>
            </a:extLst>
          </p:cNvPr>
          <p:cNvPicPr>
            <a:picLocks noChangeAspect="1"/>
          </p:cNvPicPr>
          <p:nvPr/>
        </p:nvPicPr>
        <p:blipFill>
          <a:blip r:embed="rId3"/>
          <a:stretch>
            <a:fillRect/>
          </a:stretch>
        </p:blipFill>
        <p:spPr>
          <a:xfrm>
            <a:off x="8328804" y="182305"/>
            <a:ext cx="3614468" cy="995638"/>
          </a:xfrm>
          <a:prstGeom prst="rect">
            <a:avLst/>
          </a:prstGeom>
        </p:spPr>
      </p:pic>
      <p:pic>
        <p:nvPicPr>
          <p:cNvPr id="9" name="Online Media 2" title="FYI: Young chef's tips for Veganuary">
            <a:hlinkClick r:id="" action="ppaction://media"/>
            <a:extLst>
              <a:ext uri="{FF2B5EF4-FFF2-40B4-BE49-F238E27FC236}">
                <a16:creationId xmlns:a16="http://schemas.microsoft.com/office/drawing/2014/main" id="{969FC1B5-30A3-F93E-6B74-AABA17BE7640}"/>
              </a:ext>
            </a:extLst>
          </p:cNvPr>
          <p:cNvPicPr>
            <a:picLocks noRot="1" noChangeAspect="1"/>
          </p:cNvPicPr>
          <p:nvPr>
            <a:videoFile r:link="rId1"/>
          </p:nvPr>
        </p:nvPicPr>
        <p:blipFill>
          <a:blip r:embed="rId4"/>
          <a:stretch>
            <a:fillRect/>
          </a:stretch>
        </p:blipFill>
        <p:spPr>
          <a:xfrm>
            <a:off x="260219" y="1374732"/>
            <a:ext cx="9710738" cy="5486400"/>
          </a:xfrm>
          <a:prstGeom prst="rect">
            <a:avLst/>
          </a:prstGeom>
        </p:spPr>
      </p:pic>
    </p:spTree>
    <p:extLst>
      <p:ext uri="{BB962C8B-B14F-4D97-AF65-F5344CB8AC3E}">
        <p14:creationId xmlns:p14="http://schemas.microsoft.com/office/powerpoint/2010/main" val="810160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A8066-0169-7A59-D148-347F08B5BF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13D47-DCC1-2DE0-1A2B-140C753C47EF}"/>
              </a:ext>
            </a:extLst>
          </p:cNvPr>
          <p:cNvSpPr>
            <a:spLocks noGrp="1"/>
          </p:cNvSpPr>
          <p:nvPr>
            <p:ph type="title"/>
          </p:nvPr>
        </p:nvSpPr>
        <p:spPr>
          <a:xfrm>
            <a:off x="-6927" y="4907"/>
            <a:ext cx="12288981" cy="1339418"/>
          </a:xfrm>
          <a:solidFill>
            <a:srgbClr val="F3E731"/>
          </a:solidFill>
        </p:spPr>
        <p:txBody>
          <a:bodyPr>
            <a:normAutofit/>
          </a:bodyPr>
          <a:lstStyle/>
          <a:p>
            <a:r>
              <a:rPr lang="en-US" sz="3600" b="1">
                <a:cs typeface="Calibri Light"/>
              </a:rPr>
              <a:t>Food – Discussion 6</a:t>
            </a:r>
            <a:br>
              <a:rPr lang="en-US" sz="3600" b="1">
                <a:ea typeface="Calibri Light"/>
                <a:cs typeface="Calibri Light"/>
              </a:rPr>
            </a:br>
            <a:r>
              <a:rPr lang="en-US" sz="3600" b="1">
                <a:ea typeface="Calibri Light"/>
                <a:cs typeface="Calibri Light"/>
              </a:rPr>
              <a:t>What changes can we make at our school? </a:t>
            </a:r>
            <a:endParaRPr lang="en-US" sz="3600">
              <a:ea typeface="Calibri Light"/>
              <a:cs typeface="Calibri Light"/>
            </a:endParaRPr>
          </a:p>
        </p:txBody>
      </p:sp>
      <p:pic>
        <p:nvPicPr>
          <p:cNvPr id="4" name="Content Placeholder 2" descr="Secondary Schools for A Sustainable Future logo.jpg">
            <a:extLst>
              <a:ext uri="{FF2B5EF4-FFF2-40B4-BE49-F238E27FC236}">
                <a16:creationId xmlns:a16="http://schemas.microsoft.com/office/drawing/2014/main" id="{A566AF58-263E-8552-B076-A24561C5696E}"/>
              </a:ext>
            </a:extLst>
          </p:cNvPr>
          <p:cNvPicPr>
            <a:picLocks noChangeAspect="1"/>
          </p:cNvPicPr>
          <p:nvPr/>
        </p:nvPicPr>
        <p:blipFill>
          <a:blip r:embed="rId4"/>
          <a:stretch>
            <a:fillRect/>
          </a:stretch>
        </p:blipFill>
        <p:spPr>
          <a:xfrm>
            <a:off x="8328804" y="182305"/>
            <a:ext cx="3614468" cy="995638"/>
          </a:xfrm>
          <a:prstGeom prst="rect">
            <a:avLst/>
          </a:prstGeom>
        </p:spPr>
      </p:pic>
      <p:sp>
        <p:nvSpPr>
          <p:cNvPr id="8" name="TextBox 8">
            <a:extLst>
              <a:ext uri="{FF2B5EF4-FFF2-40B4-BE49-F238E27FC236}">
                <a16:creationId xmlns:a16="http://schemas.microsoft.com/office/drawing/2014/main" id="{C5E397FE-D928-98EE-0766-556762D85BF2}"/>
              </a:ext>
            </a:extLst>
          </p:cNvPr>
          <p:cNvSpPr txBox="1"/>
          <p:nvPr/>
        </p:nvSpPr>
        <p:spPr>
          <a:xfrm>
            <a:off x="4998" y="6486753"/>
            <a:ext cx="8374140" cy="369332"/>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ea typeface="Calibri"/>
                <a:cs typeface="Calibri"/>
                <a:hlinkClick r:id="rId5"/>
              </a:rPr>
              <a:t>Click Here</a:t>
            </a:r>
            <a:r>
              <a:rPr lang="en-US">
                <a:ea typeface="Calibri"/>
                <a:cs typeface="Calibri"/>
              </a:rPr>
              <a:t> to find out about the school in Worthing that went to a plant-based kitchen </a:t>
            </a:r>
            <a:endParaRPr lang="en-US"/>
          </a:p>
        </p:txBody>
      </p:sp>
      <p:sp>
        <p:nvSpPr>
          <p:cNvPr id="9" name="TextBox 10">
            <a:extLst>
              <a:ext uri="{FF2B5EF4-FFF2-40B4-BE49-F238E27FC236}">
                <a16:creationId xmlns:a16="http://schemas.microsoft.com/office/drawing/2014/main" id="{E42E2328-FEA6-D063-F05D-499754C0DDDE}"/>
              </a:ext>
            </a:extLst>
          </p:cNvPr>
          <p:cNvSpPr txBox="1"/>
          <p:nvPr/>
        </p:nvSpPr>
        <p:spPr>
          <a:xfrm>
            <a:off x="8686702" y="1390380"/>
            <a:ext cx="3502066" cy="563231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a:ea typeface="Calibri"/>
                <a:cs typeface="Calibri"/>
              </a:rPr>
              <a:t>This school took the initiative and offered students a tasty, low carbon, plant-based meal selection. Watch the video </a:t>
            </a:r>
          </a:p>
          <a:p>
            <a:endParaRPr lang="en-US" sz="2000">
              <a:ea typeface="Calibri"/>
              <a:cs typeface="Calibri"/>
            </a:endParaRPr>
          </a:p>
          <a:p>
            <a:r>
              <a:rPr lang="en-US" sz="2000">
                <a:ea typeface="Calibri"/>
                <a:cs typeface="Calibri"/>
              </a:rPr>
              <a:t>Questions </a:t>
            </a:r>
          </a:p>
          <a:p>
            <a:endParaRPr lang="en-US" sz="2000">
              <a:ea typeface="Calibri"/>
              <a:cs typeface="Calibri"/>
            </a:endParaRPr>
          </a:p>
          <a:p>
            <a:pPr marL="342900" indent="-342900">
              <a:buAutoNum type="arabicPeriod"/>
            </a:pPr>
            <a:r>
              <a:rPr lang="en-US" sz="2000">
                <a:ea typeface="Calibri"/>
                <a:cs typeface="Calibri"/>
              </a:rPr>
              <a:t>What are your initial thoughts after watching the news clip? </a:t>
            </a:r>
          </a:p>
          <a:p>
            <a:pPr marL="342900" indent="-342900">
              <a:buAutoNum type="arabicPeriod"/>
            </a:pPr>
            <a:endParaRPr lang="en-US" sz="2000">
              <a:ea typeface="Calibri"/>
              <a:cs typeface="Calibri"/>
            </a:endParaRPr>
          </a:p>
          <a:p>
            <a:pPr marL="342900" indent="-342900">
              <a:buAutoNum type="arabicPeriod"/>
            </a:pPr>
            <a:r>
              <a:rPr lang="en-US" sz="2000">
                <a:ea typeface="Calibri"/>
                <a:cs typeface="Calibri"/>
              </a:rPr>
              <a:t>Do you think this could work in our school? If not everything – which parts? </a:t>
            </a:r>
          </a:p>
          <a:p>
            <a:pPr marL="342900" indent="-342900">
              <a:buAutoNum type="arabicPeriod"/>
            </a:pPr>
            <a:endParaRPr lang="en-US" sz="2000">
              <a:ea typeface="Calibri"/>
              <a:cs typeface="Calibri"/>
            </a:endParaRPr>
          </a:p>
          <a:p>
            <a:pPr marL="342900" indent="-342900">
              <a:buAutoNum type="arabicPeriod"/>
            </a:pPr>
            <a:r>
              <a:rPr lang="en-US" sz="2000">
                <a:ea typeface="Calibri"/>
                <a:cs typeface="Calibri"/>
              </a:rPr>
              <a:t>Would you try some of these foods if offered? Why not? </a:t>
            </a:r>
          </a:p>
        </p:txBody>
      </p:sp>
      <p:pic>
        <p:nvPicPr>
          <p:cNvPr id="6" name="Tofu tacos and lentil shepherds pie inside the UKs first plant b">
            <a:hlinkClick r:id="" action="ppaction://media"/>
            <a:extLst>
              <a:ext uri="{FF2B5EF4-FFF2-40B4-BE49-F238E27FC236}">
                <a16:creationId xmlns:a16="http://schemas.microsoft.com/office/drawing/2014/main" id="{C9B1B31E-2871-805F-8EE2-6C9B165272A1}"/>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44049" y="1552183"/>
            <a:ext cx="8469683" cy="4745277"/>
          </a:xfrm>
          <a:prstGeom prst="rect">
            <a:avLst/>
          </a:prstGeom>
        </p:spPr>
      </p:pic>
    </p:spTree>
    <p:extLst>
      <p:ext uri="{BB962C8B-B14F-4D97-AF65-F5344CB8AC3E}">
        <p14:creationId xmlns:p14="http://schemas.microsoft.com/office/powerpoint/2010/main" val="209818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10A29-60BB-09CF-2DE9-79EDE240A7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541B75-5478-7E62-5D7F-E086D78A1CAC}"/>
              </a:ext>
            </a:extLst>
          </p:cNvPr>
          <p:cNvSpPr>
            <a:spLocks noGrp="1"/>
          </p:cNvSpPr>
          <p:nvPr>
            <p:ph type="title"/>
          </p:nvPr>
        </p:nvSpPr>
        <p:spPr>
          <a:xfrm>
            <a:off x="-6927" y="4907"/>
            <a:ext cx="12288981" cy="1339418"/>
          </a:xfrm>
          <a:solidFill>
            <a:srgbClr val="F3E731"/>
          </a:solidFill>
        </p:spPr>
        <p:txBody>
          <a:bodyPr>
            <a:normAutofit/>
          </a:bodyPr>
          <a:lstStyle/>
          <a:p>
            <a:r>
              <a:rPr lang="en-US" sz="3600" b="1">
                <a:cs typeface="Calibri Light"/>
              </a:rPr>
              <a:t>Food – Discussion 6</a:t>
            </a:r>
            <a:br>
              <a:rPr lang="en-US" sz="3600" b="1">
                <a:ea typeface="Calibri Light"/>
                <a:cs typeface="Calibri Light"/>
              </a:rPr>
            </a:br>
            <a:r>
              <a:rPr lang="en-US" sz="3600" b="1">
                <a:ea typeface="Calibri Light"/>
                <a:cs typeface="Calibri Light"/>
              </a:rPr>
              <a:t>What changes can we make at our school? </a:t>
            </a:r>
            <a:endParaRPr lang="en-US" sz="3600">
              <a:ea typeface="Calibri Light"/>
              <a:cs typeface="Calibri Light"/>
            </a:endParaRPr>
          </a:p>
        </p:txBody>
      </p:sp>
      <p:pic>
        <p:nvPicPr>
          <p:cNvPr id="4" name="Content Placeholder 2" descr="Secondary Schools for A Sustainable Future logo.jpg">
            <a:extLst>
              <a:ext uri="{FF2B5EF4-FFF2-40B4-BE49-F238E27FC236}">
                <a16:creationId xmlns:a16="http://schemas.microsoft.com/office/drawing/2014/main" id="{4435781F-D98B-2608-FDEF-22F101B30C7C}"/>
              </a:ext>
            </a:extLst>
          </p:cNvPr>
          <p:cNvPicPr>
            <a:picLocks noChangeAspect="1"/>
          </p:cNvPicPr>
          <p:nvPr/>
        </p:nvPicPr>
        <p:blipFill>
          <a:blip r:embed="rId2"/>
          <a:stretch>
            <a:fillRect/>
          </a:stretch>
        </p:blipFill>
        <p:spPr>
          <a:xfrm>
            <a:off x="8328804" y="182305"/>
            <a:ext cx="3614468" cy="995638"/>
          </a:xfrm>
          <a:prstGeom prst="rect">
            <a:avLst/>
          </a:prstGeom>
        </p:spPr>
      </p:pic>
      <p:pic>
        <p:nvPicPr>
          <p:cNvPr id="3" name="Picture 2" descr="Complete our Member Survey! - British Society of Soil Science">
            <a:extLst>
              <a:ext uri="{FF2B5EF4-FFF2-40B4-BE49-F238E27FC236}">
                <a16:creationId xmlns:a16="http://schemas.microsoft.com/office/drawing/2014/main" id="{416C66EF-77DB-9B5E-69BC-727722E8D00B}"/>
              </a:ext>
            </a:extLst>
          </p:cNvPr>
          <p:cNvPicPr>
            <a:picLocks noChangeAspect="1"/>
          </p:cNvPicPr>
          <p:nvPr/>
        </p:nvPicPr>
        <p:blipFill>
          <a:blip r:embed="rId3"/>
          <a:stretch>
            <a:fillRect/>
          </a:stretch>
        </p:blipFill>
        <p:spPr>
          <a:xfrm>
            <a:off x="357939" y="2143906"/>
            <a:ext cx="6442910" cy="3628522"/>
          </a:xfrm>
          <a:prstGeom prst="rect">
            <a:avLst/>
          </a:prstGeom>
        </p:spPr>
      </p:pic>
      <p:sp>
        <p:nvSpPr>
          <p:cNvPr id="5" name="TextBox 4">
            <a:extLst>
              <a:ext uri="{FF2B5EF4-FFF2-40B4-BE49-F238E27FC236}">
                <a16:creationId xmlns:a16="http://schemas.microsoft.com/office/drawing/2014/main" id="{C6A16C96-8AC9-1065-7A24-AC8BC61F2D31}"/>
              </a:ext>
            </a:extLst>
          </p:cNvPr>
          <p:cNvSpPr txBox="1"/>
          <p:nvPr/>
        </p:nvSpPr>
        <p:spPr>
          <a:xfrm>
            <a:off x="360725" y="6095222"/>
            <a:ext cx="11466094"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latin typeface="Calibri Light"/>
              </a:rPr>
              <a:t>Click </a:t>
            </a:r>
            <a:r>
              <a:rPr lang="en-US" sz="4400" b="1">
                <a:latin typeface="Calibri Light"/>
                <a:hlinkClick r:id="rId4"/>
              </a:rPr>
              <a:t>here</a:t>
            </a:r>
            <a:r>
              <a:rPr lang="en-US" sz="4400" b="1">
                <a:latin typeface="Calibri Light"/>
              </a:rPr>
              <a:t> to answer the 2 minute survey on food!</a:t>
            </a:r>
          </a:p>
          <a:p>
            <a:endParaRPr lang="en-US" sz="4400" b="1">
              <a:latin typeface="Calibri Light"/>
              <a:ea typeface="Calibri Light"/>
              <a:cs typeface="Calibri Light"/>
            </a:endParaRPr>
          </a:p>
        </p:txBody>
      </p:sp>
      <p:pic>
        <p:nvPicPr>
          <p:cNvPr id="6" name="Picture 5" descr="A qr code with black squares&#10;&#10;AI-generated content may be incorrect.">
            <a:extLst>
              <a:ext uri="{FF2B5EF4-FFF2-40B4-BE49-F238E27FC236}">
                <a16:creationId xmlns:a16="http://schemas.microsoft.com/office/drawing/2014/main" id="{0ECAB1AC-7B49-7C13-1043-BF2F9ED89AFA}"/>
              </a:ext>
            </a:extLst>
          </p:cNvPr>
          <p:cNvPicPr>
            <a:picLocks noChangeAspect="1"/>
          </p:cNvPicPr>
          <p:nvPr/>
        </p:nvPicPr>
        <p:blipFill>
          <a:blip r:embed="rId5"/>
          <a:stretch>
            <a:fillRect/>
          </a:stretch>
        </p:blipFill>
        <p:spPr>
          <a:xfrm>
            <a:off x="7768166" y="2148417"/>
            <a:ext cx="3683001" cy="3619501"/>
          </a:xfrm>
          <a:prstGeom prst="rect">
            <a:avLst/>
          </a:prstGeom>
        </p:spPr>
      </p:pic>
      <p:sp>
        <p:nvSpPr>
          <p:cNvPr id="7" name="TextBox 6">
            <a:extLst>
              <a:ext uri="{FF2B5EF4-FFF2-40B4-BE49-F238E27FC236}">
                <a16:creationId xmlns:a16="http://schemas.microsoft.com/office/drawing/2014/main" id="{7CBC24FC-F048-E3CE-D18F-FE216EA36721}"/>
              </a:ext>
            </a:extLst>
          </p:cNvPr>
          <p:cNvSpPr txBox="1"/>
          <p:nvPr/>
        </p:nvSpPr>
        <p:spPr>
          <a:xfrm>
            <a:off x="361167" y="1414136"/>
            <a:ext cx="11104323" cy="7170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Calibri"/>
                <a:cs typeface="Calibri"/>
              </a:rPr>
              <a:t>Over the last few discussion sessions we have seen the environmental impact of food production and the health and environmental benefits of making certain choices around food.​</a:t>
            </a:r>
            <a:endParaRPr lang="en-US">
              <a:ea typeface="Calibri"/>
              <a:cs typeface="Calibri"/>
            </a:endParaRPr>
          </a:p>
        </p:txBody>
      </p:sp>
    </p:spTree>
    <p:extLst>
      <p:ext uri="{BB962C8B-B14F-4D97-AF65-F5344CB8AC3E}">
        <p14:creationId xmlns:p14="http://schemas.microsoft.com/office/powerpoint/2010/main" val="785393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84DC4-3251-6194-1712-D23FA4725E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8A716-55C3-2108-8BED-95C5ABB40BF3}"/>
              </a:ext>
            </a:extLst>
          </p:cNvPr>
          <p:cNvSpPr>
            <a:spLocks noGrp="1"/>
          </p:cNvSpPr>
          <p:nvPr>
            <p:ph type="title"/>
          </p:nvPr>
        </p:nvSpPr>
        <p:spPr>
          <a:xfrm>
            <a:off x="-6927" y="4907"/>
            <a:ext cx="12288981" cy="1339418"/>
          </a:xfrm>
          <a:solidFill>
            <a:srgbClr val="F3E731"/>
          </a:solidFill>
        </p:spPr>
        <p:txBody>
          <a:bodyPr>
            <a:normAutofit/>
          </a:bodyPr>
          <a:lstStyle/>
          <a:p>
            <a:r>
              <a:rPr lang="en-US" sz="3600" b="1">
                <a:cs typeface="Calibri Light"/>
              </a:rPr>
              <a:t>Food – Discussion 6</a:t>
            </a:r>
            <a:br>
              <a:rPr lang="en-US" sz="3600" b="1">
                <a:ea typeface="Calibri Light"/>
                <a:cs typeface="Calibri Light"/>
              </a:rPr>
            </a:br>
            <a:r>
              <a:rPr lang="en-US" sz="3600" b="1">
                <a:ea typeface="Calibri Light"/>
                <a:cs typeface="Calibri Light"/>
              </a:rPr>
              <a:t>What changes can we make at our school? </a:t>
            </a:r>
            <a:endParaRPr lang="en-US" sz="3600">
              <a:ea typeface="Calibri Light"/>
              <a:cs typeface="Calibri Light"/>
            </a:endParaRPr>
          </a:p>
        </p:txBody>
      </p:sp>
      <p:sp>
        <p:nvSpPr>
          <p:cNvPr id="6" name="Content Placeholder 5">
            <a:extLst>
              <a:ext uri="{FF2B5EF4-FFF2-40B4-BE49-F238E27FC236}">
                <a16:creationId xmlns:a16="http://schemas.microsoft.com/office/drawing/2014/main" id="{8AB2FED4-6491-36ED-CE8B-CDFEE900C7FE}"/>
              </a:ext>
            </a:extLst>
          </p:cNvPr>
          <p:cNvSpPr>
            <a:spLocks noGrp="1"/>
          </p:cNvSpPr>
          <p:nvPr>
            <p:ph idx="1"/>
          </p:nvPr>
        </p:nvSpPr>
        <p:spPr>
          <a:xfrm>
            <a:off x="232908" y="1701119"/>
            <a:ext cx="11705543" cy="4976550"/>
          </a:xfrm>
        </p:spPr>
        <p:txBody>
          <a:bodyPr vert="horz" lIns="91440" tIns="45720" rIns="91440" bIns="45720" rtlCol="0" anchor="t">
            <a:normAutofit fontScale="70000" lnSpcReduction="20000"/>
          </a:bodyPr>
          <a:lstStyle/>
          <a:p>
            <a:pPr marL="0" indent="0">
              <a:buNone/>
            </a:pPr>
            <a:r>
              <a:rPr lang="en-US">
                <a:solidFill>
                  <a:srgbClr val="164194"/>
                </a:solidFill>
                <a:ea typeface="Calibri"/>
                <a:cs typeface="Calibri"/>
              </a:rPr>
              <a:t>Over the last few discussion sessions we have seen the environmental impact of food production and the health and environmental benefits of making certain choices around food.</a:t>
            </a:r>
            <a:endParaRPr lang="en-US"/>
          </a:p>
          <a:p>
            <a:pPr marL="0" indent="0">
              <a:buNone/>
            </a:pPr>
            <a:r>
              <a:rPr lang="en-US">
                <a:ea typeface="Calibri" panose="020F0502020204030204"/>
                <a:cs typeface="Calibri" panose="020F0502020204030204"/>
              </a:rPr>
              <a:t>The previous slide has the links to the Forms questionnaire that has these questions:</a:t>
            </a:r>
          </a:p>
          <a:p>
            <a:pPr marL="0" indent="0">
              <a:buNone/>
            </a:pPr>
            <a:r>
              <a:rPr lang="en-US">
                <a:ea typeface="Calibri" panose="020F0502020204030204"/>
                <a:cs typeface="Calibri" panose="020F0502020204030204"/>
              </a:rPr>
              <a:t>Which of these are important factors when choosing food at school? (healthiness, sustainability, price, taste, size)</a:t>
            </a:r>
          </a:p>
          <a:p>
            <a:pPr marL="0" indent="0">
              <a:buNone/>
            </a:pPr>
            <a:r>
              <a:rPr lang="en-US">
                <a:ea typeface="Calibri" panose="020F0502020204030204"/>
                <a:cs typeface="Calibri" panose="020F0502020204030204"/>
              </a:rPr>
              <a:t>Do you think our school should provide students with food that is healthy?</a:t>
            </a:r>
          </a:p>
          <a:p>
            <a:pPr>
              <a:buNone/>
            </a:pPr>
            <a:r>
              <a:rPr lang="en-US">
                <a:ea typeface="Calibri" panose="020F0502020204030204"/>
                <a:cs typeface="Calibri" panose="020F0502020204030204"/>
              </a:rPr>
              <a:t>Do you think our school should provide students with food that has a low impact on the planet?</a:t>
            </a:r>
          </a:p>
          <a:p>
            <a:pPr>
              <a:buNone/>
            </a:pPr>
            <a:r>
              <a:rPr lang="en-US">
                <a:ea typeface="Calibri" panose="020F0502020204030204"/>
                <a:cs typeface="Calibri" panose="020F0502020204030204"/>
              </a:rPr>
              <a:t>Do you think our school should reduce food packaging, containers and cutlery?</a:t>
            </a:r>
          </a:p>
          <a:p>
            <a:pPr>
              <a:buNone/>
            </a:pPr>
            <a:r>
              <a:rPr lang="en-US">
                <a:ea typeface="Calibri" panose="020F0502020204030204"/>
                <a:cs typeface="Calibri" panose="020F0502020204030204"/>
              </a:rPr>
              <a:t>Do you see much food being wasted at school?</a:t>
            </a:r>
          </a:p>
          <a:p>
            <a:pPr>
              <a:buNone/>
            </a:pPr>
            <a:r>
              <a:rPr lang="en-US">
                <a:ea typeface="Calibri" panose="020F0502020204030204"/>
                <a:cs typeface="Calibri" panose="020F0502020204030204"/>
              </a:rPr>
              <a:t>Do you think our school should recycle food waste?</a:t>
            </a:r>
            <a:endParaRPr lang="en-US"/>
          </a:p>
          <a:p>
            <a:pPr>
              <a:buNone/>
            </a:pPr>
            <a:r>
              <a:rPr lang="en-US">
                <a:ea typeface="Calibri" panose="020F0502020204030204"/>
                <a:cs typeface="Calibri" panose="020F0502020204030204"/>
              </a:rPr>
              <a:t>Would you consider reducing your meat intake to improve your health?</a:t>
            </a:r>
          </a:p>
          <a:p>
            <a:pPr>
              <a:buNone/>
            </a:pPr>
            <a:r>
              <a:rPr lang="en-US">
                <a:ea typeface="Calibri" panose="020F0502020204030204"/>
                <a:cs typeface="Calibri" panose="020F0502020204030204"/>
              </a:rPr>
              <a:t>Would you consider reducing your meat intake to reduce the impact on the planet?</a:t>
            </a:r>
          </a:p>
          <a:p>
            <a:pPr>
              <a:buNone/>
            </a:pPr>
            <a:r>
              <a:rPr lang="en-US">
                <a:ea typeface="Calibri" panose="020F0502020204030204"/>
                <a:cs typeface="Calibri" panose="020F0502020204030204"/>
              </a:rPr>
              <a:t>What would encourage you to choose a vegetarian option? (Cheaper, tastier, bigger, low carbon label)</a:t>
            </a:r>
          </a:p>
          <a:p>
            <a:pPr>
              <a:buNone/>
            </a:pPr>
            <a:r>
              <a:rPr lang="en-US">
                <a:ea typeface="Calibri" panose="020F0502020204030204"/>
                <a:cs typeface="Calibri" panose="020F0502020204030204"/>
              </a:rPr>
              <a:t>What vegetarian options would you like to see in the canteen? (If no time, jot down on paper)</a:t>
            </a:r>
          </a:p>
          <a:p>
            <a:pPr marL="0" indent="0">
              <a:buNone/>
            </a:pPr>
            <a:r>
              <a:rPr lang="en-US">
                <a:ea typeface="Calibri" panose="020F0502020204030204"/>
                <a:cs typeface="Calibri" panose="020F0502020204030204"/>
              </a:rPr>
              <a:t>Do you have any other ideas or comments about how we could make our school canteen more sustainable?</a:t>
            </a:r>
          </a:p>
        </p:txBody>
      </p:sp>
      <p:pic>
        <p:nvPicPr>
          <p:cNvPr id="4" name="Content Placeholder 2" descr="Secondary Schools for A Sustainable Future logo.jpg">
            <a:extLst>
              <a:ext uri="{FF2B5EF4-FFF2-40B4-BE49-F238E27FC236}">
                <a16:creationId xmlns:a16="http://schemas.microsoft.com/office/drawing/2014/main" id="{4B35C2EB-DF49-15CA-974F-3F1D3D59A1F9}"/>
              </a:ext>
            </a:extLst>
          </p:cNvPr>
          <p:cNvPicPr>
            <a:picLocks noChangeAspect="1"/>
          </p:cNvPicPr>
          <p:nvPr/>
        </p:nvPicPr>
        <p:blipFill>
          <a:blip r:embed="rId2"/>
          <a:stretch>
            <a:fillRect/>
          </a:stretch>
        </p:blipFill>
        <p:spPr>
          <a:xfrm>
            <a:off x="8328804" y="182305"/>
            <a:ext cx="3614468" cy="995638"/>
          </a:xfrm>
          <a:prstGeom prst="rect">
            <a:avLst/>
          </a:prstGeom>
        </p:spPr>
      </p:pic>
    </p:spTree>
    <p:extLst>
      <p:ext uri="{BB962C8B-B14F-4D97-AF65-F5344CB8AC3E}">
        <p14:creationId xmlns:p14="http://schemas.microsoft.com/office/powerpoint/2010/main" val="138548597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L slides for 28.4.22.potx" id="{4DBBD86E-FEA5-4523-BD9A-A9257BABEC73}" vid="{C538142B-58B1-4F9F-84F9-0FB93E5410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45662431643040AED123C683C59EC2" ma:contentTypeVersion="13" ma:contentTypeDescription="Create a new document." ma:contentTypeScope="" ma:versionID="be40d1db90f0ff0552705d39e955aebe">
  <xsd:schema xmlns:xsd="http://www.w3.org/2001/XMLSchema" xmlns:xs="http://www.w3.org/2001/XMLSchema" xmlns:p="http://schemas.microsoft.com/office/2006/metadata/properties" xmlns:ns2="b007b5df-52c6-497d-a70e-b176f0616b7b" xmlns:ns3="44559b54-d92c-47f2-a1b0-5f0df244f84d" targetNamespace="http://schemas.microsoft.com/office/2006/metadata/properties" ma:root="true" ma:fieldsID="1c6aa303fb2f3a80f5d60776b06575a0" ns2:_="" ns3:_="">
    <xsd:import namespace="b007b5df-52c6-497d-a70e-b176f0616b7b"/>
    <xsd:import namespace="44559b54-d92c-47f2-a1b0-5f0df244f84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07b5df-52c6-497d-a70e-b176f0616b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a14c1c7-36a5-45a5-9ee9-efc887aa7c1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4559b54-d92c-47f2-a1b0-5f0df244f84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1900ca1-b575-4ac8-b786-60d932d21fa6}" ma:internalName="TaxCatchAll" ma:showField="CatchAllData" ma:web="44559b54-d92c-47f2-a1b0-5f0df244f8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007b5df-52c6-497d-a70e-b176f0616b7b">
      <Terms xmlns="http://schemas.microsoft.com/office/infopath/2007/PartnerControls"/>
    </lcf76f155ced4ddcb4097134ff3c332f>
    <TaxCatchAll xmlns="44559b54-d92c-47f2-a1b0-5f0df244f84d" xsi:nil="true"/>
  </documentManagement>
</p:properties>
</file>

<file path=customXml/itemProps1.xml><?xml version="1.0" encoding="utf-8"?>
<ds:datastoreItem xmlns:ds="http://schemas.openxmlformats.org/officeDocument/2006/customXml" ds:itemID="{489F6F87-3D16-41F7-B805-D27723BE2E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07b5df-52c6-497d-a70e-b176f0616b7b"/>
    <ds:schemaRef ds:uri="44559b54-d92c-47f2-a1b0-5f0df244f8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8B3CF6C-2473-4DE4-B1FD-155ED9BCAF60}">
  <ds:schemaRefs>
    <ds:schemaRef ds:uri="http://schemas.microsoft.com/sharepoint/v3/contenttype/forms"/>
  </ds:schemaRefs>
</ds:datastoreItem>
</file>

<file path=customXml/itemProps3.xml><?xml version="1.0" encoding="utf-8"?>
<ds:datastoreItem xmlns:ds="http://schemas.openxmlformats.org/officeDocument/2006/customXml" ds:itemID="{B46F26B5-41BE-4A52-A73F-CFFB3C6E4EF2}">
  <ds:schemaRefs>
    <ds:schemaRef ds:uri="44559b54-d92c-47f2-a1b0-5f0df244f84d"/>
    <ds:schemaRef ds:uri="b007b5df-52c6-497d-a70e-b176f0616b7b"/>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18</Slides>
  <Notes>0</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1_Office Theme</vt:lpstr>
      <vt:lpstr>Food –Discussion 1 Food production</vt:lpstr>
      <vt:lpstr>Food –Discussion 1 Food production</vt:lpstr>
      <vt:lpstr>Topic –Food Discussion 1 – Food production</vt:lpstr>
      <vt:lpstr>Topic –Food Discussion 1 – Food production</vt:lpstr>
      <vt:lpstr>Food – Discussion 2 Impacts of Food Production – Greenhouse Gases</vt:lpstr>
      <vt:lpstr>Food – Discussion 2 Impacts of Food Production – Biodiversity loss</vt:lpstr>
      <vt:lpstr>Food – Discussion 2 Impacts of Food Production</vt:lpstr>
      <vt:lpstr>Food – Discussion 3 Nutrition </vt:lpstr>
      <vt:lpstr>Food – Discussion 3 Nutrition </vt:lpstr>
      <vt:lpstr>Food – Discussion 3 Nutrition </vt:lpstr>
      <vt:lpstr>Food – Discussion 3 Nutrition – extension resources</vt:lpstr>
      <vt:lpstr>Food – Discussion 4 Food waste and packaging in schools.</vt:lpstr>
      <vt:lpstr>Food – Discussion 4 Packaging in schools</vt:lpstr>
      <vt:lpstr>Food – Discussion 5 How do we action change? </vt:lpstr>
      <vt:lpstr>Food – Discussion 5 How do we action change? </vt:lpstr>
      <vt:lpstr>Food – Discussion 6 What changes can we make at our school? </vt:lpstr>
      <vt:lpstr>Food – Discussion 6 What changes can we make at our school? </vt:lpstr>
      <vt:lpstr>Food – Discussion 6 What changes can we make at our school?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Our Schools Our World   Set up meeting</dc:title>
  <dc:creator>Katie Eberstein</dc:creator>
  <cp:revision>3</cp:revision>
  <dcterms:created xsi:type="dcterms:W3CDTF">2024-06-10T13:19:40Z</dcterms:created>
  <dcterms:modified xsi:type="dcterms:W3CDTF">2026-09-21T13:44:13Z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0x0101000845662431643040AED123C683C59EC2</vt:lpwstr>
  </property>
  <property fmtid="{D5CDD505-2E9C-101B-9397-08002B2CF9AE}" pid="3" name="MediaServiceImageTags">
    <vt:lpwstr/>
  </property>
</Properties>
</file>